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20"/>
  </p:notesMasterIdLst>
  <p:sldIdLst>
    <p:sldId id="256" r:id="rId3"/>
    <p:sldId id="417" r:id="rId4"/>
    <p:sldId id="419" r:id="rId5"/>
    <p:sldId id="324" r:id="rId6"/>
    <p:sldId id="450" r:id="rId7"/>
    <p:sldId id="439" r:id="rId8"/>
    <p:sldId id="423" r:id="rId9"/>
    <p:sldId id="451" r:id="rId10"/>
    <p:sldId id="452" r:id="rId11"/>
    <p:sldId id="458" r:id="rId12"/>
    <p:sldId id="459" r:id="rId13"/>
    <p:sldId id="460" r:id="rId14"/>
    <p:sldId id="461" r:id="rId15"/>
    <p:sldId id="427" r:id="rId16"/>
    <p:sldId id="437" r:id="rId17"/>
    <p:sldId id="432" r:id="rId18"/>
    <p:sldId id="43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270A0"/>
    <a:srgbClr val="00B050"/>
    <a:srgbClr val="00EA6A"/>
    <a:srgbClr val="C00000"/>
    <a:srgbClr val="094163"/>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2352" autoAdjust="0"/>
  </p:normalViewPr>
  <p:slideViewPr>
    <p:cSldViewPr>
      <p:cViewPr>
        <p:scale>
          <a:sx n="83" d="100"/>
          <a:sy n="83" d="100"/>
        </p:scale>
        <p:origin x="-7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UNINSURED</c:v>
                </c:pt>
              </c:strCache>
            </c:strRef>
          </c:tx>
          <c:spPr>
            <a:ln w="38100">
              <a:solidFill>
                <a:schemeClr val="bg1"/>
              </a:solidFill>
            </a:ln>
          </c:spPr>
          <c:dPt>
            <c:idx val="0"/>
            <c:bubble3D val="0"/>
            <c:spPr>
              <a:solidFill>
                <a:srgbClr val="BB0512"/>
              </a:solidFill>
              <a:ln w="38100">
                <a:solidFill>
                  <a:schemeClr val="bg1"/>
                </a:solidFill>
              </a:ln>
            </c:spPr>
          </c:dPt>
          <c:dPt>
            <c:idx val="1"/>
            <c:bubble3D val="0"/>
            <c:spPr>
              <a:solidFill>
                <a:srgbClr val="BB0512"/>
              </a:solidFill>
              <a:ln w="38100">
                <a:solidFill>
                  <a:schemeClr val="bg1"/>
                </a:solidFill>
              </a:ln>
            </c:spPr>
          </c:dPt>
          <c:dPt>
            <c:idx val="2"/>
            <c:bubble3D val="0"/>
            <c:spPr>
              <a:solidFill>
                <a:srgbClr val="BB0512"/>
              </a:solidFill>
              <a:ln w="38100">
                <a:solidFill>
                  <a:schemeClr val="bg1"/>
                </a:solidFill>
              </a:ln>
            </c:spPr>
          </c:dPt>
          <c:dPt>
            <c:idx val="3"/>
            <c:bubble3D val="0"/>
            <c:spPr>
              <a:solidFill>
                <a:srgbClr val="BB0512"/>
              </a:solidFill>
              <a:ln w="38100">
                <a:solidFill>
                  <a:schemeClr val="bg1"/>
                </a:solidFill>
              </a:ln>
            </c:spPr>
          </c:dPt>
          <c:dPt>
            <c:idx val="4"/>
            <c:bubble3D val="0"/>
            <c:spPr>
              <a:solidFill>
                <a:srgbClr val="BB0512"/>
              </a:solidFill>
              <a:ln w="38100">
                <a:solidFill>
                  <a:schemeClr val="bg1"/>
                </a:solidFill>
              </a:ln>
            </c:spPr>
          </c:dPt>
          <c:dPt>
            <c:idx val="5"/>
            <c:bubble3D val="0"/>
            <c:spPr>
              <a:solidFill>
                <a:srgbClr val="BB0512"/>
              </a:solidFill>
              <a:ln w="38100">
                <a:solidFill>
                  <a:schemeClr val="bg1"/>
                </a:solidFill>
              </a:ln>
            </c:spPr>
          </c:dPt>
          <c:dPt>
            <c:idx val="6"/>
            <c:bubble3D val="0"/>
            <c:spPr>
              <a:solidFill>
                <a:srgbClr val="BB0512"/>
              </a:solidFill>
              <a:ln w="38100">
                <a:solidFill>
                  <a:schemeClr val="bg1"/>
                </a:solidFill>
              </a:ln>
            </c:spPr>
          </c:dPt>
          <c:dPt>
            <c:idx val="7"/>
            <c:bubble3D val="0"/>
            <c:spPr>
              <a:solidFill>
                <a:srgbClr val="BB0512"/>
              </a:solidFill>
              <a:ln w="38100">
                <a:solidFill>
                  <a:schemeClr val="bg1"/>
                </a:solidFill>
              </a:ln>
            </c:spPr>
          </c:dPt>
          <c:dPt>
            <c:idx val="8"/>
            <c:bubble3D val="0"/>
            <c:spPr>
              <a:solidFill>
                <a:srgbClr val="BB0512"/>
              </a:solidFill>
              <a:ln w="38100">
                <a:solidFill>
                  <a:schemeClr val="bg1"/>
                </a:solidFill>
              </a:ln>
            </c:spPr>
          </c:dPt>
          <c:dPt>
            <c:idx val="9"/>
            <c:bubble3D val="0"/>
            <c:spPr>
              <a:solidFill>
                <a:srgbClr val="BB0512"/>
              </a:solidFill>
              <a:ln w="38100">
                <a:solidFill>
                  <a:schemeClr val="bg1"/>
                </a:solidFill>
              </a:ln>
            </c:spPr>
          </c:dPt>
          <c:dPt>
            <c:idx val="10"/>
            <c:bubble3D val="0"/>
            <c:spPr>
              <a:solidFill>
                <a:srgbClr val="BB0512"/>
              </a:solidFill>
              <a:ln w="38100">
                <a:solidFill>
                  <a:schemeClr val="bg1"/>
                </a:solidFill>
              </a:ln>
            </c:spPr>
          </c:dPt>
          <c:dPt>
            <c:idx val="11"/>
            <c:bubble3D val="0"/>
            <c:spPr>
              <a:solidFill>
                <a:srgbClr val="BB0512"/>
              </a:solidFill>
              <a:ln w="38100">
                <a:solidFill>
                  <a:schemeClr val="bg1"/>
                </a:solidFill>
              </a:ln>
            </c:spPr>
          </c:dPt>
          <c:dPt>
            <c:idx val="12"/>
            <c:bubble3D val="0"/>
            <c:spPr>
              <a:solidFill>
                <a:srgbClr val="BB0512"/>
              </a:solidFill>
              <a:ln w="38100">
                <a:solidFill>
                  <a:schemeClr val="bg1"/>
                </a:solidFill>
              </a:ln>
            </c:spPr>
          </c:dPt>
          <c:dPt>
            <c:idx val="13"/>
            <c:bubble3D val="0"/>
            <c:explosion val="25"/>
            <c:spPr>
              <a:solidFill>
                <a:schemeClr val="accent2">
                  <a:lumMod val="40000"/>
                  <a:lumOff val="60000"/>
                </a:schemeClr>
              </a:solidFill>
              <a:ln w="38100">
                <a:solidFill>
                  <a:schemeClr val="bg1"/>
                </a:solidFill>
              </a:ln>
            </c:spPr>
          </c:dPt>
          <c:dLbls>
            <c:dLbl>
              <c:idx val="0"/>
              <c:spPr/>
              <c:txPr>
                <a:bodyPr/>
                <a:lstStyle/>
                <a:p>
                  <a:pPr>
                    <a:defRPr b="1">
                      <a:solidFill>
                        <a:schemeClr val="bg1"/>
                      </a:solidFill>
                    </a:defRPr>
                  </a:pPr>
                  <a:endParaRPr lang="en-US"/>
                </a:p>
              </c:txPr>
              <c:dLblPos val="bestFit"/>
              <c:showLegendKey val="0"/>
              <c:showVal val="0"/>
              <c:showCatName val="1"/>
              <c:showSerName val="0"/>
              <c:showPercent val="0"/>
              <c:showBubbleSize val="0"/>
            </c:dLbl>
            <c:dLbl>
              <c:idx val="1"/>
              <c:spPr/>
              <c:txPr>
                <a:bodyPr/>
                <a:lstStyle/>
                <a:p>
                  <a:pPr>
                    <a:defRPr b="1">
                      <a:solidFill>
                        <a:schemeClr val="bg1"/>
                      </a:solidFill>
                    </a:defRPr>
                  </a:pPr>
                  <a:endParaRPr lang="en-US"/>
                </a:p>
              </c:txPr>
              <c:dLblPos val="bestFit"/>
              <c:showLegendKey val="0"/>
              <c:showVal val="0"/>
              <c:showCatName val="1"/>
              <c:showSerName val="0"/>
              <c:showPercent val="0"/>
              <c:showBubbleSize val="0"/>
            </c:dLbl>
            <c:dLbl>
              <c:idx val="2"/>
              <c:spPr/>
              <c:txPr>
                <a:bodyPr/>
                <a:lstStyle/>
                <a:p>
                  <a:pPr>
                    <a:defRPr b="1">
                      <a:solidFill>
                        <a:schemeClr val="bg1"/>
                      </a:solidFill>
                    </a:defRPr>
                  </a:pPr>
                  <a:endParaRPr lang="en-US"/>
                </a:p>
              </c:txPr>
              <c:dLblPos val="bestFit"/>
              <c:showLegendKey val="0"/>
              <c:showVal val="0"/>
              <c:showCatName val="1"/>
              <c:showSerName val="0"/>
              <c:showPercent val="0"/>
              <c:showBubbleSize val="0"/>
            </c:dLbl>
            <c:dLbl>
              <c:idx val="3"/>
              <c:spPr/>
              <c:txPr>
                <a:bodyPr/>
                <a:lstStyle/>
                <a:p>
                  <a:pPr>
                    <a:defRPr b="1">
                      <a:solidFill>
                        <a:schemeClr val="bg1"/>
                      </a:solidFill>
                    </a:defRPr>
                  </a:pPr>
                  <a:endParaRPr lang="en-US"/>
                </a:p>
              </c:txPr>
              <c:dLblPos val="bestFit"/>
              <c:showLegendKey val="0"/>
              <c:showVal val="0"/>
              <c:showCatName val="1"/>
              <c:showSerName val="0"/>
              <c:showPercent val="0"/>
              <c:showBubbleSize val="0"/>
            </c:dLbl>
            <c:dLbl>
              <c:idx val="4"/>
              <c:spPr/>
              <c:txPr>
                <a:bodyPr/>
                <a:lstStyle/>
                <a:p>
                  <a:pPr>
                    <a:defRPr b="1">
                      <a:solidFill>
                        <a:schemeClr val="bg1"/>
                      </a:solidFill>
                    </a:defRPr>
                  </a:pPr>
                  <a:endParaRPr lang="en-US"/>
                </a:p>
              </c:txPr>
              <c:dLblPos val="bestFit"/>
              <c:showLegendKey val="0"/>
              <c:showVal val="0"/>
              <c:showCatName val="1"/>
              <c:showSerName val="0"/>
              <c:showPercent val="0"/>
              <c:showBubbleSize val="0"/>
            </c:dLbl>
            <c:dLbl>
              <c:idx val="5"/>
              <c:spPr/>
              <c:txPr>
                <a:bodyPr/>
                <a:lstStyle/>
                <a:p>
                  <a:pPr>
                    <a:defRPr b="1">
                      <a:solidFill>
                        <a:schemeClr val="bg1"/>
                      </a:solidFill>
                    </a:defRPr>
                  </a:pPr>
                  <a:endParaRPr lang="en-US"/>
                </a:p>
              </c:txPr>
              <c:dLblPos val="bestFit"/>
              <c:showLegendKey val="0"/>
              <c:showVal val="0"/>
              <c:showCatName val="1"/>
              <c:showSerName val="0"/>
              <c:showPercent val="0"/>
              <c:showBubbleSize val="0"/>
            </c:dLbl>
            <c:dLbl>
              <c:idx val="6"/>
              <c:spPr/>
              <c:txPr>
                <a:bodyPr/>
                <a:lstStyle/>
                <a:p>
                  <a:pPr>
                    <a:defRPr b="1"/>
                  </a:pPr>
                  <a:endParaRPr lang="en-US"/>
                </a:p>
              </c:txPr>
              <c:dLblPos val="bestFit"/>
              <c:showLegendKey val="0"/>
              <c:showVal val="0"/>
              <c:showCatName val="1"/>
              <c:showSerName val="0"/>
              <c:showPercent val="0"/>
              <c:showBubbleSize val="0"/>
            </c:dLbl>
            <c:dLbl>
              <c:idx val="7"/>
              <c:spPr/>
              <c:txPr>
                <a:bodyPr/>
                <a:lstStyle/>
                <a:p>
                  <a:pPr>
                    <a:defRPr b="1"/>
                  </a:pPr>
                  <a:endParaRPr lang="en-US"/>
                </a:p>
              </c:txPr>
              <c:dLblPos val="bestFit"/>
              <c:showLegendKey val="0"/>
              <c:showVal val="0"/>
              <c:showCatName val="1"/>
              <c:showSerName val="0"/>
              <c:showPercent val="0"/>
              <c:showBubbleSize val="0"/>
            </c:dLbl>
            <c:dLbl>
              <c:idx val="8"/>
              <c:spPr/>
              <c:txPr>
                <a:bodyPr/>
                <a:lstStyle/>
                <a:p>
                  <a:pPr>
                    <a:defRPr b="1"/>
                  </a:pPr>
                  <a:endParaRPr lang="en-US"/>
                </a:p>
              </c:txPr>
              <c:dLblPos val="bestFit"/>
              <c:showLegendKey val="0"/>
              <c:showVal val="0"/>
              <c:showCatName val="1"/>
              <c:showSerName val="0"/>
              <c:showPercent val="0"/>
              <c:showBubbleSize val="0"/>
            </c:dLbl>
            <c:dLbl>
              <c:idx val="9"/>
              <c:spPr/>
              <c:txPr>
                <a:bodyPr/>
                <a:lstStyle/>
                <a:p>
                  <a:pPr>
                    <a:defRPr b="1"/>
                  </a:pPr>
                  <a:endParaRPr lang="en-US"/>
                </a:p>
              </c:txPr>
              <c:dLblPos val="bestFit"/>
              <c:showLegendKey val="0"/>
              <c:showVal val="0"/>
              <c:showCatName val="1"/>
              <c:showSerName val="0"/>
              <c:showPercent val="0"/>
              <c:showBubbleSize val="0"/>
            </c:dLbl>
            <c:dLbl>
              <c:idx val="10"/>
              <c:spPr/>
              <c:txPr>
                <a:bodyPr/>
                <a:lstStyle/>
                <a:p>
                  <a:pPr>
                    <a:defRPr b="1"/>
                  </a:pPr>
                  <a:endParaRPr lang="en-US"/>
                </a:p>
              </c:txPr>
              <c:dLblPos val="bestFit"/>
              <c:showLegendKey val="0"/>
              <c:showVal val="0"/>
              <c:showCatName val="1"/>
              <c:showSerName val="0"/>
              <c:showPercent val="0"/>
              <c:showBubbleSize val="0"/>
            </c:dLbl>
            <c:dLbl>
              <c:idx val="11"/>
              <c:spPr/>
              <c:txPr>
                <a:bodyPr/>
                <a:lstStyle/>
                <a:p>
                  <a:pPr>
                    <a:defRPr b="1"/>
                  </a:pPr>
                  <a:endParaRPr lang="en-US"/>
                </a:p>
              </c:txPr>
              <c:dLblPos val="bestFit"/>
              <c:showLegendKey val="0"/>
              <c:showVal val="0"/>
              <c:showCatName val="1"/>
              <c:showSerName val="0"/>
              <c:showPercent val="0"/>
              <c:showBubbleSize val="0"/>
            </c:dLbl>
            <c:dLbl>
              <c:idx val="12"/>
              <c:spPr/>
              <c:txPr>
                <a:bodyPr/>
                <a:lstStyle/>
                <a:p>
                  <a:pPr>
                    <a:defRPr b="1"/>
                  </a:pPr>
                  <a:endParaRPr lang="en-US"/>
                </a:p>
              </c:txPr>
              <c:dLblPos val="bestFit"/>
              <c:showLegendKey val="0"/>
              <c:showVal val="0"/>
              <c:showCatName val="1"/>
              <c:showSerName val="0"/>
              <c:showPercent val="0"/>
              <c:showBubbleSize val="0"/>
            </c:dLbl>
            <c:dLbl>
              <c:idx val="13"/>
              <c:layout/>
              <c:tx>
                <c:rich>
                  <a:bodyPr/>
                  <a:lstStyle/>
                  <a:p>
                    <a:pPr>
                      <a:defRPr b="1"/>
                    </a:pPr>
                    <a:r>
                      <a:rPr lang="en-US" b="1" dirty="0" smtClean="0"/>
                      <a:t>Rest of the U.S.</a:t>
                    </a:r>
                    <a:endParaRPr lang="en-US" b="1" dirty="0"/>
                  </a:p>
                </c:rich>
              </c:tx>
              <c:spPr/>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0"/>
            <c:showBubbleSize val="0"/>
            <c:showLeaderLines val="1"/>
            <c:extLst>
              <c:ext xmlns:c15="http://schemas.microsoft.com/office/drawing/2012/chart" uri="{CE6537A1-D6FC-4f65-9D91-7224C49458BB}"/>
            </c:extLst>
          </c:dLbls>
          <c:cat>
            <c:strRef>
              <c:f>Sheet1!$A$2:$A$15</c:f>
              <c:strCache>
                <c:ptCount val="14"/>
                <c:pt idx="0">
                  <c:v>CA</c:v>
                </c:pt>
                <c:pt idx="1">
                  <c:v>TX</c:v>
                </c:pt>
                <c:pt idx="2">
                  <c:v>FL</c:v>
                </c:pt>
                <c:pt idx="3">
                  <c:v>NY</c:v>
                </c:pt>
                <c:pt idx="4">
                  <c:v>IL</c:v>
                </c:pt>
                <c:pt idx="5">
                  <c:v>GA</c:v>
                </c:pt>
                <c:pt idx="6">
                  <c:v>NC</c:v>
                </c:pt>
                <c:pt idx="7">
                  <c:v>OH</c:v>
                </c:pt>
                <c:pt idx="8">
                  <c:v>PA</c:v>
                </c:pt>
                <c:pt idx="9">
                  <c:v>NJ</c:v>
                </c:pt>
                <c:pt idx="10">
                  <c:v>MI</c:v>
                </c:pt>
                <c:pt idx="11">
                  <c:v>AZ</c:v>
                </c:pt>
                <c:pt idx="12">
                  <c:v>VA</c:v>
                </c:pt>
                <c:pt idx="13">
                  <c:v>33 States + DC</c:v>
                </c:pt>
              </c:strCache>
            </c:strRef>
          </c:cat>
          <c:val>
            <c:numRef>
              <c:f>Sheet1!$B$2:$B$15</c:f>
              <c:numCache>
                <c:formatCode>#,##0</c:formatCode>
                <c:ptCount val="14"/>
                <c:pt idx="0">
                  <c:v>7425000</c:v>
                </c:pt>
                <c:pt idx="1">
                  <c:v>6080000</c:v>
                </c:pt>
                <c:pt idx="2">
                  <c:v>3765000</c:v>
                </c:pt>
                <c:pt idx="3">
                  <c:v>2355000</c:v>
                </c:pt>
                <c:pt idx="4">
                  <c:v>1873000</c:v>
                </c:pt>
                <c:pt idx="5">
                  <c:v>1862000</c:v>
                </c:pt>
                <c:pt idx="6">
                  <c:v>1550000</c:v>
                </c:pt>
                <c:pt idx="7">
                  <c:v>1549000</c:v>
                </c:pt>
                <c:pt idx="8">
                  <c:v>1375000</c:v>
                </c:pt>
                <c:pt idx="9">
                  <c:v>1336000</c:v>
                </c:pt>
                <c:pt idx="10">
                  <c:v>1209000</c:v>
                </c:pt>
                <c:pt idx="11">
                  <c:v>1137000</c:v>
                </c:pt>
                <c:pt idx="12">
                  <c:v>1066000</c:v>
                </c:pt>
                <c:pt idx="13">
                  <c:v>16028000</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Uninsured &lt;139% FPL</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Frequent internet user</c:v>
                </c:pt>
                <c:pt idx="1">
                  <c:v>Facebook user</c:v>
                </c:pt>
                <c:pt idx="2">
                  <c:v>Smart phone user</c:v>
                </c:pt>
                <c:pt idx="3">
                  <c:v>Uses text messaging</c:v>
                </c:pt>
              </c:strCache>
            </c:strRef>
          </c:cat>
          <c:val>
            <c:numRef>
              <c:f>Sheet1!$B$2:$B$5</c:f>
              <c:numCache>
                <c:formatCode>General</c:formatCode>
                <c:ptCount val="4"/>
                <c:pt idx="0">
                  <c:v>63</c:v>
                </c:pt>
                <c:pt idx="1">
                  <c:v>57</c:v>
                </c:pt>
                <c:pt idx="2">
                  <c:v>20</c:v>
                </c:pt>
                <c:pt idx="3">
                  <c:v>57</c:v>
                </c:pt>
              </c:numCache>
            </c:numRef>
          </c:val>
        </c:ser>
        <c:ser>
          <c:idx val="1"/>
          <c:order val="1"/>
          <c:tx>
            <c:strRef>
              <c:f>Sheet1!$C$1</c:f>
              <c:strCache>
                <c:ptCount val="1"/>
                <c:pt idx="0">
                  <c:v>Uninsured Latinos</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Frequent internet user</c:v>
                </c:pt>
                <c:pt idx="1">
                  <c:v>Facebook user</c:v>
                </c:pt>
                <c:pt idx="2">
                  <c:v>Smart phone user</c:v>
                </c:pt>
                <c:pt idx="3">
                  <c:v>Uses text messaging</c:v>
                </c:pt>
              </c:strCache>
            </c:strRef>
          </c:cat>
          <c:val>
            <c:numRef>
              <c:f>Sheet1!$C$2:$C$5</c:f>
              <c:numCache>
                <c:formatCode>General</c:formatCode>
                <c:ptCount val="4"/>
                <c:pt idx="0">
                  <c:v>67</c:v>
                </c:pt>
                <c:pt idx="1">
                  <c:v>63</c:v>
                </c:pt>
                <c:pt idx="2">
                  <c:v>39</c:v>
                </c:pt>
                <c:pt idx="3">
                  <c:v>62</c:v>
                </c:pt>
              </c:numCache>
            </c:numRef>
          </c:val>
        </c:ser>
        <c:ser>
          <c:idx val="2"/>
          <c:order val="2"/>
          <c:tx>
            <c:strRef>
              <c:f>Sheet1!$D$1</c:f>
              <c:strCache>
                <c:ptCount val="1"/>
                <c:pt idx="0">
                  <c:v>Uninsured African Americans</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Frequent internet user</c:v>
                </c:pt>
                <c:pt idx="1">
                  <c:v>Facebook user</c:v>
                </c:pt>
                <c:pt idx="2">
                  <c:v>Smart phone user</c:v>
                </c:pt>
                <c:pt idx="3">
                  <c:v>Uses text messaging</c:v>
                </c:pt>
              </c:strCache>
            </c:strRef>
          </c:cat>
          <c:val>
            <c:numRef>
              <c:f>Sheet1!$D$2:$D$5</c:f>
              <c:numCache>
                <c:formatCode>General</c:formatCode>
                <c:ptCount val="4"/>
                <c:pt idx="0">
                  <c:v>74</c:v>
                </c:pt>
                <c:pt idx="1">
                  <c:v>49</c:v>
                </c:pt>
                <c:pt idx="2">
                  <c:v>38</c:v>
                </c:pt>
                <c:pt idx="3">
                  <c:v>77</c:v>
                </c:pt>
              </c:numCache>
            </c:numRef>
          </c:val>
        </c:ser>
        <c:ser>
          <c:idx val="3"/>
          <c:order val="3"/>
          <c:tx>
            <c:strRef>
              <c:f>Sheet1!$E$1</c:f>
              <c:strCache>
                <c:ptCount val="1"/>
                <c:pt idx="0">
                  <c:v>Uninsured Young Adults</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Frequent internet user</c:v>
                </c:pt>
                <c:pt idx="1">
                  <c:v>Facebook user</c:v>
                </c:pt>
                <c:pt idx="2">
                  <c:v>Smart phone user</c:v>
                </c:pt>
                <c:pt idx="3">
                  <c:v>Uses text messaging</c:v>
                </c:pt>
              </c:strCache>
            </c:strRef>
          </c:cat>
          <c:val>
            <c:numRef>
              <c:f>Sheet1!$E$2:$E$5</c:f>
              <c:numCache>
                <c:formatCode>General</c:formatCode>
                <c:ptCount val="4"/>
                <c:pt idx="0">
                  <c:v>81</c:v>
                </c:pt>
                <c:pt idx="1">
                  <c:v>71</c:v>
                </c:pt>
                <c:pt idx="2">
                  <c:v>48</c:v>
                </c:pt>
                <c:pt idx="3">
                  <c:v>75</c:v>
                </c:pt>
              </c:numCache>
            </c:numRef>
          </c:val>
        </c:ser>
        <c:ser>
          <c:idx val="4"/>
          <c:order val="4"/>
          <c:tx>
            <c:strRef>
              <c:f>Sheet1!$F$1</c:f>
              <c:strCache>
                <c:ptCount val="1"/>
                <c:pt idx="0">
                  <c:v>Uninsured Women</c:v>
                </c:pt>
              </c:strCache>
            </c:strRef>
          </c:tx>
          <c:invertIfNegative val="0"/>
          <c:dLbls>
            <c:dLbl>
              <c:idx val="2"/>
              <c:layout>
                <c:manualLayout>
                  <c:x val="0"/>
                  <c:y val="1.666666666666670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Frequent internet user</c:v>
                </c:pt>
                <c:pt idx="1">
                  <c:v>Facebook user</c:v>
                </c:pt>
                <c:pt idx="2">
                  <c:v>Smart phone user</c:v>
                </c:pt>
                <c:pt idx="3">
                  <c:v>Uses text messaging</c:v>
                </c:pt>
              </c:strCache>
            </c:strRef>
          </c:cat>
          <c:val>
            <c:numRef>
              <c:f>Sheet1!$F$2:$F$5</c:f>
              <c:numCache>
                <c:formatCode>General</c:formatCode>
                <c:ptCount val="4"/>
                <c:pt idx="0">
                  <c:v>73</c:v>
                </c:pt>
                <c:pt idx="1">
                  <c:v>67</c:v>
                </c:pt>
                <c:pt idx="2">
                  <c:v>31</c:v>
                </c:pt>
                <c:pt idx="3">
                  <c:v>68</c:v>
                </c:pt>
              </c:numCache>
            </c:numRef>
          </c:val>
        </c:ser>
        <c:dLbls>
          <c:showLegendKey val="0"/>
          <c:showVal val="0"/>
          <c:showCatName val="0"/>
          <c:showSerName val="0"/>
          <c:showPercent val="0"/>
          <c:showBubbleSize val="0"/>
        </c:dLbls>
        <c:gapWidth val="150"/>
        <c:axId val="85998592"/>
        <c:axId val="86016768"/>
      </c:barChart>
      <c:catAx>
        <c:axId val="85998592"/>
        <c:scaling>
          <c:orientation val="minMax"/>
        </c:scaling>
        <c:delete val="0"/>
        <c:axPos val="b"/>
        <c:numFmt formatCode="General" sourceLinked="0"/>
        <c:majorTickMark val="out"/>
        <c:minorTickMark val="none"/>
        <c:tickLblPos val="nextTo"/>
        <c:crossAx val="86016768"/>
        <c:crosses val="autoZero"/>
        <c:auto val="1"/>
        <c:lblAlgn val="ctr"/>
        <c:lblOffset val="100"/>
        <c:noMultiLvlLbl val="0"/>
      </c:catAx>
      <c:valAx>
        <c:axId val="86016768"/>
        <c:scaling>
          <c:orientation val="minMax"/>
          <c:max val="100"/>
          <c:min val="0"/>
        </c:scaling>
        <c:delete val="0"/>
        <c:axPos val="l"/>
        <c:majorGridlines/>
        <c:numFmt formatCode="General" sourceLinked="1"/>
        <c:majorTickMark val="out"/>
        <c:minorTickMark val="none"/>
        <c:tickLblPos val="nextTo"/>
        <c:crossAx val="85998592"/>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 Uninsured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Uncomfortable using a website to find a plan</c:v>
                </c:pt>
                <c:pt idx="1">
                  <c:v>Getting health insurance is too important to do online</c:v>
                </c:pt>
              </c:strCache>
            </c:strRef>
          </c:cat>
          <c:val>
            <c:numRef>
              <c:f>Sheet1!$B$2:$B$3</c:f>
              <c:numCache>
                <c:formatCode>General</c:formatCode>
                <c:ptCount val="2"/>
                <c:pt idx="0">
                  <c:v>29</c:v>
                </c:pt>
                <c:pt idx="1">
                  <c:v>43</c:v>
                </c:pt>
              </c:numCache>
            </c:numRef>
          </c:val>
        </c:ser>
        <c:ser>
          <c:idx val="1"/>
          <c:order val="1"/>
          <c:tx>
            <c:strRef>
              <c:f>Sheet1!$C$1</c:f>
              <c:strCache>
                <c:ptCount val="1"/>
                <c:pt idx="0">
                  <c:v>Uninsured Latinos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Uncomfortable using a website to find a plan</c:v>
                </c:pt>
                <c:pt idx="1">
                  <c:v>Getting health insurance is too important to do online</c:v>
                </c:pt>
              </c:strCache>
            </c:strRef>
          </c:cat>
          <c:val>
            <c:numRef>
              <c:f>Sheet1!$C$2:$C$3</c:f>
              <c:numCache>
                <c:formatCode>General</c:formatCode>
                <c:ptCount val="2"/>
                <c:pt idx="0">
                  <c:v>30</c:v>
                </c:pt>
                <c:pt idx="1">
                  <c:v>49</c:v>
                </c:pt>
              </c:numCache>
            </c:numRef>
          </c:val>
        </c:ser>
        <c:ser>
          <c:idx val="2"/>
          <c:order val="2"/>
          <c:tx>
            <c:strRef>
              <c:f>Sheet1!$D$1</c:f>
              <c:strCache>
                <c:ptCount val="1"/>
                <c:pt idx="0">
                  <c:v>Latinos &lt;139% FPL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Uncomfortable using a website to find a plan</c:v>
                </c:pt>
                <c:pt idx="1">
                  <c:v>Getting health insurance is too important to do online</c:v>
                </c:pt>
              </c:strCache>
            </c:strRef>
          </c:cat>
          <c:val>
            <c:numRef>
              <c:f>Sheet1!$D$2:$D$3</c:f>
              <c:numCache>
                <c:formatCode>General</c:formatCode>
                <c:ptCount val="2"/>
                <c:pt idx="0">
                  <c:v>36</c:v>
                </c:pt>
                <c:pt idx="1">
                  <c:v>49</c:v>
                </c:pt>
              </c:numCache>
            </c:numRef>
          </c:val>
        </c:ser>
        <c:ser>
          <c:idx val="3"/>
          <c:order val="3"/>
          <c:tx>
            <c:strRef>
              <c:f>Sheet1!$E$1</c:f>
              <c:strCache>
                <c:ptCount val="1"/>
                <c:pt idx="0">
                  <c:v>African Americans*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Uncomfortable using a website to find a plan</c:v>
                </c:pt>
                <c:pt idx="1">
                  <c:v>Getting health insurance is too important to do online</c:v>
                </c:pt>
              </c:strCache>
            </c:strRef>
          </c:cat>
          <c:val>
            <c:numRef>
              <c:f>Sheet1!$E$2:$E$3</c:f>
              <c:numCache>
                <c:formatCode>General</c:formatCode>
                <c:ptCount val="2"/>
                <c:pt idx="0">
                  <c:v>31</c:v>
                </c:pt>
                <c:pt idx="1">
                  <c:v>42</c:v>
                </c:pt>
              </c:numCache>
            </c:numRef>
          </c:val>
        </c:ser>
        <c:ser>
          <c:idx val="4"/>
          <c:order val="4"/>
          <c:tx>
            <c:strRef>
              <c:f>Sheet1!$F$1</c:f>
              <c:strCache>
                <c:ptCount val="1"/>
                <c:pt idx="0">
                  <c:v>Uninsured Women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Uncomfortable using a website to find a plan</c:v>
                </c:pt>
                <c:pt idx="1">
                  <c:v>Getting health insurance is too important to do online</c:v>
                </c:pt>
              </c:strCache>
            </c:strRef>
          </c:cat>
          <c:val>
            <c:numRef>
              <c:f>Sheet1!$F$2:$F$3</c:f>
              <c:numCache>
                <c:formatCode>General</c:formatCode>
                <c:ptCount val="2"/>
                <c:pt idx="0">
                  <c:v>35</c:v>
                </c:pt>
                <c:pt idx="1">
                  <c:v>53</c:v>
                </c:pt>
              </c:numCache>
            </c:numRef>
          </c:val>
        </c:ser>
        <c:dLbls>
          <c:showLegendKey val="0"/>
          <c:showVal val="0"/>
          <c:showCatName val="0"/>
          <c:showSerName val="0"/>
          <c:showPercent val="0"/>
          <c:showBubbleSize val="0"/>
        </c:dLbls>
        <c:gapWidth val="150"/>
        <c:axId val="88386176"/>
        <c:axId val="88404352"/>
      </c:barChart>
      <c:catAx>
        <c:axId val="88386176"/>
        <c:scaling>
          <c:orientation val="minMax"/>
        </c:scaling>
        <c:delete val="0"/>
        <c:axPos val="b"/>
        <c:numFmt formatCode="General" sourceLinked="1"/>
        <c:majorTickMark val="out"/>
        <c:minorTickMark val="none"/>
        <c:tickLblPos val="nextTo"/>
        <c:crossAx val="88404352"/>
        <c:crosses val="autoZero"/>
        <c:auto val="1"/>
        <c:lblAlgn val="ctr"/>
        <c:lblOffset val="100"/>
        <c:noMultiLvlLbl val="0"/>
      </c:catAx>
      <c:valAx>
        <c:axId val="88404352"/>
        <c:scaling>
          <c:orientation val="minMax"/>
          <c:max val="100"/>
        </c:scaling>
        <c:delete val="0"/>
        <c:axPos val="l"/>
        <c:majorGridlines/>
        <c:numFmt formatCode="General" sourceLinked="1"/>
        <c:majorTickMark val="out"/>
        <c:minorTickMark val="none"/>
        <c:tickLblPos val="nextTo"/>
        <c:crossAx val="88386176"/>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1C00D-D844-1E49-A7F3-EB069AB0C18A}"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08F0B160-7DC7-3846-9C2C-C13BD9CE6074}">
      <dgm:prSet phldrT="[Text]" custT="1"/>
      <dgm:spPr>
        <a:solidFill>
          <a:schemeClr val="accent2"/>
        </a:solidFill>
      </dgm:spPr>
      <dgm:t>
        <a:bodyPr/>
        <a:lstStyle/>
        <a:p>
          <a:r>
            <a:rPr lang="en-US" sz="2200" dirty="0" smtClean="0"/>
            <a:t>All insurance plans will have to cover </a:t>
          </a:r>
          <a:r>
            <a:rPr lang="en-US" sz="2200" b="1" u="sng" dirty="0" smtClean="0"/>
            <a:t>doctor visits, hospitalizations, maternity care, emergency room care, and prescriptions</a:t>
          </a:r>
          <a:r>
            <a:rPr lang="en-US" sz="2200" u="sng" dirty="0" smtClean="0"/>
            <a:t>.</a:t>
          </a:r>
          <a:endParaRPr lang="en-US" sz="2200" u="sng" dirty="0"/>
        </a:p>
      </dgm:t>
    </dgm:pt>
    <dgm:pt modelId="{5A3B7F8C-E5C0-E542-8CED-674F0614C0BA}" type="parTrans" cxnId="{0515B142-8A5F-B44E-A438-6599DAA1A2D6}">
      <dgm:prSet/>
      <dgm:spPr/>
      <dgm:t>
        <a:bodyPr/>
        <a:lstStyle/>
        <a:p>
          <a:endParaRPr lang="en-US"/>
        </a:p>
      </dgm:t>
    </dgm:pt>
    <dgm:pt modelId="{7A349111-D913-C44A-B600-99BD0818B17C}" type="sibTrans" cxnId="{0515B142-8A5F-B44E-A438-6599DAA1A2D6}">
      <dgm:prSet/>
      <dgm:spPr/>
      <dgm:t>
        <a:bodyPr/>
        <a:lstStyle/>
        <a:p>
          <a:endParaRPr lang="en-US"/>
        </a:p>
      </dgm:t>
    </dgm:pt>
    <dgm:pt modelId="{E471941D-074E-904A-A73B-63CE27DE5D72}">
      <dgm:prSet phldrT="[Text]" custT="1"/>
      <dgm:spPr>
        <a:solidFill>
          <a:schemeClr val="accent2"/>
        </a:solidFill>
      </dgm:spPr>
      <dgm:t>
        <a:bodyPr/>
        <a:lstStyle/>
        <a:p>
          <a:r>
            <a:rPr lang="en-US" sz="2200" dirty="0" smtClean="0"/>
            <a:t>You might be able to get </a:t>
          </a:r>
          <a:r>
            <a:rPr lang="en-US" sz="2200" b="1" u="sng" dirty="0" smtClean="0"/>
            <a:t>financial help</a:t>
          </a:r>
          <a:r>
            <a:rPr lang="en-US" sz="2200" dirty="0" smtClean="0"/>
            <a:t> to pay for a health insurance plan.</a:t>
          </a:r>
          <a:endParaRPr lang="en-US" sz="2200" dirty="0"/>
        </a:p>
      </dgm:t>
    </dgm:pt>
    <dgm:pt modelId="{67DB810F-A699-EA4D-9E44-CB1A38FA3EAA}" type="parTrans" cxnId="{7A4F0549-4A7F-3142-B9C2-5C3741F7B440}">
      <dgm:prSet/>
      <dgm:spPr/>
      <dgm:t>
        <a:bodyPr/>
        <a:lstStyle/>
        <a:p>
          <a:endParaRPr lang="en-US"/>
        </a:p>
      </dgm:t>
    </dgm:pt>
    <dgm:pt modelId="{6D56DB18-841F-C84F-BCCC-A497A70ED208}" type="sibTrans" cxnId="{7A4F0549-4A7F-3142-B9C2-5C3741F7B440}">
      <dgm:prSet/>
      <dgm:spPr/>
      <dgm:t>
        <a:bodyPr/>
        <a:lstStyle/>
        <a:p>
          <a:endParaRPr lang="en-US"/>
        </a:p>
      </dgm:t>
    </dgm:pt>
    <dgm:pt modelId="{0A4AC477-BEA9-4F4F-AF40-3EA7488985AF}">
      <dgm:prSet phldrT="[Text]" custT="1"/>
      <dgm:spPr>
        <a:solidFill>
          <a:schemeClr val="accent2"/>
        </a:solidFill>
      </dgm:spPr>
      <dgm:t>
        <a:bodyPr/>
        <a:lstStyle/>
        <a:p>
          <a:r>
            <a:rPr lang="en-US" sz="2200" dirty="0" smtClean="0"/>
            <a:t>If you have a </a:t>
          </a:r>
          <a:r>
            <a:rPr lang="en-US" sz="2200" b="1" u="sng" dirty="0" smtClean="0"/>
            <a:t>pre-existing condition</a:t>
          </a:r>
          <a:r>
            <a:rPr lang="en-US" sz="2200" dirty="0" smtClean="0"/>
            <a:t>, insurance plans cannot deny you coverage.</a:t>
          </a:r>
          <a:endParaRPr lang="en-US" sz="2200" dirty="0"/>
        </a:p>
      </dgm:t>
    </dgm:pt>
    <dgm:pt modelId="{51C78C4E-82CE-8E42-8CA0-D3F9F1401B51}" type="parTrans" cxnId="{C4646597-AA63-894A-B5D8-C83BB4129C2C}">
      <dgm:prSet/>
      <dgm:spPr/>
      <dgm:t>
        <a:bodyPr/>
        <a:lstStyle/>
        <a:p>
          <a:endParaRPr lang="en-US"/>
        </a:p>
      </dgm:t>
    </dgm:pt>
    <dgm:pt modelId="{6354C12F-57DB-1D48-8E8A-399DEFA7EFD1}" type="sibTrans" cxnId="{C4646597-AA63-894A-B5D8-C83BB4129C2C}">
      <dgm:prSet/>
      <dgm:spPr/>
      <dgm:t>
        <a:bodyPr/>
        <a:lstStyle/>
        <a:p>
          <a:endParaRPr lang="en-US"/>
        </a:p>
      </dgm:t>
    </dgm:pt>
    <dgm:pt modelId="{DE388D8A-FC7E-9943-826E-3010524E50C0}">
      <dgm:prSet phldrT="[Text]" custT="1"/>
      <dgm:spPr>
        <a:solidFill>
          <a:schemeClr val="accent2"/>
        </a:solidFill>
      </dgm:spPr>
      <dgm:t>
        <a:bodyPr/>
        <a:lstStyle/>
        <a:p>
          <a:r>
            <a:rPr lang="en-US" sz="2200" dirty="0" smtClean="0"/>
            <a:t>All insurance plans will have to show the costs and what is covered in </a:t>
          </a:r>
          <a:r>
            <a:rPr lang="en-US" sz="2200" b="1" u="sng" dirty="0" smtClean="0"/>
            <a:t>simple language with no fine print.</a:t>
          </a:r>
          <a:endParaRPr lang="en-US" sz="2200" b="1" u="sng" dirty="0"/>
        </a:p>
      </dgm:t>
    </dgm:pt>
    <dgm:pt modelId="{F71DF069-FC01-1540-8D12-65502B0FAE3B}" type="parTrans" cxnId="{D1EA813B-9EDC-0B46-BEA5-0A8C3D6D9635}">
      <dgm:prSet/>
      <dgm:spPr/>
      <dgm:t>
        <a:bodyPr/>
        <a:lstStyle/>
        <a:p>
          <a:endParaRPr lang="en-US"/>
        </a:p>
      </dgm:t>
    </dgm:pt>
    <dgm:pt modelId="{384952EB-9889-AB47-B94C-1B29C0D66966}" type="sibTrans" cxnId="{D1EA813B-9EDC-0B46-BEA5-0A8C3D6D9635}">
      <dgm:prSet/>
      <dgm:spPr/>
      <dgm:t>
        <a:bodyPr/>
        <a:lstStyle/>
        <a:p>
          <a:endParaRPr lang="en-US"/>
        </a:p>
      </dgm:t>
    </dgm:pt>
    <dgm:pt modelId="{4186585C-EAE4-5D48-B5A9-E9973218E86C}" type="pres">
      <dgm:prSet presAssocID="{1B21C00D-D844-1E49-A7F3-EB069AB0C18A}" presName="diagram" presStyleCnt="0">
        <dgm:presLayoutVars>
          <dgm:dir/>
          <dgm:resizeHandles val="exact"/>
        </dgm:presLayoutVars>
      </dgm:prSet>
      <dgm:spPr/>
      <dgm:t>
        <a:bodyPr/>
        <a:lstStyle/>
        <a:p>
          <a:endParaRPr lang="en-US"/>
        </a:p>
      </dgm:t>
    </dgm:pt>
    <dgm:pt modelId="{9EACA02A-F94A-0B4A-B5C0-3C259FD1CBD8}" type="pres">
      <dgm:prSet presAssocID="{08F0B160-7DC7-3846-9C2C-C13BD9CE6074}" presName="node" presStyleLbl="node1" presStyleIdx="0" presStyleCnt="4">
        <dgm:presLayoutVars>
          <dgm:bulletEnabled val="1"/>
        </dgm:presLayoutVars>
      </dgm:prSet>
      <dgm:spPr/>
      <dgm:t>
        <a:bodyPr/>
        <a:lstStyle/>
        <a:p>
          <a:endParaRPr lang="en-US"/>
        </a:p>
      </dgm:t>
    </dgm:pt>
    <dgm:pt modelId="{EEF176C1-579F-5644-87CE-693CC509E36F}" type="pres">
      <dgm:prSet presAssocID="{7A349111-D913-C44A-B600-99BD0818B17C}" presName="sibTrans" presStyleCnt="0"/>
      <dgm:spPr/>
    </dgm:pt>
    <dgm:pt modelId="{7B34EE74-E362-F546-A08B-260A0779F7A0}" type="pres">
      <dgm:prSet presAssocID="{E471941D-074E-904A-A73B-63CE27DE5D72}" presName="node" presStyleLbl="node1" presStyleIdx="1" presStyleCnt="4">
        <dgm:presLayoutVars>
          <dgm:bulletEnabled val="1"/>
        </dgm:presLayoutVars>
      </dgm:prSet>
      <dgm:spPr/>
      <dgm:t>
        <a:bodyPr/>
        <a:lstStyle/>
        <a:p>
          <a:endParaRPr lang="en-US"/>
        </a:p>
      </dgm:t>
    </dgm:pt>
    <dgm:pt modelId="{17D34B79-CAE3-F342-B1F2-B6671C84E6FD}" type="pres">
      <dgm:prSet presAssocID="{6D56DB18-841F-C84F-BCCC-A497A70ED208}" presName="sibTrans" presStyleCnt="0"/>
      <dgm:spPr/>
    </dgm:pt>
    <dgm:pt modelId="{FE069013-E989-FB4A-A0DF-8B613AD2BEB2}" type="pres">
      <dgm:prSet presAssocID="{0A4AC477-BEA9-4F4F-AF40-3EA7488985AF}" presName="node" presStyleLbl="node1" presStyleIdx="2" presStyleCnt="4">
        <dgm:presLayoutVars>
          <dgm:bulletEnabled val="1"/>
        </dgm:presLayoutVars>
      </dgm:prSet>
      <dgm:spPr/>
      <dgm:t>
        <a:bodyPr/>
        <a:lstStyle/>
        <a:p>
          <a:endParaRPr lang="en-US"/>
        </a:p>
      </dgm:t>
    </dgm:pt>
    <dgm:pt modelId="{4822355E-0270-6F4A-BC1F-9802905702E0}" type="pres">
      <dgm:prSet presAssocID="{6354C12F-57DB-1D48-8E8A-399DEFA7EFD1}" presName="sibTrans" presStyleCnt="0"/>
      <dgm:spPr/>
    </dgm:pt>
    <dgm:pt modelId="{3ACA800F-57D7-5648-876B-3FBFB2559489}" type="pres">
      <dgm:prSet presAssocID="{DE388D8A-FC7E-9943-826E-3010524E50C0}" presName="node" presStyleLbl="node1" presStyleIdx="3" presStyleCnt="4">
        <dgm:presLayoutVars>
          <dgm:bulletEnabled val="1"/>
        </dgm:presLayoutVars>
      </dgm:prSet>
      <dgm:spPr/>
      <dgm:t>
        <a:bodyPr/>
        <a:lstStyle/>
        <a:p>
          <a:endParaRPr lang="en-US"/>
        </a:p>
      </dgm:t>
    </dgm:pt>
  </dgm:ptLst>
  <dgm:cxnLst>
    <dgm:cxn modelId="{C4646597-AA63-894A-B5D8-C83BB4129C2C}" srcId="{1B21C00D-D844-1E49-A7F3-EB069AB0C18A}" destId="{0A4AC477-BEA9-4F4F-AF40-3EA7488985AF}" srcOrd="2" destOrd="0" parTransId="{51C78C4E-82CE-8E42-8CA0-D3F9F1401B51}" sibTransId="{6354C12F-57DB-1D48-8E8A-399DEFA7EFD1}"/>
    <dgm:cxn modelId="{0515B142-8A5F-B44E-A438-6599DAA1A2D6}" srcId="{1B21C00D-D844-1E49-A7F3-EB069AB0C18A}" destId="{08F0B160-7DC7-3846-9C2C-C13BD9CE6074}" srcOrd="0" destOrd="0" parTransId="{5A3B7F8C-E5C0-E542-8CED-674F0614C0BA}" sibTransId="{7A349111-D913-C44A-B600-99BD0818B17C}"/>
    <dgm:cxn modelId="{7558DFB7-A603-4CB8-A329-5C991FD9FE9D}" type="presOf" srcId="{E471941D-074E-904A-A73B-63CE27DE5D72}" destId="{7B34EE74-E362-F546-A08B-260A0779F7A0}" srcOrd="0" destOrd="0" presId="urn:microsoft.com/office/officeart/2005/8/layout/default#1"/>
    <dgm:cxn modelId="{D02F397D-7304-4E99-832A-CB261E05EAA9}" type="presOf" srcId="{1B21C00D-D844-1E49-A7F3-EB069AB0C18A}" destId="{4186585C-EAE4-5D48-B5A9-E9973218E86C}" srcOrd="0" destOrd="0" presId="urn:microsoft.com/office/officeart/2005/8/layout/default#1"/>
    <dgm:cxn modelId="{D96D9B6A-155E-4D10-AEEA-94739111DCEB}" type="presOf" srcId="{0A4AC477-BEA9-4F4F-AF40-3EA7488985AF}" destId="{FE069013-E989-FB4A-A0DF-8B613AD2BEB2}" srcOrd="0" destOrd="0" presId="urn:microsoft.com/office/officeart/2005/8/layout/default#1"/>
    <dgm:cxn modelId="{D1EA813B-9EDC-0B46-BEA5-0A8C3D6D9635}" srcId="{1B21C00D-D844-1E49-A7F3-EB069AB0C18A}" destId="{DE388D8A-FC7E-9943-826E-3010524E50C0}" srcOrd="3" destOrd="0" parTransId="{F71DF069-FC01-1540-8D12-65502B0FAE3B}" sibTransId="{384952EB-9889-AB47-B94C-1B29C0D66966}"/>
    <dgm:cxn modelId="{0FD41A3C-3584-4DDF-9AE6-0F5C927F467E}" type="presOf" srcId="{DE388D8A-FC7E-9943-826E-3010524E50C0}" destId="{3ACA800F-57D7-5648-876B-3FBFB2559489}" srcOrd="0" destOrd="0" presId="urn:microsoft.com/office/officeart/2005/8/layout/default#1"/>
    <dgm:cxn modelId="{72BC4B77-4116-4694-8588-E855D8FF8A59}" type="presOf" srcId="{08F0B160-7DC7-3846-9C2C-C13BD9CE6074}" destId="{9EACA02A-F94A-0B4A-B5C0-3C259FD1CBD8}" srcOrd="0" destOrd="0" presId="urn:microsoft.com/office/officeart/2005/8/layout/default#1"/>
    <dgm:cxn modelId="{7A4F0549-4A7F-3142-B9C2-5C3741F7B440}" srcId="{1B21C00D-D844-1E49-A7F3-EB069AB0C18A}" destId="{E471941D-074E-904A-A73B-63CE27DE5D72}" srcOrd="1" destOrd="0" parTransId="{67DB810F-A699-EA4D-9E44-CB1A38FA3EAA}" sibTransId="{6D56DB18-841F-C84F-BCCC-A497A70ED208}"/>
    <dgm:cxn modelId="{72C3B83E-881C-4062-908F-D508B2A546B8}" type="presParOf" srcId="{4186585C-EAE4-5D48-B5A9-E9973218E86C}" destId="{9EACA02A-F94A-0B4A-B5C0-3C259FD1CBD8}" srcOrd="0" destOrd="0" presId="urn:microsoft.com/office/officeart/2005/8/layout/default#1"/>
    <dgm:cxn modelId="{6094F4DB-E1AE-45A5-A8F6-A03B3E4351F4}" type="presParOf" srcId="{4186585C-EAE4-5D48-B5A9-E9973218E86C}" destId="{EEF176C1-579F-5644-87CE-693CC509E36F}" srcOrd="1" destOrd="0" presId="urn:microsoft.com/office/officeart/2005/8/layout/default#1"/>
    <dgm:cxn modelId="{AA1F90F2-6D98-4E08-99D6-154BD696AF46}" type="presParOf" srcId="{4186585C-EAE4-5D48-B5A9-E9973218E86C}" destId="{7B34EE74-E362-F546-A08B-260A0779F7A0}" srcOrd="2" destOrd="0" presId="urn:microsoft.com/office/officeart/2005/8/layout/default#1"/>
    <dgm:cxn modelId="{0F9F79FD-97CD-4CE3-B71C-5386CFF9FBB1}" type="presParOf" srcId="{4186585C-EAE4-5D48-B5A9-E9973218E86C}" destId="{17D34B79-CAE3-F342-B1F2-B6671C84E6FD}" srcOrd="3" destOrd="0" presId="urn:microsoft.com/office/officeart/2005/8/layout/default#1"/>
    <dgm:cxn modelId="{D4939DF4-17FA-4C34-B369-6BF5195FEC0B}" type="presParOf" srcId="{4186585C-EAE4-5D48-B5A9-E9973218E86C}" destId="{FE069013-E989-FB4A-A0DF-8B613AD2BEB2}" srcOrd="4" destOrd="0" presId="urn:microsoft.com/office/officeart/2005/8/layout/default#1"/>
    <dgm:cxn modelId="{A0405BBF-CA3E-476B-8AC5-EF7FCA6282C2}" type="presParOf" srcId="{4186585C-EAE4-5D48-B5A9-E9973218E86C}" destId="{4822355E-0270-6F4A-BC1F-9802905702E0}" srcOrd="5" destOrd="0" presId="urn:microsoft.com/office/officeart/2005/8/layout/default#1"/>
    <dgm:cxn modelId="{C26745AF-1108-4BC2-B1F8-53059F079B73}" type="presParOf" srcId="{4186585C-EAE4-5D48-B5A9-E9973218E86C}" destId="{3ACA800F-57D7-5648-876B-3FBFB2559489}"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F4285-2C58-094A-B1FA-19C713D0DD5F}" type="doc">
      <dgm:prSet loTypeId="urn:microsoft.com/office/officeart/2008/layout/VerticalCurvedList" loCatId="" qsTypeId="urn:microsoft.com/office/officeart/2005/8/quickstyle/simple4" qsCatId="simple" csTypeId="urn:microsoft.com/office/officeart/2005/8/colors/colorful1#1" csCatId="colorful" phldr="1"/>
      <dgm:spPr/>
      <dgm:t>
        <a:bodyPr/>
        <a:lstStyle/>
        <a:p>
          <a:endParaRPr lang="en-US"/>
        </a:p>
      </dgm:t>
    </dgm:pt>
    <dgm:pt modelId="{55D88302-07F7-6047-9460-48BD32569603}">
      <dgm:prSet phldrT="[Text]"/>
      <dgm:spPr/>
      <dgm:t>
        <a:bodyPr/>
        <a:lstStyle/>
        <a:p>
          <a:r>
            <a:rPr lang="en-US" dirty="0" smtClean="0">
              <a:latin typeface="Calibri" charset="0"/>
            </a:rPr>
            <a:t>Uninsured, Unnecessary &amp; Uninterested</a:t>
          </a:r>
          <a:endParaRPr lang="en-US" dirty="0"/>
        </a:p>
      </dgm:t>
    </dgm:pt>
    <dgm:pt modelId="{3221C128-CFC4-2041-BF4B-2890468C13CC}" type="parTrans" cxnId="{FAEFF3D7-C5A8-324B-A6CB-3B17750A3CB1}">
      <dgm:prSet/>
      <dgm:spPr/>
      <dgm:t>
        <a:bodyPr/>
        <a:lstStyle/>
        <a:p>
          <a:endParaRPr lang="en-US"/>
        </a:p>
      </dgm:t>
    </dgm:pt>
    <dgm:pt modelId="{41CA9349-CB77-3D47-8072-DD2A8C86DEF4}" type="sibTrans" cxnId="{FAEFF3D7-C5A8-324B-A6CB-3B17750A3CB1}">
      <dgm:prSet/>
      <dgm:spPr/>
      <dgm:t>
        <a:bodyPr/>
        <a:lstStyle/>
        <a:p>
          <a:endParaRPr lang="en-US"/>
        </a:p>
      </dgm:t>
    </dgm:pt>
    <dgm:pt modelId="{0E3763EC-321B-924D-B96D-B2F392F511ED}">
      <dgm:prSet/>
      <dgm:spPr/>
      <dgm:t>
        <a:bodyPr/>
        <a:lstStyle/>
        <a:p>
          <a:r>
            <a:rPr lang="en-US" dirty="0" smtClean="0">
              <a:latin typeface="Calibri" charset="0"/>
            </a:rPr>
            <a:t>Reluctant but Reachable</a:t>
          </a:r>
          <a:endParaRPr lang="en-US" dirty="0">
            <a:latin typeface="Calibri" charset="0"/>
          </a:endParaRPr>
        </a:p>
      </dgm:t>
    </dgm:pt>
    <dgm:pt modelId="{439479BD-8927-E646-955F-7CACF5CFACD5}" type="parTrans" cxnId="{4D4D00E1-B32A-9041-8885-CB3E03C6F9F7}">
      <dgm:prSet/>
      <dgm:spPr/>
      <dgm:t>
        <a:bodyPr/>
        <a:lstStyle/>
        <a:p>
          <a:endParaRPr lang="en-US"/>
        </a:p>
      </dgm:t>
    </dgm:pt>
    <dgm:pt modelId="{D9EE5A3E-0572-2D48-ACA9-7CDE3296FF63}" type="sibTrans" cxnId="{4D4D00E1-B32A-9041-8885-CB3E03C6F9F7}">
      <dgm:prSet/>
      <dgm:spPr/>
      <dgm:t>
        <a:bodyPr/>
        <a:lstStyle/>
        <a:p>
          <a:endParaRPr lang="en-US"/>
        </a:p>
      </dgm:t>
    </dgm:pt>
    <dgm:pt modelId="{8A4E9B20-8BE7-D64C-A5CB-86D905981A4D}">
      <dgm:prSet/>
      <dgm:spPr/>
      <dgm:t>
        <a:bodyPr/>
        <a:lstStyle/>
        <a:p>
          <a:r>
            <a:rPr lang="en-US" dirty="0" smtClean="0">
              <a:latin typeface="Calibri" charset="0"/>
            </a:rPr>
            <a:t>Desperate and Believing</a:t>
          </a:r>
          <a:endParaRPr lang="en-US" dirty="0">
            <a:latin typeface="Calibri" charset="0"/>
          </a:endParaRPr>
        </a:p>
      </dgm:t>
    </dgm:pt>
    <dgm:pt modelId="{1846EDF9-AABD-C44F-AF5F-832C8B826269}" type="parTrans" cxnId="{3B331292-8B36-FF47-B3A5-03C5B02125D9}">
      <dgm:prSet/>
      <dgm:spPr/>
      <dgm:t>
        <a:bodyPr/>
        <a:lstStyle/>
        <a:p>
          <a:endParaRPr lang="en-US"/>
        </a:p>
      </dgm:t>
    </dgm:pt>
    <dgm:pt modelId="{8475BD4B-0421-EC4C-AE66-7F98C94BF5BA}" type="sibTrans" cxnId="{3B331292-8B36-FF47-B3A5-03C5B02125D9}">
      <dgm:prSet/>
      <dgm:spPr/>
      <dgm:t>
        <a:bodyPr/>
        <a:lstStyle/>
        <a:p>
          <a:endParaRPr lang="en-US"/>
        </a:p>
      </dgm:t>
    </dgm:pt>
    <dgm:pt modelId="{DA490A66-1583-E747-9E10-EFAD23E54C7B}">
      <dgm:prSet/>
      <dgm:spPr/>
      <dgm:t>
        <a:bodyPr/>
        <a:lstStyle/>
        <a:p>
          <a:r>
            <a:rPr lang="en-US" dirty="0" smtClean="0">
              <a:latin typeface="Calibri" charset="0"/>
            </a:rPr>
            <a:t>Connected, Low-income Women</a:t>
          </a:r>
          <a:endParaRPr lang="en-US" dirty="0">
            <a:latin typeface="Calibri" charset="0"/>
          </a:endParaRPr>
        </a:p>
      </dgm:t>
    </dgm:pt>
    <dgm:pt modelId="{B4081112-9EED-A34A-975F-8775912CC1AC}" type="parTrans" cxnId="{0066C075-19B1-8A41-BD6F-2CE9BFF64611}">
      <dgm:prSet/>
      <dgm:spPr/>
      <dgm:t>
        <a:bodyPr/>
        <a:lstStyle/>
        <a:p>
          <a:endParaRPr lang="en-US"/>
        </a:p>
      </dgm:t>
    </dgm:pt>
    <dgm:pt modelId="{0351D1E1-FB6F-CE49-B1C6-F1CCDACD91F1}" type="sibTrans" cxnId="{0066C075-19B1-8A41-BD6F-2CE9BFF64611}">
      <dgm:prSet/>
      <dgm:spPr/>
      <dgm:t>
        <a:bodyPr/>
        <a:lstStyle/>
        <a:p>
          <a:endParaRPr lang="en-US"/>
        </a:p>
      </dgm:t>
    </dgm:pt>
    <dgm:pt modelId="{D733683B-B310-214E-A056-F5508AB6BB01}">
      <dgm:prSet/>
      <dgm:spPr/>
      <dgm:t>
        <a:bodyPr/>
        <a:lstStyle/>
        <a:p>
          <a:r>
            <a:rPr lang="en-US" dirty="0" smtClean="0">
              <a:latin typeface="Calibri" charset="0"/>
            </a:rPr>
            <a:t>Insured but At-Risk</a:t>
          </a:r>
          <a:endParaRPr lang="en-US" dirty="0">
            <a:latin typeface="Calibri" charset="0"/>
          </a:endParaRPr>
        </a:p>
      </dgm:t>
    </dgm:pt>
    <dgm:pt modelId="{ED17214E-9DBF-EB4F-9661-E5F3A51F1990}" type="parTrans" cxnId="{B3510BCA-861F-C74D-9332-B5F1C6EFBF1A}">
      <dgm:prSet/>
      <dgm:spPr/>
      <dgm:t>
        <a:bodyPr/>
        <a:lstStyle/>
        <a:p>
          <a:endParaRPr lang="en-US"/>
        </a:p>
      </dgm:t>
    </dgm:pt>
    <dgm:pt modelId="{34B4131F-C823-BB40-AC27-D7A9750CCA53}" type="sibTrans" cxnId="{B3510BCA-861F-C74D-9332-B5F1C6EFBF1A}">
      <dgm:prSet/>
      <dgm:spPr/>
      <dgm:t>
        <a:bodyPr/>
        <a:lstStyle/>
        <a:p>
          <a:endParaRPr lang="en-US"/>
        </a:p>
      </dgm:t>
    </dgm:pt>
    <dgm:pt modelId="{A11767ED-93C3-A440-9159-66F03F0B6D2B}" type="pres">
      <dgm:prSet presAssocID="{ECCF4285-2C58-094A-B1FA-19C713D0DD5F}" presName="Name0" presStyleCnt="0">
        <dgm:presLayoutVars>
          <dgm:chMax val="7"/>
          <dgm:chPref val="7"/>
          <dgm:dir/>
        </dgm:presLayoutVars>
      </dgm:prSet>
      <dgm:spPr/>
      <dgm:t>
        <a:bodyPr/>
        <a:lstStyle/>
        <a:p>
          <a:endParaRPr lang="en-US"/>
        </a:p>
      </dgm:t>
    </dgm:pt>
    <dgm:pt modelId="{4F63F61B-477B-9B43-A688-BE9BE127B015}" type="pres">
      <dgm:prSet presAssocID="{ECCF4285-2C58-094A-B1FA-19C713D0DD5F}" presName="Name1" presStyleCnt="0"/>
      <dgm:spPr/>
    </dgm:pt>
    <dgm:pt modelId="{3D7C0F57-24A7-3D4D-A5E4-281B521974AE}" type="pres">
      <dgm:prSet presAssocID="{ECCF4285-2C58-094A-B1FA-19C713D0DD5F}" presName="cycle" presStyleCnt="0"/>
      <dgm:spPr/>
    </dgm:pt>
    <dgm:pt modelId="{BE71C4FE-A196-5541-9B8B-529080449F0E}" type="pres">
      <dgm:prSet presAssocID="{ECCF4285-2C58-094A-B1FA-19C713D0DD5F}" presName="srcNode" presStyleLbl="node1" presStyleIdx="0" presStyleCnt="5"/>
      <dgm:spPr/>
    </dgm:pt>
    <dgm:pt modelId="{5BFE24FA-0398-C341-BDC4-60A456C27773}" type="pres">
      <dgm:prSet presAssocID="{ECCF4285-2C58-094A-B1FA-19C713D0DD5F}" presName="conn" presStyleLbl="parChTrans1D2" presStyleIdx="0" presStyleCnt="1"/>
      <dgm:spPr/>
      <dgm:t>
        <a:bodyPr/>
        <a:lstStyle/>
        <a:p>
          <a:endParaRPr lang="en-US"/>
        </a:p>
      </dgm:t>
    </dgm:pt>
    <dgm:pt modelId="{7ABE4450-1DE4-5A44-8D0B-29FFE8493D5B}" type="pres">
      <dgm:prSet presAssocID="{ECCF4285-2C58-094A-B1FA-19C713D0DD5F}" presName="extraNode" presStyleLbl="node1" presStyleIdx="0" presStyleCnt="5"/>
      <dgm:spPr/>
    </dgm:pt>
    <dgm:pt modelId="{DDCFAAD9-2472-3447-A565-CB1CE1CD59E1}" type="pres">
      <dgm:prSet presAssocID="{ECCF4285-2C58-094A-B1FA-19C713D0DD5F}" presName="dstNode" presStyleLbl="node1" presStyleIdx="0" presStyleCnt="5"/>
      <dgm:spPr/>
    </dgm:pt>
    <dgm:pt modelId="{F8723BB4-D299-2242-B238-5241087E35C2}" type="pres">
      <dgm:prSet presAssocID="{55D88302-07F7-6047-9460-48BD32569603}" presName="text_1" presStyleLbl="node1" presStyleIdx="0" presStyleCnt="5">
        <dgm:presLayoutVars>
          <dgm:bulletEnabled val="1"/>
        </dgm:presLayoutVars>
      </dgm:prSet>
      <dgm:spPr/>
      <dgm:t>
        <a:bodyPr/>
        <a:lstStyle/>
        <a:p>
          <a:endParaRPr lang="en-US"/>
        </a:p>
      </dgm:t>
    </dgm:pt>
    <dgm:pt modelId="{E10BDA9F-B74E-6948-86B8-1B25982B142E}" type="pres">
      <dgm:prSet presAssocID="{55D88302-07F7-6047-9460-48BD32569603}" presName="accent_1" presStyleCnt="0"/>
      <dgm:spPr/>
    </dgm:pt>
    <dgm:pt modelId="{1293DE87-A647-6A46-915F-D1C35634091B}" type="pres">
      <dgm:prSet presAssocID="{55D88302-07F7-6047-9460-48BD32569603}" presName="accentRepeatNode" presStyleLbl="solidFgAcc1" presStyleIdx="0" presStyleCnt="5"/>
      <dgm:spPr/>
    </dgm:pt>
    <dgm:pt modelId="{18A1B945-B3EC-DD45-BA5D-7CBF729C4722}" type="pres">
      <dgm:prSet presAssocID="{0E3763EC-321B-924D-B96D-B2F392F511ED}" presName="text_2" presStyleLbl="node1" presStyleIdx="1" presStyleCnt="5">
        <dgm:presLayoutVars>
          <dgm:bulletEnabled val="1"/>
        </dgm:presLayoutVars>
      </dgm:prSet>
      <dgm:spPr/>
      <dgm:t>
        <a:bodyPr/>
        <a:lstStyle/>
        <a:p>
          <a:endParaRPr lang="en-US"/>
        </a:p>
      </dgm:t>
    </dgm:pt>
    <dgm:pt modelId="{AB5F76C6-2D1D-6A4B-B106-47F828A8FB57}" type="pres">
      <dgm:prSet presAssocID="{0E3763EC-321B-924D-B96D-B2F392F511ED}" presName="accent_2" presStyleCnt="0"/>
      <dgm:spPr/>
    </dgm:pt>
    <dgm:pt modelId="{CAB88C1D-A8BA-BA43-857A-C1BF07077048}" type="pres">
      <dgm:prSet presAssocID="{0E3763EC-321B-924D-B96D-B2F392F511ED}" presName="accentRepeatNode" presStyleLbl="solidFgAcc1" presStyleIdx="1" presStyleCnt="5"/>
      <dgm:spPr/>
    </dgm:pt>
    <dgm:pt modelId="{B66AFFD2-E4E6-6D48-91B5-824162DDCFA1}" type="pres">
      <dgm:prSet presAssocID="{8A4E9B20-8BE7-D64C-A5CB-86D905981A4D}" presName="text_3" presStyleLbl="node1" presStyleIdx="2" presStyleCnt="5">
        <dgm:presLayoutVars>
          <dgm:bulletEnabled val="1"/>
        </dgm:presLayoutVars>
      </dgm:prSet>
      <dgm:spPr/>
      <dgm:t>
        <a:bodyPr/>
        <a:lstStyle/>
        <a:p>
          <a:endParaRPr lang="en-US"/>
        </a:p>
      </dgm:t>
    </dgm:pt>
    <dgm:pt modelId="{88BC03E6-48A5-6142-8897-545298F0B899}" type="pres">
      <dgm:prSet presAssocID="{8A4E9B20-8BE7-D64C-A5CB-86D905981A4D}" presName="accent_3" presStyleCnt="0"/>
      <dgm:spPr/>
    </dgm:pt>
    <dgm:pt modelId="{D47CDF9B-3D5F-9E4C-AA35-E24EE1551512}" type="pres">
      <dgm:prSet presAssocID="{8A4E9B20-8BE7-D64C-A5CB-86D905981A4D}" presName="accentRepeatNode" presStyleLbl="solidFgAcc1" presStyleIdx="2" presStyleCnt="5"/>
      <dgm:spPr/>
    </dgm:pt>
    <dgm:pt modelId="{C2FEF4E3-6DCB-F348-9079-2FEDFF9F8BCD}" type="pres">
      <dgm:prSet presAssocID="{DA490A66-1583-E747-9E10-EFAD23E54C7B}" presName="text_4" presStyleLbl="node1" presStyleIdx="3" presStyleCnt="5">
        <dgm:presLayoutVars>
          <dgm:bulletEnabled val="1"/>
        </dgm:presLayoutVars>
      </dgm:prSet>
      <dgm:spPr/>
      <dgm:t>
        <a:bodyPr/>
        <a:lstStyle/>
        <a:p>
          <a:endParaRPr lang="en-US"/>
        </a:p>
      </dgm:t>
    </dgm:pt>
    <dgm:pt modelId="{993D9D95-9F09-2149-966B-A5D81D8B3D78}" type="pres">
      <dgm:prSet presAssocID="{DA490A66-1583-E747-9E10-EFAD23E54C7B}" presName="accent_4" presStyleCnt="0"/>
      <dgm:spPr/>
    </dgm:pt>
    <dgm:pt modelId="{870AF6FE-2348-3047-83AE-375DE9488E74}" type="pres">
      <dgm:prSet presAssocID="{DA490A66-1583-E747-9E10-EFAD23E54C7B}" presName="accentRepeatNode" presStyleLbl="solidFgAcc1" presStyleIdx="3" presStyleCnt="5"/>
      <dgm:spPr/>
    </dgm:pt>
    <dgm:pt modelId="{7545C982-01CE-7B42-90B2-CE72EA1E521C}" type="pres">
      <dgm:prSet presAssocID="{D733683B-B310-214E-A056-F5508AB6BB01}" presName="text_5" presStyleLbl="node1" presStyleIdx="4" presStyleCnt="5">
        <dgm:presLayoutVars>
          <dgm:bulletEnabled val="1"/>
        </dgm:presLayoutVars>
      </dgm:prSet>
      <dgm:spPr/>
      <dgm:t>
        <a:bodyPr/>
        <a:lstStyle/>
        <a:p>
          <a:endParaRPr lang="en-US"/>
        </a:p>
      </dgm:t>
    </dgm:pt>
    <dgm:pt modelId="{FAFDC032-6149-B240-B3DE-3FCB9337E1F6}" type="pres">
      <dgm:prSet presAssocID="{D733683B-B310-214E-A056-F5508AB6BB01}" presName="accent_5" presStyleCnt="0"/>
      <dgm:spPr/>
    </dgm:pt>
    <dgm:pt modelId="{873F044B-95DA-8642-8296-ED107F57BEE5}" type="pres">
      <dgm:prSet presAssocID="{D733683B-B310-214E-A056-F5508AB6BB01}" presName="accentRepeatNode" presStyleLbl="solidFgAcc1" presStyleIdx="4" presStyleCnt="5"/>
      <dgm:spPr/>
    </dgm:pt>
  </dgm:ptLst>
  <dgm:cxnLst>
    <dgm:cxn modelId="{3B331292-8B36-FF47-B3A5-03C5B02125D9}" srcId="{ECCF4285-2C58-094A-B1FA-19C713D0DD5F}" destId="{8A4E9B20-8BE7-D64C-A5CB-86D905981A4D}" srcOrd="2" destOrd="0" parTransId="{1846EDF9-AABD-C44F-AF5F-832C8B826269}" sibTransId="{8475BD4B-0421-EC4C-AE66-7F98C94BF5BA}"/>
    <dgm:cxn modelId="{C60EF5D1-C777-49C5-B65F-29F8379C9CE4}" type="presOf" srcId="{ECCF4285-2C58-094A-B1FA-19C713D0DD5F}" destId="{A11767ED-93C3-A440-9159-66F03F0B6D2B}" srcOrd="0" destOrd="0" presId="urn:microsoft.com/office/officeart/2008/layout/VerticalCurvedList"/>
    <dgm:cxn modelId="{5DDA6059-ADB1-4789-8505-0587B65CAB2B}" type="presOf" srcId="{0E3763EC-321B-924D-B96D-B2F392F511ED}" destId="{18A1B945-B3EC-DD45-BA5D-7CBF729C4722}" srcOrd="0" destOrd="0" presId="urn:microsoft.com/office/officeart/2008/layout/VerticalCurvedList"/>
    <dgm:cxn modelId="{FAEFF3D7-C5A8-324B-A6CB-3B17750A3CB1}" srcId="{ECCF4285-2C58-094A-B1FA-19C713D0DD5F}" destId="{55D88302-07F7-6047-9460-48BD32569603}" srcOrd="0" destOrd="0" parTransId="{3221C128-CFC4-2041-BF4B-2890468C13CC}" sibTransId="{41CA9349-CB77-3D47-8072-DD2A8C86DEF4}"/>
    <dgm:cxn modelId="{5D061DE7-AA7F-4E08-8194-51FC04634E70}" type="presOf" srcId="{DA490A66-1583-E747-9E10-EFAD23E54C7B}" destId="{C2FEF4E3-6DCB-F348-9079-2FEDFF9F8BCD}" srcOrd="0" destOrd="0" presId="urn:microsoft.com/office/officeart/2008/layout/VerticalCurvedList"/>
    <dgm:cxn modelId="{0066C075-19B1-8A41-BD6F-2CE9BFF64611}" srcId="{ECCF4285-2C58-094A-B1FA-19C713D0DD5F}" destId="{DA490A66-1583-E747-9E10-EFAD23E54C7B}" srcOrd="3" destOrd="0" parTransId="{B4081112-9EED-A34A-975F-8775912CC1AC}" sibTransId="{0351D1E1-FB6F-CE49-B1C6-F1CCDACD91F1}"/>
    <dgm:cxn modelId="{B3510BCA-861F-C74D-9332-B5F1C6EFBF1A}" srcId="{ECCF4285-2C58-094A-B1FA-19C713D0DD5F}" destId="{D733683B-B310-214E-A056-F5508AB6BB01}" srcOrd="4" destOrd="0" parTransId="{ED17214E-9DBF-EB4F-9661-E5F3A51F1990}" sibTransId="{34B4131F-C823-BB40-AC27-D7A9750CCA53}"/>
    <dgm:cxn modelId="{0C1D7F01-FEA2-4AAE-87CD-A967F17E79BD}" type="presOf" srcId="{D733683B-B310-214E-A056-F5508AB6BB01}" destId="{7545C982-01CE-7B42-90B2-CE72EA1E521C}" srcOrd="0" destOrd="0" presId="urn:microsoft.com/office/officeart/2008/layout/VerticalCurvedList"/>
    <dgm:cxn modelId="{9A1AFEB4-FA97-464D-B4D4-D523AF11B503}" type="presOf" srcId="{8A4E9B20-8BE7-D64C-A5CB-86D905981A4D}" destId="{B66AFFD2-E4E6-6D48-91B5-824162DDCFA1}" srcOrd="0" destOrd="0" presId="urn:microsoft.com/office/officeart/2008/layout/VerticalCurvedList"/>
    <dgm:cxn modelId="{4D4D00E1-B32A-9041-8885-CB3E03C6F9F7}" srcId="{ECCF4285-2C58-094A-B1FA-19C713D0DD5F}" destId="{0E3763EC-321B-924D-B96D-B2F392F511ED}" srcOrd="1" destOrd="0" parTransId="{439479BD-8927-E646-955F-7CACF5CFACD5}" sibTransId="{D9EE5A3E-0572-2D48-ACA9-7CDE3296FF63}"/>
    <dgm:cxn modelId="{FD68CC1A-EE57-428F-9006-51055B1263EC}" type="presOf" srcId="{55D88302-07F7-6047-9460-48BD32569603}" destId="{F8723BB4-D299-2242-B238-5241087E35C2}" srcOrd="0" destOrd="0" presId="urn:microsoft.com/office/officeart/2008/layout/VerticalCurvedList"/>
    <dgm:cxn modelId="{F6063307-DC81-4B19-B67A-2C3FD7A21719}" type="presOf" srcId="{41CA9349-CB77-3D47-8072-DD2A8C86DEF4}" destId="{5BFE24FA-0398-C341-BDC4-60A456C27773}" srcOrd="0" destOrd="0" presId="urn:microsoft.com/office/officeart/2008/layout/VerticalCurvedList"/>
    <dgm:cxn modelId="{01A23883-1EE6-4DD6-8249-62285C2AD57F}" type="presParOf" srcId="{A11767ED-93C3-A440-9159-66F03F0B6D2B}" destId="{4F63F61B-477B-9B43-A688-BE9BE127B015}" srcOrd="0" destOrd="0" presId="urn:microsoft.com/office/officeart/2008/layout/VerticalCurvedList"/>
    <dgm:cxn modelId="{79AC9D57-44E3-4FC1-82A1-30F77A0681BF}" type="presParOf" srcId="{4F63F61B-477B-9B43-A688-BE9BE127B015}" destId="{3D7C0F57-24A7-3D4D-A5E4-281B521974AE}" srcOrd="0" destOrd="0" presId="urn:microsoft.com/office/officeart/2008/layout/VerticalCurvedList"/>
    <dgm:cxn modelId="{030E9E1C-38FE-40FF-ACF6-8C1AE36C9A2A}" type="presParOf" srcId="{3D7C0F57-24A7-3D4D-A5E4-281B521974AE}" destId="{BE71C4FE-A196-5541-9B8B-529080449F0E}" srcOrd="0" destOrd="0" presId="urn:microsoft.com/office/officeart/2008/layout/VerticalCurvedList"/>
    <dgm:cxn modelId="{35346452-C202-48B4-91A2-F9DED57F4007}" type="presParOf" srcId="{3D7C0F57-24A7-3D4D-A5E4-281B521974AE}" destId="{5BFE24FA-0398-C341-BDC4-60A456C27773}" srcOrd="1" destOrd="0" presId="urn:microsoft.com/office/officeart/2008/layout/VerticalCurvedList"/>
    <dgm:cxn modelId="{4C220173-F8B1-4F6A-9886-E361759FB2E2}" type="presParOf" srcId="{3D7C0F57-24A7-3D4D-A5E4-281B521974AE}" destId="{7ABE4450-1DE4-5A44-8D0B-29FFE8493D5B}" srcOrd="2" destOrd="0" presId="urn:microsoft.com/office/officeart/2008/layout/VerticalCurvedList"/>
    <dgm:cxn modelId="{C83DA42D-3891-4307-9E93-154555C7C728}" type="presParOf" srcId="{3D7C0F57-24A7-3D4D-A5E4-281B521974AE}" destId="{DDCFAAD9-2472-3447-A565-CB1CE1CD59E1}" srcOrd="3" destOrd="0" presId="urn:microsoft.com/office/officeart/2008/layout/VerticalCurvedList"/>
    <dgm:cxn modelId="{C7B5ADEA-236E-4897-AC4D-807EDCB693E9}" type="presParOf" srcId="{4F63F61B-477B-9B43-A688-BE9BE127B015}" destId="{F8723BB4-D299-2242-B238-5241087E35C2}" srcOrd="1" destOrd="0" presId="urn:microsoft.com/office/officeart/2008/layout/VerticalCurvedList"/>
    <dgm:cxn modelId="{451CD7E3-66D8-46AE-B0EA-19A4E3E33485}" type="presParOf" srcId="{4F63F61B-477B-9B43-A688-BE9BE127B015}" destId="{E10BDA9F-B74E-6948-86B8-1B25982B142E}" srcOrd="2" destOrd="0" presId="urn:microsoft.com/office/officeart/2008/layout/VerticalCurvedList"/>
    <dgm:cxn modelId="{D1FBA4A2-F83C-481E-AB0B-0A58C1072892}" type="presParOf" srcId="{E10BDA9F-B74E-6948-86B8-1B25982B142E}" destId="{1293DE87-A647-6A46-915F-D1C35634091B}" srcOrd="0" destOrd="0" presId="urn:microsoft.com/office/officeart/2008/layout/VerticalCurvedList"/>
    <dgm:cxn modelId="{15D0D518-B2DF-467F-9B82-1F85AA3D3304}" type="presParOf" srcId="{4F63F61B-477B-9B43-A688-BE9BE127B015}" destId="{18A1B945-B3EC-DD45-BA5D-7CBF729C4722}" srcOrd="3" destOrd="0" presId="urn:microsoft.com/office/officeart/2008/layout/VerticalCurvedList"/>
    <dgm:cxn modelId="{7D5B0EE1-51A6-40F7-B8F6-0C4531C987CA}" type="presParOf" srcId="{4F63F61B-477B-9B43-A688-BE9BE127B015}" destId="{AB5F76C6-2D1D-6A4B-B106-47F828A8FB57}" srcOrd="4" destOrd="0" presId="urn:microsoft.com/office/officeart/2008/layout/VerticalCurvedList"/>
    <dgm:cxn modelId="{C1473372-0426-48FB-8B9B-3D4E6A2CBBC4}" type="presParOf" srcId="{AB5F76C6-2D1D-6A4B-B106-47F828A8FB57}" destId="{CAB88C1D-A8BA-BA43-857A-C1BF07077048}" srcOrd="0" destOrd="0" presId="urn:microsoft.com/office/officeart/2008/layout/VerticalCurvedList"/>
    <dgm:cxn modelId="{8D3F730B-745B-4E6D-BC4F-06471ACFCF2E}" type="presParOf" srcId="{4F63F61B-477B-9B43-A688-BE9BE127B015}" destId="{B66AFFD2-E4E6-6D48-91B5-824162DDCFA1}" srcOrd="5" destOrd="0" presId="urn:microsoft.com/office/officeart/2008/layout/VerticalCurvedList"/>
    <dgm:cxn modelId="{69BC2EB3-D2B4-4B5A-88D0-B300A1340D9E}" type="presParOf" srcId="{4F63F61B-477B-9B43-A688-BE9BE127B015}" destId="{88BC03E6-48A5-6142-8897-545298F0B899}" srcOrd="6" destOrd="0" presId="urn:microsoft.com/office/officeart/2008/layout/VerticalCurvedList"/>
    <dgm:cxn modelId="{CA7CBF7D-05F2-4D53-A1A2-82BC2812D72E}" type="presParOf" srcId="{88BC03E6-48A5-6142-8897-545298F0B899}" destId="{D47CDF9B-3D5F-9E4C-AA35-E24EE1551512}" srcOrd="0" destOrd="0" presId="urn:microsoft.com/office/officeart/2008/layout/VerticalCurvedList"/>
    <dgm:cxn modelId="{2CA41628-5892-4948-A812-A99DCA83F420}" type="presParOf" srcId="{4F63F61B-477B-9B43-A688-BE9BE127B015}" destId="{C2FEF4E3-6DCB-F348-9079-2FEDFF9F8BCD}" srcOrd="7" destOrd="0" presId="urn:microsoft.com/office/officeart/2008/layout/VerticalCurvedList"/>
    <dgm:cxn modelId="{79032C0C-BEFF-4173-830F-49303BE9D0C0}" type="presParOf" srcId="{4F63F61B-477B-9B43-A688-BE9BE127B015}" destId="{993D9D95-9F09-2149-966B-A5D81D8B3D78}" srcOrd="8" destOrd="0" presId="urn:microsoft.com/office/officeart/2008/layout/VerticalCurvedList"/>
    <dgm:cxn modelId="{A557DFF9-FEE4-4DAA-B569-C972625490E9}" type="presParOf" srcId="{993D9D95-9F09-2149-966B-A5D81D8B3D78}" destId="{870AF6FE-2348-3047-83AE-375DE9488E74}" srcOrd="0" destOrd="0" presId="urn:microsoft.com/office/officeart/2008/layout/VerticalCurvedList"/>
    <dgm:cxn modelId="{753FAFD8-D306-469A-8E4C-38D5F6D14324}" type="presParOf" srcId="{4F63F61B-477B-9B43-A688-BE9BE127B015}" destId="{7545C982-01CE-7B42-90B2-CE72EA1E521C}" srcOrd="9" destOrd="0" presId="urn:microsoft.com/office/officeart/2008/layout/VerticalCurvedList"/>
    <dgm:cxn modelId="{2C350A87-9BFC-4CE6-B738-7F671846DB09}" type="presParOf" srcId="{4F63F61B-477B-9B43-A688-BE9BE127B015}" destId="{FAFDC032-6149-B240-B3DE-3FCB9337E1F6}" srcOrd="10" destOrd="0" presId="urn:microsoft.com/office/officeart/2008/layout/VerticalCurvedList"/>
    <dgm:cxn modelId="{41652F55-8FCB-42A6-86E3-28E756A98579}" type="presParOf" srcId="{FAFDC032-6149-B240-B3DE-3FCB9337E1F6}" destId="{873F044B-95DA-8642-8296-ED107F57BE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602DF-0A8B-4BB7-80D6-421658BC6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AAEF1B-D165-431B-8965-62AF68C5859D}">
      <dgm:prSet/>
      <dgm:spPr/>
      <dgm:t>
        <a:bodyPr/>
        <a:lstStyle/>
        <a:p>
          <a:r>
            <a:rPr lang="en-US" dirty="0" smtClean="0"/>
            <a:t>Confused</a:t>
          </a:r>
        </a:p>
      </dgm:t>
    </dgm:pt>
    <dgm:pt modelId="{6B97BEC7-7954-4BD0-A67F-7D031AD00D8C}" type="parTrans" cxnId="{9DD6DCE0-D035-4949-80E2-8EBC7B027622}">
      <dgm:prSet/>
      <dgm:spPr/>
      <dgm:t>
        <a:bodyPr/>
        <a:lstStyle/>
        <a:p>
          <a:endParaRPr lang="en-US"/>
        </a:p>
      </dgm:t>
    </dgm:pt>
    <dgm:pt modelId="{FE619ADB-C0D2-4A09-8FE3-FD5E0140B5AE}" type="sibTrans" cxnId="{9DD6DCE0-D035-4949-80E2-8EBC7B027622}">
      <dgm:prSet/>
      <dgm:spPr/>
      <dgm:t>
        <a:bodyPr/>
        <a:lstStyle/>
        <a:p>
          <a:endParaRPr lang="en-US"/>
        </a:p>
      </dgm:t>
    </dgm:pt>
    <dgm:pt modelId="{D91E9C11-8A7D-4FBE-83A3-9184311923B7}">
      <dgm:prSet/>
      <dgm:spPr/>
      <dgm:t>
        <a:bodyPr/>
        <a:lstStyle/>
        <a:p>
          <a:r>
            <a:rPr lang="en-US" dirty="0" smtClean="0"/>
            <a:t>Overwhelmed</a:t>
          </a:r>
        </a:p>
      </dgm:t>
    </dgm:pt>
    <dgm:pt modelId="{3394140E-F50A-487F-B146-D00111440885}" type="parTrans" cxnId="{50CDEC3E-8C5A-4637-B380-78E22B22EC60}">
      <dgm:prSet/>
      <dgm:spPr/>
      <dgm:t>
        <a:bodyPr/>
        <a:lstStyle/>
        <a:p>
          <a:endParaRPr lang="en-US"/>
        </a:p>
      </dgm:t>
    </dgm:pt>
    <dgm:pt modelId="{6495FC0A-62F4-4FEF-A227-092C6C5AA341}" type="sibTrans" cxnId="{50CDEC3E-8C5A-4637-B380-78E22B22EC60}">
      <dgm:prSet/>
      <dgm:spPr/>
      <dgm:t>
        <a:bodyPr/>
        <a:lstStyle/>
        <a:p>
          <a:endParaRPr lang="en-US"/>
        </a:p>
      </dgm:t>
    </dgm:pt>
    <dgm:pt modelId="{D9632A99-812E-408F-8133-BA80788B607E}">
      <dgm:prSet/>
      <dgm:spPr/>
      <dgm:t>
        <a:bodyPr/>
        <a:lstStyle/>
        <a:p>
          <a:r>
            <a:rPr lang="en-US" dirty="0" smtClean="0"/>
            <a:t>Worried</a:t>
          </a:r>
        </a:p>
      </dgm:t>
    </dgm:pt>
    <dgm:pt modelId="{D62599A8-B61D-4095-AAA6-573C8F84E52D}" type="parTrans" cxnId="{37D94286-0412-4BAE-AB2E-681CB7DB2016}">
      <dgm:prSet/>
      <dgm:spPr/>
      <dgm:t>
        <a:bodyPr/>
        <a:lstStyle/>
        <a:p>
          <a:endParaRPr lang="en-US"/>
        </a:p>
      </dgm:t>
    </dgm:pt>
    <dgm:pt modelId="{A3DE3EF3-69EA-4CF1-81A9-A1B7C24A53D6}" type="sibTrans" cxnId="{37D94286-0412-4BAE-AB2E-681CB7DB2016}">
      <dgm:prSet/>
      <dgm:spPr/>
      <dgm:t>
        <a:bodyPr/>
        <a:lstStyle/>
        <a:p>
          <a:endParaRPr lang="en-US"/>
        </a:p>
      </dgm:t>
    </dgm:pt>
    <dgm:pt modelId="{EFA16068-AD16-4BE8-8161-2F17A1993AF6}">
      <dgm:prSet/>
      <dgm:spPr/>
      <dgm:t>
        <a:bodyPr/>
        <a:lstStyle/>
        <a:p>
          <a:r>
            <a:rPr lang="en-US" dirty="0" smtClean="0"/>
            <a:t>Helpless</a:t>
          </a:r>
          <a:endParaRPr lang="en-US" dirty="0"/>
        </a:p>
      </dgm:t>
    </dgm:pt>
    <dgm:pt modelId="{EDBEF8DC-4E58-4205-B2D2-6FBBC75A70F4}" type="parTrans" cxnId="{355808E3-2725-4037-9A71-8DD8D59CB719}">
      <dgm:prSet/>
      <dgm:spPr/>
      <dgm:t>
        <a:bodyPr/>
        <a:lstStyle/>
        <a:p>
          <a:endParaRPr lang="en-US"/>
        </a:p>
      </dgm:t>
    </dgm:pt>
    <dgm:pt modelId="{D680B799-7D61-451E-AFD6-CECCCB6AB5E7}" type="sibTrans" cxnId="{355808E3-2725-4037-9A71-8DD8D59CB719}">
      <dgm:prSet/>
      <dgm:spPr/>
      <dgm:t>
        <a:bodyPr/>
        <a:lstStyle/>
        <a:p>
          <a:endParaRPr lang="en-US"/>
        </a:p>
      </dgm:t>
    </dgm:pt>
    <dgm:pt modelId="{26411169-C73D-4FF0-870A-28C93A69641D}" type="pres">
      <dgm:prSet presAssocID="{E78602DF-0A8B-4BB7-80D6-421658BC6CEF}" presName="linear" presStyleCnt="0">
        <dgm:presLayoutVars>
          <dgm:animLvl val="lvl"/>
          <dgm:resizeHandles val="exact"/>
        </dgm:presLayoutVars>
      </dgm:prSet>
      <dgm:spPr/>
      <dgm:t>
        <a:bodyPr/>
        <a:lstStyle/>
        <a:p>
          <a:endParaRPr lang="en-US"/>
        </a:p>
      </dgm:t>
    </dgm:pt>
    <dgm:pt modelId="{FDF0E15E-1C9E-48A6-BD2B-517FC9EE77E3}" type="pres">
      <dgm:prSet presAssocID="{1CAAEF1B-D165-431B-8965-62AF68C5859D}" presName="parentText" presStyleLbl="node1" presStyleIdx="0" presStyleCnt="4">
        <dgm:presLayoutVars>
          <dgm:chMax val="0"/>
          <dgm:bulletEnabled val="1"/>
        </dgm:presLayoutVars>
      </dgm:prSet>
      <dgm:spPr/>
      <dgm:t>
        <a:bodyPr/>
        <a:lstStyle/>
        <a:p>
          <a:endParaRPr lang="en-US"/>
        </a:p>
      </dgm:t>
    </dgm:pt>
    <dgm:pt modelId="{9EB285D1-BD4D-4E32-8FF6-1F842F261381}" type="pres">
      <dgm:prSet presAssocID="{FE619ADB-C0D2-4A09-8FE3-FD5E0140B5AE}" presName="spacer" presStyleCnt="0"/>
      <dgm:spPr/>
    </dgm:pt>
    <dgm:pt modelId="{458E69E8-8DD4-4492-89BC-CADDA7D4B735}" type="pres">
      <dgm:prSet presAssocID="{D91E9C11-8A7D-4FBE-83A3-9184311923B7}" presName="parentText" presStyleLbl="node1" presStyleIdx="1" presStyleCnt="4">
        <dgm:presLayoutVars>
          <dgm:chMax val="0"/>
          <dgm:bulletEnabled val="1"/>
        </dgm:presLayoutVars>
      </dgm:prSet>
      <dgm:spPr/>
      <dgm:t>
        <a:bodyPr/>
        <a:lstStyle/>
        <a:p>
          <a:endParaRPr lang="en-US"/>
        </a:p>
      </dgm:t>
    </dgm:pt>
    <dgm:pt modelId="{89781AFE-F6CA-44C3-9CF7-55946AADE498}" type="pres">
      <dgm:prSet presAssocID="{6495FC0A-62F4-4FEF-A227-092C6C5AA341}" presName="spacer" presStyleCnt="0"/>
      <dgm:spPr/>
    </dgm:pt>
    <dgm:pt modelId="{292CA7FF-297E-4F9B-ACC1-74E701416CAB}" type="pres">
      <dgm:prSet presAssocID="{D9632A99-812E-408F-8133-BA80788B607E}" presName="parentText" presStyleLbl="node1" presStyleIdx="2" presStyleCnt="4">
        <dgm:presLayoutVars>
          <dgm:chMax val="0"/>
          <dgm:bulletEnabled val="1"/>
        </dgm:presLayoutVars>
      </dgm:prSet>
      <dgm:spPr/>
      <dgm:t>
        <a:bodyPr/>
        <a:lstStyle/>
        <a:p>
          <a:endParaRPr lang="en-US"/>
        </a:p>
      </dgm:t>
    </dgm:pt>
    <dgm:pt modelId="{FFA8E04B-5F85-4BDD-AB8E-69BD86C3A4BB}" type="pres">
      <dgm:prSet presAssocID="{A3DE3EF3-69EA-4CF1-81A9-A1B7C24A53D6}" presName="spacer" presStyleCnt="0"/>
      <dgm:spPr/>
    </dgm:pt>
    <dgm:pt modelId="{35A749F3-C8CE-4964-9A29-88006268E831}" type="pres">
      <dgm:prSet presAssocID="{EFA16068-AD16-4BE8-8161-2F17A1993AF6}" presName="parentText" presStyleLbl="node1" presStyleIdx="3" presStyleCnt="4">
        <dgm:presLayoutVars>
          <dgm:chMax val="0"/>
          <dgm:bulletEnabled val="1"/>
        </dgm:presLayoutVars>
      </dgm:prSet>
      <dgm:spPr/>
      <dgm:t>
        <a:bodyPr/>
        <a:lstStyle/>
        <a:p>
          <a:endParaRPr lang="en-US"/>
        </a:p>
      </dgm:t>
    </dgm:pt>
  </dgm:ptLst>
  <dgm:cxnLst>
    <dgm:cxn modelId="{37D94286-0412-4BAE-AB2E-681CB7DB2016}" srcId="{E78602DF-0A8B-4BB7-80D6-421658BC6CEF}" destId="{D9632A99-812E-408F-8133-BA80788B607E}" srcOrd="2" destOrd="0" parTransId="{D62599A8-B61D-4095-AAA6-573C8F84E52D}" sibTransId="{A3DE3EF3-69EA-4CF1-81A9-A1B7C24A53D6}"/>
    <dgm:cxn modelId="{355808E3-2725-4037-9A71-8DD8D59CB719}" srcId="{E78602DF-0A8B-4BB7-80D6-421658BC6CEF}" destId="{EFA16068-AD16-4BE8-8161-2F17A1993AF6}" srcOrd="3" destOrd="0" parTransId="{EDBEF8DC-4E58-4205-B2D2-6FBBC75A70F4}" sibTransId="{D680B799-7D61-451E-AFD6-CECCCB6AB5E7}"/>
    <dgm:cxn modelId="{3BB94B50-7FC4-4CEF-AB19-3233B2366CAC}" type="presOf" srcId="{D9632A99-812E-408F-8133-BA80788B607E}" destId="{292CA7FF-297E-4F9B-ACC1-74E701416CAB}" srcOrd="0" destOrd="0" presId="urn:microsoft.com/office/officeart/2005/8/layout/vList2"/>
    <dgm:cxn modelId="{46264BC6-050F-412D-BCD7-F846B4F14943}" type="presOf" srcId="{E78602DF-0A8B-4BB7-80D6-421658BC6CEF}" destId="{26411169-C73D-4FF0-870A-28C93A69641D}" srcOrd="0" destOrd="0" presId="urn:microsoft.com/office/officeart/2005/8/layout/vList2"/>
    <dgm:cxn modelId="{50CDEC3E-8C5A-4637-B380-78E22B22EC60}" srcId="{E78602DF-0A8B-4BB7-80D6-421658BC6CEF}" destId="{D91E9C11-8A7D-4FBE-83A3-9184311923B7}" srcOrd="1" destOrd="0" parTransId="{3394140E-F50A-487F-B146-D00111440885}" sibTransId="{6495FC0A-62F4-4FEF-A227-092C6C5AA341}"/>
    <dgm:cxn modelId="{9DD6DCE0-D035-4949-80E2-8EBC7B027622}" srcId="{E78602DF-0A8B-4BB7-80D6-421658BC6CEF}" destId="{1CAAEF1B-D165-431B-8965-62AF68C5859D}" srcOrd="0" destOrd="0" parTransId="{6B97BEC7-7954-4BD0-A67F-7D031AD00D8C}" sibTransId="{FE619ADB-C0D2-4A09-8FE3-FD5E0140B5AE}"/>
    <dgm:cxn modelId="{2E50919A-9072-477C-91E8-F363E143C493}" type="presOf" srcId="{D91E9C11-8A7D-4FBE-83A3-9184311923B7}" destId="{458E69E8-8DD4-4492-89BC-CADDA7D4B735}" srcOrd="0" destOrd="0" presId="urn:microsoft.com/office/officeart/2005/8/layout/vList2"/>
    <dgm:cxn modelId="{A4F31951-DC9C-44B9-BD40-B993478DDA5A}" type="presOf" srcId="{1CAAEF1B-D165-431B-8965-62AF68C5859D}" destId="{FDF0E15E-1C9E-48A6-BD2B-517FC9EE77E3}" srcOrd="0" destOrd="0" presId="urn:microsoft.com/office/officeart/2005/8/layout/vList2"/>
    <dgm:cxn modelId="{8EA52922-A321-462B-BCB2-B51133D80D46}" type="presOf" srcId="{EFA16068-AD16-4BE8-8161-2F17A1993AF6}" destId="{35A749F3-C8CE-4964-9A29-88006268E831}" srcOrd="0" destOrd="0" presId="urn:microsoft.com/office/officeart/2005/8/layout/vList2"/>
    <dgm:cxn modelId="{1C00B2FF-1238-40D7-8889-8DDC27B3A423}" type="presParOf" srcId="{26411169-C73D-4FF0-870A-28C93A69641D}" destId="{FDF0E15E-1C9E-48A6-BD2B-517FC9EE77E3}" srcOrd="0" destOrd="0" presId="urn:microsoft.com/office/officeart/2005/8/layout/vList2"/>
    <dgm:cxn modelId="{01757C1B-E0D9-4C86-BB53-178742FBB7A8}" type="presParOf" srcId="{26411169-C73D-4FF0-870A-28C93A69641D}" destId="{9EB285D1-BD4D-4E32-8FF6-1F842F261381}" srcOrd="1" destOrd="0" presId="urn:microsoft.com/office/officeart/2005/8/layout/vList2"/>
    <dgm:cxn modelId="{8B5E97DC-0EE6-440D-A328-9A0BEAE35495}" type="presParOf" srcId="{26411169-C73D-4FF0-870A-28C93A69641D}" destId="{458E69E8-8DD4-4492-89BC-CADDA7D4B735}" srcOrd="2" destOrd="0" presId="urn:microsoft.com/office/officeart/2005/8/layout/vList2"/>
    <dgm:cxn modelId="{0FBDAF90-56EB-4F65-8ACD-FCE61F30761A}" type="presParOf" srcId="{26411169-C73D-4FF0-870A-28C93A69641D}" destId="{89781AFE-F6CA-44C3-9CF7-55946AADE498}" srcOrd="3" destOrd="0" presId="urn:microsoft.com/office/officeart/2005/8/layout/vList2"/>
    <dgm:cxn modelId="{AF3776B7-559A-4FBE-B63C-5111FD44CC04}" type="presParOf" srcId="{26411169-C73D-4FF0-870A-28C93A69641D}" destId="{292CA7FF-297E-4F9B-ACC1-74E701416CAB}" srcOrd="4" destOrd="0" presId="urn:microsoft.com/office/officeart/2005/8/layout/vList2"/>
    <dgm:cxn modelId="{3FB4C602-C46F-49B7-8384-53C7D532EAD1}" type="presParOf" srcId="{26411169-C73D-4FF0-870A-28C93A69641D}" destId="{FFA8E04B-5F85-4BDD-AB8E-69BD86C3A4BB}" srcOrd="5" destOrd="0" presId="urn:microsoft.com/office/officeart/2005/8/layout/vList2"/>
    <dgm:cxn modelId="{B9B3E6FC-C6A0-46BD-A918-34A8B9B2F8AF}" type="presParOf" srcId="{26411169-C73D-4FF0-870A-28C93A69641D}" destId="{35A749F3-C8CE-4964-9A29-88006268E8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E1A9C1-A63A-4250-B096-93E20D45FA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2E5B2B-6290-4615-9E8C-3662CBDB9A7E}">
      <dgm:prSet/>
      <dgm:spPr>
        <a:solidFill>
          <a:schemeClr val="tx2"/>
        </a:solidFill>
      </dgm:spPr>
      <dgm:t>
        <a:bodyPr/>
        <a:lstStyle/>
        <a:p>
          <a:r>
            <a:rPr lang="en-US" dirty="0" smtClean="0"/>
            <a:t>Secure</a:t>
          </a:r>
        </a:p>
      </dgm:t>
    </dgm:pt>
    <dgm:pt modelId="{1F9063BA-D64A-44BB-AB34-CD5537BEE565}" type="parTrans" cxnId="{EF9D1410-923D-4B9B-85AA-0FD0D2AC52C3}">
      <dgm:prSet/>
      <dgm:spPr/>
      <dgm:t>
        <a:bodyPr/>
        <a:lstStyle/>
        <a:p>
          <a:endParaRPr lang="en-US"/>
        </a:p>
      </dgm:t>
    </dgm:pt>
    <dgm:pt modelId="{7476F712-5FA0-4476-83A5-BF38E906757E}" type="sibTrans" cxnId="{EF9D1410-923D-4B9B-85AA-0FD0D2AC52C3}">
      <dgm:prSet/>
      <dgm:spPr/>
      <dgm:t>
        <a:bodyPr/>
        <a:lstStyle/>
        <a:p>
          <a:endParaRPr lang="en-US"/>
        </a:p>
      </dgm:t>
    </dgm:pt>
    <dgm:pt modelId="{3297D5A9-45CF-47E4-BC1F-41C27A7D2FF1}">
      <dgm:prSet/>
      <dgm:spPr>
        <a:solidFill>
          <a:schemeClr val="tx2"/>
        </a:solidFill>
      </dgm:spPr>
      <dgm:t>
        <a:bodyPr/>
        <a:lstStyle/>
        <a:p>
          <a:r>
            <a:rPr lang="en-US" dirty="0" smtClean="0"/>
            <a:t>Confident</a:t>
          </a:r>
        </a:p>
      </dgm:t>
    </dgm:pt>
    <dgm:pt modelId="{D911174C-A2D3-44DB-BE05-9E98CF045D73}" type="parTrans" cxnId="{96279A6A-6B2C-486F-BEC1-81664AC10DA6}">
      <dgm:prSet/>
      <dgm:spPr/>
      <dgm:t>
        <a:bodyPr/>
        <a:lstStyle/>
        <a:p>
          <a:endParaRPr lang="en-US"/>
        </a:p>
      </dgm:t>
    </dgm:pt>
    <dgm:pt modelId="{17986B23-824F-4953-928F-6C094FCB2ABE}" type="sibTrans" cxnId="{96279A6A-6B2C-486F-BEC1-81664AC10DA6}">
      <dgm:prSet/>
      <dgm:spPr/>
      <dgm:t>
        <a:bodyPr/>
        <a:lstStyle/>
        <a:p>
          <a:endParaRPr lang="en-US"/>
        </a:p>
      </dgm:t>
    </dgm:pt>
    <dgm:pt modelId="{02020623-719E-4DEA-AAA9-138269E8F706}">
      <dgm:prSet/>
      <dgm:spPr>
        <a:solidFill>
          <a:schemeClr val="tx2"/>
        </a:solidFill>
      </dgm:spPr>
      <dgm:t>
        <a:bodyPr/>
        <a:lstStyle/>
        <a:p>
          <a:r>
            <a:rPr lang="en-US" dirty="0" smtClean="0"/>
            <a:t>Reassured</a:t>
          </a:r>
          <a:endParaRPr lang="en-US" dirty="0"/>
        </a:p>
      </dgm:t>
    </dgm:pt>
    <dgm:pt modelId="{C2C52688-7166-4E4B-8D3D-04CEB9505B60}" type="parTrans" cxnId="{F4936890-2438-47AB-9CFC-DE4CEBB28526}">
      <dgm:prSet/>
      <dgm:spPr/>
      <dgm:t>
        <a:bodyPr/>
        <a:lstStyle/>
        <a:p>
          <a:endParaRPr lang="en-US"/>
        </a:p>
      </dgm:t>
    </dgm:pt>
    <dgm:pt modelId="{6E815DB5-F6ED-4862-AC15-A49AF9297CA5}" type="sibTrans" cxnId="{F4936890-2438-47AB-9CFC-DE4CEBB28526}">
      <dgm:prSet/>
      <dgm:spPr/>
      <dgm:t>
        <a:bodyPr/>
        <a:lstStyle/>
        <a:p>
          <a:endParaRPr lang="en-US"/>
        </a:p>
      </dgm:t>
    </dgm:pt>
    <dgm:pt modelId="{C65D32A6-2B45-4EF1-8E85-7E261C9FF921}" type="pres">
      <dgm:prSet presAssocID="{ACE1A9C1-A63A-4250-B096-93E20D45FA4B}" presName="linear" presStyleCnt="0">
        <dgm:presLayoutVars>
          <dgm:animLvl val="lvl"/>
          <dgm:resizeHandles val="exact"/>
        </dgm:presLayoutVars>
      </dgm:prSet>
      <dgm:spPr/>
      <dgm:t>
        <a:bodyPr/>
        <a:lstStyle/>
        <a:p>
          <a:endParaRPr lang="en-US"/>
        </a:p>
      </dgm:t>
    </dgm:pt>
    <dgm:pt modelId="{F27021D5-798F-46DB-B23C-CBC670C6E7E4}" type="pres">
      <dgm:prSet presAssocID="{A32E5B2B-6290-4615-9E8C-3662CBDB9A7E}" presName="parentText" presStyleLbl="node1" presStyleIdx="0" presStyleCnt="3">
        <dgm:presLayoutVars>
          <dgm:chMax val="0"/>
          <dgm:bulletEnabled val="1"/>
        </dgm:presLayoutVars>
      </dgm:prSet>
      <dgm:spPr/>
      <dgm:t>
        <a:bodyPr/>
        <a:lstStyle/>
        <a:p>
          <a:endParaRPr lang="en-US"/>
        </a:p>
      </dgm:t>
    </dgm:pt>
    <dgm:pt modelId="{A3618F24-F10D-4205-BAAF-25E76E640D2E}" type="pres">
      <dgm:prSet presAssocID="{7476F712-5FA0-4476-83A5-BF38E906757E}" presName="spacer" presStyleCnt="0"/>
      <dgm:spPr/>
    </dgm:pt>
    <dgm:pt modelId="{79EFCD6B-EF2C-43D4-9289-AA5F6677EEBF}" type="pres">
      <dgm:prSet presAssocID="{3297D5A9-45CF-47E4-BC1F-41C27A7D2FF1}" presName="parentText" presStyleLbl="node1" presStyleIdx="1" presStyleCnt="3">
        <dgm:presLayoutVars>
          <dgm:chMax val="0"/>
          <dgm:bulletEnabled val="1"/>
        </dgm:presLayoutVars>
      </dgm:prSet>
      <dgm:spPr/>
      <dgm:t>
        <a:bodyPr/>
        <a:lstStyle/>
        <a:p>
          <a:endParaRPr lang="en-US"/>
        </a:p>
      </dgm:t>
    </dgm:pt>
    <dgm:pt modelId="{75BABB39-EDA3-406C-AD70-78E8B2BB0CC7}" type="pres">
      <dgm:prSet presAssocID="{17986B23-824F-4953-928F-6C094FCB2ABE}" presName="spacer" presStyleCnt="0"/>
      <dgm:spPr/>
    </dgm:pt>
    <dgm:pt modelId="{083313AB-C10A-4146-BFAA-4CA906F12A9E}" type="pres">
      <dgm:prSet presAssocID="{02020623-719E-4DEA-AAA9-138269E8F706}" presName="parentText" presStyleLbl="node1" presStyleIdx="2" presStyleCnt="3">
        <dgm:presLayoutVars>
          <dgm:chMax val="0"/>
          <dgm:bulletEnabled val="1"/>
        </dgm:presLayoutVars>
      </dgm:prSet>
      <dgm:spPr/>
      <dgm:t>
        <a:bodyPr/>
        <a:lstStyle/>
        <a:p>
          <a:endParaRPr lang="en-US"/>
        </a:p>
      </dgm:t>
    </dgm:pt>
  </dgm:ptLst>
  <dgm:cxnLst>
    <dgm:cxn modelId="{F4936890-2438-47AB-9CFC-DE4CEBB28526}" srcId="{ACE1A9C1-A63A-4250-B096-93E20D45FA4B}" destId="{02020623-719E-4DEA-AAA9-138269E8F706}" srcOrd="2" destOrd="0" parTransId="{C2C52688-7166-4E4B-8D3D-04CEB9505B60}" sibTransId="{6E815DB5-F6ED-4862-AC15-A49AF9297CA5}"/>
    <dgm:cxn modelId="{F5D7D64D-674B-4081-AD1D-02E6E77E9B5A}" type="presOf" srcId="{ACE1A9C1-A63A-4250-B096-93E20D45FA4B}" destId="{C65D32A6-2B45-4EF1-8E85-7E261C9FF921}" srcOrd="0" destOrd="0" presId="urn:microsoft.com/office/officeart/2005/8/layout/vList2"/>
    <dgm:cxn modelId="{96279A6A-6B2C-486F-BEC1-81664AC10DA6}" srcId="{ACE1A9C1-A63A-4250-B096-93E20D45FA4B}" destId="{3297D5A9-45CF-47E4-BC1F-41C27A7D2FF1}" srcOrd="1" destOrd="0" parTransId="{D911174C-A2D3-44DB-BE05-9E98CF045D73}" sibTransId="{17986B23-824F-4953-928F-6C094FCB2ABE}"/>
    <dgm:cxn modelId="{EF9D1410-923D-4B9B-85AA-0FD0D2AC52C3}" srcId="{ACE1A9C1-A63A-4250-B096-93E20D45FA4B}" destId="{A32E5B2B-6290-4615-9E8C-3662CBDB9A7E}" srcOrd="0" destOrd="0" parTransId="{1F9063BA-D64A-44BB-AB34-CD5537BEE565}" sibTransId="{7476F712-5FA0-4476-83A5-BF38E906757E}"/>
    <dgm:cxn modelId="{24CEBB98-1DE0-4F52-B991-C654205F2D34}" type="presOf" srcId="{02020623-719E-4DEA-AAA9-138269E8F706}" destId="{083313AB-C10A-4146-BFAA-4CA906F12A9E}" srcOrd="0" destOrd="0" presId="urn:microsoft.com/office/officeart/2005/8/layout/vList2"/>
    <dgm:cxn modelId="{623F5663-B6B1-4D24-9409-49D8CA6B9C9B}" type="presOf" srcId="{A32E5B2B-6290-4615-9E8C-3662CBDB9A7E}" destId="{F27021D5-798F-46DB-B23C-CBC670C6E7E4}" srcOrd="0" destOrd="0" presId="urn:microsoft.com/office/officeart/2005/8/layout/vList2"/>
    <dgm:cxn modelId="{DF2733CC-E752-40E2-AC29-39EF8C7610F9}" type="presOf" srcId="{3297D5A9-45CF-47E4-BC1F-41C27A7D2FF1}" destId="{79EFCD6B-EF2C-43D4-9289-AA5F6677EEBF}" srcOrd="0" destOrd="0" presId="urn:microsoft.com/office/officeart/2005/8/layout/vList2"/>
    <dgm:cxn modelId="{C4B34034-29A9-4C2F-8B6D-5BEC00C61426}" type="presParOf" srcId="{C65D32A6-2B45-4EF1-8E85-7E261C9FF921}" destId="{F27021D5-798F-46DB-B23C-CBC670C6E7E4}" srcOrd="0" destOrd="0" presId="urn:microsoft.com/office/officeart/2005/8/layout/vList2"/>
    <dgm:cxn modelId="{67533731-3323-4D04-B0C2-C9CF039E2E79}" type="presParOf" srcId="{C65D32A6-2B45-4EF1-8E85-7E261C9FF921}" destId="{A3618F24-F10D-4205-BAAF-25E76E640D2E}" srcOrd="1" destOrd="0" presId="urn:microsoft.com/office/officeart/2005/8/layout/vList2"/>
    <dgm:cxn modelId="{5F101682-4EE5-46E2-B33D-E5F2D9D3137B}" type="presParOf" srcId="{C65D32A6-2B45-4EF1-8E85-7E261C9FF921}" destId="{79EFCD6B-EF2C-43D4-9289-AA5F6677EEBF}" srcOrd="2" destOrd="0" presId="urn:microsoft.com/office/officeart/2005/8/layout/vList2"/>
    <dgm:cxn modelId="{A28F84D5-2C40-4B0F-9F1C-EC87FE69C70C}" type="presParOf" srcId="{C65D32A6-2B45-4EF1-8E85-7E261C9FF921}" destId="{75BABB39-EDA3-406C-AD70-78E8B2BB0CC7}" srcOrd="3" destOrd="0" presId="urn:microsoft.com/office/officeart/2005/8/layout/vList2"/>
    <dgm:cxn modelId="{BCF0CE68-1AEF-4EBB-8930-E681A9915CAE}" type="presParOf" srcId="{C65D32A6-2B45-4EF1-8E85-7E261C9FF921}" destId="{083313AB-C10A-4146-BFAA-4CA906F12A9E}" srcOrd="4"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01C4DD-79DA-45A6-8706-67B25648693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59E24E9-2FB9-43F6-8969-AB3D9F12B2FD}">
      <dgm:prSet phldrT="[Text]" custT="1"/>
      <dgm:spPr>
        <a:solidFill>
          <a:schemeClr val="accent3"/>
        </a:solidFill>
      </dgm:spPr>
      <dgm:t>
        <a:bodyPr/>
        <a:lstStyle/>
        <a:p>
          <a:r>
            <a:rPr lang="en-US" sz="1500" b="1" dirty="0" smtClean="0"/>
            <a:t>Certified Application Counselors</a:t>
          </a:r>
          <a:endParaRPr lang="en-US" sz="1500" b="1" dirty="0"/>
        </a:p>
      </dgm:t>
    </dgm:pt>
    <dgm:pt modelId="{F59536D4-3840-41FC-8ED2-47836775AE26}" type="parTrans" cxnId="{C316C19F-088D-493B-925F-EE9A1F8EC16E}">
      <dgm:prSet/>
      <dgm:spPr/>
      <dgm:t>
        <a:bodyPr/>
        <a:lstStyle/>
        <a:p>
          <a:endParaRPr lang="en-US"/>
        </a:p>
      </dgm:t>
    </dgm:pt>
    <dgm:pt modelId="{E20964C2-4436-44C2-A996-3BDFE06395B4}" type="sibTrans" cxnId="{C316C19F-088D-493B-925F-EE9A1F8EC16E}">
      <dgm:prSet/>
      <dgm:spPr/>
      <dgm:t>
        <a:bodyPr/>
        <a:lstStyle/>
        <a:p>
          <a:endParaRPr lang="en-US"/>
        </a:p>
      </dgm:t>
    </dgm:pt>
    <dgm:pt modelId="{906976E4-77D6-4CA7-8F52-65F417F41A34}">
      <dgm:prSet phldrT="[Text]" custT="1"/>
      <dgm:spPr/>
      <dgm:t>
        <a:bodyPr/>
        <a:lstStyle/>
        <a:p>
          <a:r>
            <a:rPr lang="en-US" sz="1500" b="1" dirty="0" smtClean="0"/>
            <a:t>In-Person Assistance Programs*</a:t>
          </a:r>
          <a:endParaRPr lang="en-US" sz="1500" b="1" dirty="0"/>
        </a:p>
      </dgm:t>
    </dgm:pt>
    <dgm:pt modelId="{759F699F-B3B0-476C-B095-410C95581A21}" type="parTrans" cxnId="{DB63182B-5123-4A43-B0FD-3C03A4D780BD}">
      <dgm:prSet/>
      <dgm:spPr/>
      <dgm:t>
        <a:bodyPr/>
        <a:lstStyle/>
        <a:p>
          <a:endParaRPr lang="en-US"/>
        </a:p>
      </dgm:t>
    </dgm:pt>
    <dgm:pt modelId="{0D8A3BC5-ADD4-45EC-BF33-0840BA87F7B2}" type="sibTrans" cxnId="{DB63182B-5123-4A43-B0FD-3C03A4D780BD}">
      <dgm:prSet/>
      <dgm:spPr/>
      <dgm:t>
        <a:bodyPr/>
        <a:lstStyle/>
        <a:p>
          <a:endParaRPr lang="en-US"/>
        </a:p>
      </dgm:t>
    </dgm:pt>
    <dgm:pt modelId="{29B5C553-4A2F-4922-BF3E-F3D7F471FC55}">
      <dgm:prSet phldrT="[Text]" custT="1"/>
      <dgm:spPr>
        <a:solidFill>
          <a:schemeClr val="accent2"/>
        </a:solidFill>
      </dgm:spPr>
      <dgm:t>
        <a:bodyPr/>
        <a:lstStyle/>
        <a:p>
          <a:r>
            <a:rPr lang="en-US" sz="1500" b="1" dirty="0" smtClean="0"/>
            <a:t>Navigators</a:t>
          </a:r>
          <a:endParaRPr lang="en-US" sz="1500" b="1" dirty="0"/>
        </a:p>
      </dgm:t>
    </dgm:pt>
    <dgm:pt modelId="{0A1084B6-2A38-4A67-BA85-CDDDDC271962}" type="parTrans" cxnId="{B8D8815E-BCC7-4DBE-AEDD-6EB6099DFEAB}">
      <dgm:prSet/>
      <dgm:spPr/>
      <dgm:t>
        <a:bodyPr/>
        <a:lstStyle/>
        <a:p>
          <a:endParaRPr lang="en-US"/>
        </a:p>
      </dgm:t>
    </dgm:pt>
    <dgm:pt modelId="{3A523FB0-84E2-4C7E-9597-53D3E33276AA}" type="sibTrans" cxnId="{B8D8815E-BCC7-4DBE-AEDD-6EB6099DFEAB}">
      <dgm:prSet/>
      <dgm:spPr/>
      <dgm:t>
        <a:bodyPr/>
        <a:lstStyle/>
        <a:p>
          <a:endParaRPr lang="en-US"/>
        </a:p>
      </dgm:t>
    </dgm:pt>
    <dgm:pt modelId="{5C40CAA5-E3B4-4ADE-B126-7533BD87CFA7}" type="pres">
      <dgm:prSet presAssocID="{E901C4DD-79DA-45A6-8706-67B256486930}" presName="Name0" presStyleCnt="0">
        <dgm:presLayoutVars>
          <dgm:chMax val="7"/>
          <dgm:resizeHandles val="exact"/>
        </dgm:presLayoutVars>
      </dgm:prSet>
      <dgm:spPr/>
      <dgm:t>
        <a:bodyPr/>
        <a:lstStyle/>
        <a:p>
          <a:endParaRPr lang="en-US"/>
        </a:p>
      </dgm:t>
    </dgm:pt>
    <dgm:pt modelId="{07181B9C-1565-43E6-9759-50A3E889BB72}" type="pres">
      <dgm:prSet presAssocID="{E901C4DD-79DA-45A6-8706-67B256486930}" presName="comp1" presStyleCnt="0"/>
      <dgm:spPr/>
    </dgm:pt>
    <dgm:pt modelId="{4A2FC69A-F782-432C-BC2F-9F3647D239E0}" type="pres">
      <dgm:prSet presAssocID="{E901C4DD-79DA-45A6-8706-67B256486930}" presName="circle1" presStyleLbl="node1" presStyleIdx="0" presStyleCnt="3"/>
      <dgm:spPr/>
      <dgm:t>
        <a:bodyPr/>
        <a:lstStyle/>
        <a:p>
          <a:endParaRPr lang="en-US"/>
        </a:p>
      </dgm:t>
    </dgm:pt>
    <dgm:pt modelId="{4C59B612-9EF5-466A-ABD5-1C6F0AAD233C}" type="pres">
      <dgm:prSet presAssocID="{E901C4DD-79DA-45A6-8706-67B256486930}" presName="c1text" presStyleLbl="node1" presStyleIdx="0" presStyleCnt="3">
        <dgm:presLayoutVars>
          <dgm:bulletEnabled val="1"/>
        </dgm:presLayoutVars>
      </dgm:prSet>
      <dgm:spPr/>
      <dgm:t>
        <a:bodyPr/>
        <a:lstStyle/>
        <a:p>
          <a:endParaRPr lang="en-US"/>
        </a:p>
      </dgm:t>
    </dgm:pt>
    <dgm:pt modelId="{74FEE0DA-18A9-49C1-BB1D-8565DC1B9A36}" type="pres">
      <dgm:prSet presAssocID="{E901C4DD-79DA-45A6-8706-67B256486930}" presName="comp2" presStyleCnt="0"/>
      <dgm:spPr/>
    </dgm:pt>
    <dgm:pt modelId="{E9B8523A-D414-48ED-9CFF-A4FB0860CA90}" type="pres">
      <dgm:prSet presAssocID="{E901C4DD-79DA-45A6-8706-67B256486930}" presName="circle2" presStyleLbl="node1" presStyleIdx="1" presStyleCnt="3"/>
      <dgm:spPr/>
      <dgm:t>
        <a:bodyPr/>
        <a:lstStyle/>
        <a:p>
          <a:endParaRPr lang="en-US"/>
        </a:p>
      </dgm:t>
    </dgm:pt>
    <dgm:pt modelId="{7AFE3640-7A45-4875-967F-08659109A62E}" type="pres">
      <dgm:prSet presAssocID="{E901C4DD-79DA-45A6-8706-67B256486930}" presName="c2text" presStyleLbl="node1" presStyleIdx="1" presStyleCnt="3">
        <dgm:presLayoutVars>
          <dgm:bulletEnabled val="1"/>
        </dgm:presLayoutVars>
      </dgm:prSet>
      <dgm:spPr/>
      <dgm:t>
        <a:bodyPr/>
        <a:lstStyle/>
        <a:p>
          <a:endParaRPr lang="en-US"/>
        </a:p>
      </dgm:t>
    </dgm:pt>
    <dgm:pt modelId="{7C6038AD-8417-4A93-8161-599047BC4A91}" type="pres">
      <dgm:prSet presAssocID="{E901C4DD-79DA-45A6-8706-67B256486930}" presName="comp3" presStyleCnt="0"/>
      <dgm:spPr/>
    </dgm:pt>
    <dgm:pt modelId="{DA5D7DAA-1684-40E9-BA17-140A59703B9D}" type="pres">
      <dgm:prSet presAssocID="{E901C4DD-79DA-45A6-8706-67B256486930}" presName="circle3" presStyleLbl="node1" presStyleIdx="2" presStyleCnt="3"/>
      <dgm:spPr/>
      <dgm:t>
        <a:bodyPr/>
        <a:lstStyle/>
        <a:p>
          <a:endParaRPr lang="en-US"/>
        </a:p>
      </dgm:t>
    </dgm:pt>
    <dgm:pt modelId="{DB487EC6-3E36-4854-97C4-5A83167522CB}" type="pres">
      <dgm:prSet presAssocID="{E901C4DD-79DA-45A6-8706-67B256486930}" presName="c3text" presStyleLbl="node1" presStyleIdx="2" presStyleCnt="3">
        <dgm:presLayoutVars>
          <dgm:bulletEnabled val="1"/>
        </dgm:presLayoutVars>
      </dgm:prSet>
      <dgm:spPr/>
      <dgm:t>
        <a:bodyPr/>
        <a:lstStyle/>
        <a:p>
          <a:endParaRPr lang="en-US"/>
        </a:p>
      </dgm:t>
    </dgm:pt>
  </dgm:ptLst>
  <dgm:cxnLst>
    <dgm:cxn modelId="{B8D8815E-BCC7-4DBE-AEDD-6EB6099DFEAB}" srcId="{E901C4DD-79DA-45A6-8706-67B256486930}" destId="{29B5C553-4A2F-4922-BF3E-F3D7F471FC55}" srcOrd="2" destOrd="0" parTransId="{0A1084B6-2A38-4A67-BA85-CDDDDC271962}" sibTransId="{3A523FB0-84E2-4C7E-9597-53D3E33276AA}"/>
    <dgm:cxn modelId="{D22F7467-53F7-4CC4-8B79-F0C75B24F486}" type="presOf" srcId="{659E24E9-2FB9-43F6-8969-AB3D9F12B2FD}" destId="{4A2FC69A-F782-432C-BC2F-9F3647D239E0}" srcOrd="0" destOrd="0" presId="urn:microsoft.com/office/officeart/2005/8/layout/venn2"/>
    <dgm:cxn modelId="{28C8F110-6026-4879-B18D-14EC9D9BE81A}" type="presOf" srcId="{906976E4-77D6-4CA7-8F52-65F417F41A34}" destId="{7AFE3640-7A45-4875-967F-08659109A62E}" srcOrd="1" destOrd="0" presId="urn:microsoft.com/office/officeart/2005/8/layout/venn2"/>
    <dgm:cxn modelId="{E108143C-B0E9-4D9C-99FA-4C3150664677}" type="presOf" srcId="{659E24E9-2FB9-43F6-8969-AB3D9F12B2FD}" destId="{4C59B612-9EF5-466A-ABD5-1C6F0AAD233C}" srcOrd="1" destOrd="0" presId="urn:microsoft.com/office/officeart/2005/8/layout/venn2"/>
    <dgm:cxn modelId="{11B356FC-4EB1-4054-AFE1-221C87EE48DA}" type="presOf" srcId="{E901C4DD-79DA-45A6-8706-67B256486930}" destId="{5C40CAA5-E3B4-4ADE-B126-7533BD87CFA7}" srcOrd="0" destOrd="0" presId="urn:microsoft.com/office/officeart/2005/8/layout/venn2"/>
    <dgm:cxn modelId="{DB63182B-5123-4A43-B0FD-3C03A4D780BD}" srcId="{E901C4DD-79DA-45A6-8706-67B256486930}" destId="{906976E4-77D6-4CA7-8F52-65F417F41A34}" srcOrd="1" destOrd="0" parTransId="{759F699F-B3B0-476C-B095-410C95581A21}" sibTransId="{0D8A3BC5-ADD4-45EC-BF33-0840BA87F7B2}"/>
    <dgm:cxn modelId="{7AB15E01-B6C4-4D36-98CD-D3B443CC78A4}" type="presOf" srcId="{906976E4-77D6-4CA7-8F52-65F417F41A34}" destId="{E9B8523A-D414-48ED-9CFF-A4FB0860CA90}" srcOrd="0" destOrd="0" presId="urn:microsoft.com/office/officeart/2005/8/layout/venn2"/>
    <dgm:cxn modelId="{C316C19F-088D-493B-925F-EE9A1F8EC16E}" srcId="{E901C4DD-79DA-45A6-8706-67B256486930}" destId="{659E24E9-2FB9-43F6-8969-AB3D9F12B2FD}" srcOrd="0" destOrd="0" parTransId="{F59536D4-3840-41FC-8ED2-47836775AE26}" sibTransId="{E20964C2-4436-44C2-A996-3BDFE06395B4}"/>
    <dgm:cxn modelId="{90990A42-4908-4B71-91D8-CEF306EDB9EA}" type="presOf" srcId="{29B5C553-4A2F-4922-BF3E-F3D7F471FC55}" destId="{DB487EC6-3E36-4854-97C4-5A83167522CB}" srcOrd="1" destOrd="0" presId="urn:microsoft.com/office/officeart/2005/8/layout/venn2"/>
    <dgm:cxn modelId="{229B5011-277A-4F87-A741-9600A6EB565F}" type="presOf" srcId="{29B5C553-4A2F-4922-BF3E-F3D7F471FC55}" destId="{DA5D7DAA-1684-40E9-BA17-140A59703B9D}" srcOrd="0" destOrd="0" presId="urn:microsoft.com/office/officeart/2005/8/layout/venn2"/>
    <dgm:cxn modelId="{E92CE347-D672-49E3-90FB-275D2AB26856}" type="presParOf" srcId="{5C40CAA5-E3B4-4ADE-B126-7533BD87CFA7}" destId="{07181B9C-1565-43E6-9759-50A3E889BB72}" srcOrd="0" destOrd="0" presId="urn:microsoft.com/office/officeart/2005/8/layout/venn2"/>
    <dgm:cxn modelId="{1EB4591A-0A04-4370-8097-A877F06B52BA}" type="presParOf" srcId="{07181B9C-1565-43E6-9759-50A3E889BB72}" destId="{4A2FC69A-F782-432C-BC2F-9F3647D239E0}" srcOrd="0" destOrd="0" presId="urn:microsoft.com/office/officeart/2005/8/layout/venn2"/>
    <dgm:cxn modelId="{064D270D-A65D-46AC-BD9B-E6EE73C7DF92}" type="presParOf" srcId="{07181B9C-1565-43E6-9759-50A3E889BB72}" destId="{4C59B612-9EF5-466A-ABD5-1C6F0AAD233C}" srcOrd="1" destOrd="0" presId="urn:microsoft.com/office/officeart/2005/8/layout/venn2"/>
    <dgm:cxn modelId="{ECA4CBB5-6453-4DFB-9FDE-048D02CB40FE}" type="presParOf" srcId="{5C40CAA5-E3B4-4ADE-B126-7533BD87CFA7}" destId="{74FEE0DA-18A9-49C1-BB1D-8565DC1B9A36}" srcOrd="1" destOrd="0" presId="urn:microsoft.com/office/officeart/2005/8/layout/venn2"/>
    <dgm:cxn modelId="{89A4DB24-FE2F-4A03-8586-256275B2CD7C}" type="presParOf" srcId="{74FEE0DA-18A9-49C1-BB1D-8565DC1B9A36}" destId="{E9B8523A-D414-48ED-9CFF-A4FB0860CA90}" srcOrd="0" destOrd="0" presId="urn:microsoft.com/office/officeart/2005/8/layout/venn2"/>
    <dgm:cxn modelId="{F42D05AB-818C-4620-93C9-31E9FEB4658A}" type="presParOf" srcId="{74FEE0DA-18A9-49C1-BB1D-8565DC1B9A36}" destId="{7AFE3640-7A45-4875-967F-08659109A62E}" srcOrd="1" destOrd="0" presId="urn:microsoft.com/office/officeart/2005/8/layout/venn2"/>
    <dgm:cxn modelId="{8AE9A058-9BD9-4E4F-8DE7-7A7D14287553}" type="presParOf" srcId="{5C40CAA5-E3B4-4ADE-B126-7533BD87CFA7}" destId="{7C6038AD-8417-4A93-8161-599047BC4A91}" srcOrd="2" destOrd="0" presId="urn:microsoft.com/office/officeart/2005/8/layout/venn2"/>
    <dgm:cxn modelId="{22535924-5D78-49D0-BF89-D0A42707E84E}" type="presParOf" srcId="{7C6038AD-8417-4A93-8161-599047BC4A91}" destId="{DA5D7DAA-1684-40E9-BA17-140A59703B9D}" srcOrd="0" destOrd="0" presId="urn:microsoft.com/office/officeart/2005/8/layout/venn2"/>
    <dgm:cxn modelId="{200C48BA-E011-49CF-8DC5-B473812BB8B0}" type="presParOf" srcId="{7C6038AD-8417-4A93-8161-599047BC4A91}" destId="{DB487EC6-3E36-4854-97C4-5A83167522C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CA02A-F94A-0B4A-B5C0-3C259FD1CBD8}">
      <dsp:nvSpPr>
        <dsp:cNvPr id="0" name=""/>
        <dsp:cNvSpPr/>
      </dsp:nvSpPr>
      <dsp:spPr>
        <a:xfrm>
          <a:off x="920" y="142084"/>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All insurance plans will have to cover </a:t>
          </a:r>
          <a:r>
            <a:rPr lang="en-US" sz="2200" b="1" u="sng" kern="1200" dirty="0" smtClean="0"/>
            <a:t>doctor visits, hospitalizations, maternity care, emergency room care, and prescriptions</a:t>
          </a:r>
          <a:r>
            <a:rPr lang="en-US" sz="2200" u="sng" kern="1200" dirty="0" smtClean="0"/>
            <a:t>.</a:t>
          </a:r>
          <a:endParaRPr lang="en-US" sz="2200" u="sng" kern="1200" dirty="0"/>
        </a:p>
      </dsp:txBody>
      <dsp:txXfrm>
        <a:off x="920" y="142084"/>
        <a:ext cx="3591408" cy="2154845"/>
      </dsp:txXfrm>
    </dsp:sp>
    <dsp:sp modelId="{7B34EE74-E362-F546-A08B-260A0779F7A0}">
      <dsp:nvSpPr>
        <dsp:cNvPr id="0" name=""/>
        <dsp:cNvSpPr/>
      </dsp:nvSpPr>
      <dsp:spPr>
        <a:xfrm>
          <a:off x="3951470" y="142084"/>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You might be able to get </a:t>
          </a:r>
          <a:r>
            <a:rPr lang="en-US" sz="2200" b="1" u="sng" kern="1200" dirty="0" smtClean="0"/>
            <a:t>financial help</a:t>
          </a:r>
          <a:r>
            <a:rPr lang="en-US" sz="2200" kern="1200" dirty="0" smtClean="0"/>
            <a:t> to pay for a health insurance plan.</a:t>
          </a:r>
          <a:endParaRPr lang="en-US" sz="2200" kern="1200" dirty="0"/>
        </a:p>
      </dsp:txBody>
      <dsp:txXfrm>
        <a:off x="3951470" y="142084"/>
        <a:ext cx="3591408" cy="2154845"/>
      </dsp:txXfrm>
    </dsp:sp>
    <dsp:sp modelId="{FE069013-E989-FB4A-A0DF-8B613AD2BEB2}">
      <dsp:nvSpPr>
        <dsp:cNvPr id="0" name=""/>
        <dsp:cNvSpPr/>
      </dsp:nvSpPr>
      <dsp:spPr>
        <a:xfrm>
          <a:off x="920" y="2656070"/>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If you have a </a:t>
          </a:r>
          <a:r>
            <a:rPr lang="en-US" sz="2200" b="1" u="sng" kern="1200" dirty="0" smtClean="0"/>
            <a:t>pre-existing condition</a:t>
          </a:r>
          <a:r>
            <a:rPr lang="en-US" sz="2200" kern="1200" dirty="0" smtClean="0"/>
            <a:t>, insurance plans cannot deny you coverage.</a:t>
          </a:r>
          <a:endParaRPr lang="en-US" sz="2200" kern="1200" dirty="0"/>
        </a:p>
      </dsp:txBody>
      <dsp:txXfrm>
        <a:off x="920" y="2656070"/>
        <a:ext cx="3591408" cy="2154845"/>
      </dsp:txXfrm>
    </dsp:sp>
    <dsp:sp modelId="{3ACA800F-57D7-5648-876B-3FBFB2559489}">
      <dsp:nvSpPr>
        <dsp:cNvPr id="0" name=""/>
        <dsp:cNvSpPr/>
      </dsp:nvSpPr>
      <dsp:spPr>
        <a:xfrm>
          <a:off x="3951470" y="2656070"/>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All insurance plans will have to show the costs and what is covered in </a:t>
          </a:r>
          <a:r>
            <a:rPr lang="en-US" sz="2200" b="1" u="sng" kern="1200" dirty="0" smtClean="0"/>
            <a:t>simple language with no fine print.</a:t>
          </a:r>
          <a:endParaRPr lang="en-US" sz="2200" b="1" u="sng" kern="1200" dirty="0"/>
        </a:p>
      </dsp:txBody>
      <dsp:txXfrm>
        <a:off x="3951470" y="2656070"/>
        <a:ext cx="3591408" cy="2154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E24FA-0398-C341-BDC4-60A456C27773}">
      <dsp:nvSpPr>
        <dsp:cNvPr id="0" name=""/>
        <dsp:cNvSpPr/>
      </dsp:nvSpPr>
      <dsp:spPr>
        <a:xfrm>
          <a:off x="-5312763" y="-813628"/>
          <a:ext cx="6326256" cy="6326256"/>
        </a:xfrm>
        <a:prstGeom prst="blockArc">
          <a:avLst>
            <a:gd name="adj1" fmla="val 18900000"/>
            <a:gd name="adj2" fmla="val 2700000"/>
            <a:gd name="adj3" fmla="val 341"/>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23BB4-D299-2242-B238-5241087E35C2}">
      <dsp:nvSpPr>
        <dsp:cNvPr id="0" name=""/>
        <dsp:cNvSpPr/>
      </dsp:nvSpPr>
      <dsp:spPr>
        <a:xfrm>
          <a:off x="443216" y="293593"/>
          <a:ext cx="7136968" cy="5875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37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charset="0"/>
            </a:rPr>
            <a:t>Uninsured, Unnecessary &amp; Uninterested</a:t>
          </a:r>
          <a:endParaRPr lang="en-US" sz="3000" kern="1200" dirty="0"/>
        </a:p>
      </dsp:txBody>
      <dsp:txXfrm>
        <a:off x="443216" y="293593"/>
        <a:ext cx="7136968" cy="587562"/>
      </dsp:txXfrm>
    </dsp:sp>
    <dsp:sp modelId="{1293DE87-A647-6A46-915F-D1C35634091B}">
      <dsp:nvSpPr>
        <dsp:cNvPr id="0" name=""/>
        <dsp:cNvSpPr/>
      </dsp:nvSpPr>
      <dsp:spPr>
        <a:xfrm>
          <a:off x="75989" y="220148"/>
          <a:ext cx="734453" cy="73445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A1B945-B3EC-DD45-BA5D-7CBF729C4722}">
      <dsp:nvSpPr>
        <dsp:cNvPr id="0" name=""/>
        <dsp:cNvSpPr/>
      </dsp:nvSpPr>
      <dsp:spPr>
        <a:xfrm>
          <a:off x="864246" y="1174656"/>
          <a:ext cx="6715937" cy="5875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37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charset="0"/>
            </a:rPr>
            <a:t>Reluctant but Reachable</a:t>
          </a:r>
          <a:endParaRPr lang="en-US" sz="3000" kern="1200" dirty="0">
            <a:latin typeface="Calibri" charset="0"/>
          </a:endParaRPr>
        </a:p>
      </dsp:txBody>
      <dsp:txXfrm>
        <a:off x="864246" y="1174656"/>
        <a:ext cx="6715937" cy="587562"/>
      </dsp:txXfrm>
    </dsp:sp>
    <dsp:sp modelId="{CAB88C1D-A8BA-BA43-857A-C1BF07077048}">
      <dsp:nvSpPr>
        <dsp:cNvPr id="0" name=""/>
        <dsp:cNvSpPr/>
      </dsp:nvSpPr>
      <dsp:spPr>
        <a:xfrm>
          <a:off x="497019" y="1101210"/>
          <a:ext cx="734453" cy="73445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6AFFD2-E4E6-6D48-91B5-824162DDCFA1}">
      <dsp:nvSpPr>
        <dsp:cNvPr id="0" name=""/>
        <dsp:cNvSpPr/>
      </dsp:nvSpPr>
      <dsp:spPr>
        <a:xfrm>
          <a:off x="993468" y="2055718"/>
          <a:ext cx="6586715" cy="5875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37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charset="0"/>
            </a:rPr>
            <a:t>Desperate and Believing</a:t>
          </a:r>
          <a:endParaRPr lang="en-US" sz="3000" kern="1200" dirty="0">
            <a:latin typeface="Calibri" charset="0"/>
          </a:endParaRPr>
        </a:p>
      </dsp:txBody>
      <dsp:txXfrm>
        <a:off x="993468" y="2055718"/>
        <a:ext cx="6586715" cy="587562"/>
      </dsp:txXfrm>
    </dsp:sp>
    <dsp:sp modelId="{D47CDF9B-3D5F-9E4C-AA35-E24EE1551512}">
      <dsp:nvSpPr>
        <dsp:cNvPr id="0" name=""/>
        <dsp:cNvSpPr/>
      </dsp:nvSpPr>
      <dsp:spPr>
        <a:xfrm>
          <a:off x="626242" y="1982273"/>
          <a:ext cx="734453" cy="734453"/>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FEF4E3-6DCB-F348-9079-2FEDFF9F8BCD}">
      <dsp:nvSpPr>
        <dsp:cNvPr id="0" name=""/>
        <dsp:cNvSpPr/>
      </dsp:nvSpPr>
      <dsp:spPr>
        <a:xfrm>
          <a:off x="864246" y="2936781"/>
          <a:ext cx="6715937" cy="5875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37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charset="0"/>
            </a:rPr>
            <a:t>Connected, Low-income Women</a:t>
          </a:r>
          <a:endParaRPr lang="en-US" sz="3000" kern="1200" dirty="0">
            <a:latin typeface="Calibri" charset="0"/>
          </a:endParaRPr>
        </a:p>
      </dsp:txBody>
      <dsp:txXfrm>
        <a:off x="864246" y="2936781"/>
        <a:ext cx="6715937" cy="587562"/>
      </dsp:txXfrm>
    </dsp:sp>
    <dsp:sp modelId="{870AF6FE-2348-3047-83AE-375DE9488E74}">
      <dsp:nvSpPr>
        <dsp:cNvPr id="0" name=""/>
        <dsp:cNvSpPr/>
      </dsp:nvSpPr>
      <dsp:spPr>
        <a:xfrm>
          <a:off x="497019" y="2863335"/>
          <a:ext cx="734453" cy="73445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45C982-01CE-7B42-90B2-CE72EA1E521C}">
      <dsp:nvSpPr>
        <dsp:cNvPr id="0" name=""/>
        <dsp:cNvSpPr/>
      </dsp:nvSpPr>
      <dsp:spPr>
        <a:xfrm>
          <a:off x="443216" y="3817843"/>
          <a:ext cx="7136968" cy="58756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37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charset="0"/>
            </a:rPr>
            <a:t>Insured but At-Risk</a:t>
          </a:r>
          <a:endParaRPr lang="en-US" sz="3000" kern="1200" dirty="0">
            <a:latin typeface="Calibri" charset="0"/>
          </a:endParaRPr>
        </a:p>
      </dsp:txBody>
      <dsp:txXfrm>
        <a:off x="443216" y="3817843"/>
        <a:ext cx="7136968" cy="587562"/>
      </dsp:txXfrm>
    </dsp:sp>
    <dsp:sp modelId="{873F044B-95DA-8642-8296-ED107F57BEE5}">
      <dsp:nvSpPr>
        <dsp:cNvPr id="0" name=""/>
        <dsp:cNvSpPr/>
      </dsp:nvSpPr>
      <dsp:spPr>
        <a:xfrm>
          <a:off x="75989" y="3744398"/>
          <a:ext cx="734453" cy="734453"/>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0E15E-1C9E-48A6-BD2B-517FC9EE77E3}">
      <dsp:nvSpPr>
        <dsp:cNvPr id="0" name=""/>
        <dsp:cNvSpPr/>
      </dsp:nvSpPr>
      <dsp:spPr>
        <a:xfrm>
          <a:off x="0" y="18019"/>
          <a:ext cx="25908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Confused</a:t>
          </a:r>
        </a:p>
      </dsp:txBody>
      <dsp:txXfrm>
        <a:off x="25759" y="43778"/>
        <a:ext cx="2539282" cy="476152"/>
      </dsp:txXfrm>
    </dsp:sp>
    <dsp:sp modelId="{458E69E8-8DD4-4492-89BC-CADDA7D4B735}">
      <dsp:nvSpPr>
        <dsp:cNvPr id="0" name=""/>
        <dsp:cNvSpPr/>
      </dsp:nvSpPr>
      <dsp:spPr>
        <a:xfrm>
          <a:off x="0" y="609049"/>
          <a:ext cx="25908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Overwhelmed</a:t>
          </a:r>
        </a:p>
      </dsp:txBody>
      <dsp:txXfrm>
        <a:off x="25759" y="634808"/>
        <a:ext cx="2539282" cy="476152"/>
      </dsp:txXfrm>
    </dsp:sp>
    <dsp:sp modelId="{292CA7FF-297E-4F9B-ACC1-74E701416CAB}">
      <dsp:nvSpPr>
        <dsp:cNvPr id="0" name=""/>
        <dsp:cNvSpPr/>
      </dsp:nvSpPr>
      <dsp:spPr>
        <a:xfrm>
          <a:off x="0" y="1200080"/>
          <a:ext cx="25908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Worried</a:t>
          </a:r>
        </a:p>
      </dsp:txBody>
      <dsp:txXfrm>
        <a:off x="25759" y="1225839"/>
        <a:ext cx="2539282" cy="476152"/>
      </dsp:txXfrm>
    </dsp:sp>
    <dsp:sp modelId="{35A749F3-C8CE-4964-9A29-88006268E831}">
      <dsp:nvSpPr>
        <dsp:cNvPr id="0" name=""/>
        <dsp:cNvSpPr/>
      </dsp:nvSpPr>
      <dsp:spPr>
        <a:xfrm>
          <a:off x="0" y="1791110"/>
          <a:ext cx="25908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Helpless</a:t>
          </a:r>
          <a:endParaRPr lang="en-US" sz="2200" kern="1200" dirty="0"/>
        </a:p>
      </dsp:txBody>
      <dsp:txXfrm>
        <a:off x="25759" y="1816869"/>
        <a:ext cx="2539282"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021D5-798F-46DB-B23C-CBC670C6E7E4}">
      <dsp:nvSpPr>
        <dsp:cNvPr id="0" name=""/>
        <dsp:cNvSpPr/>
      </dsp:nvSpPr>
      <dsp:spPr>
        <a:xfrm>
          <a:off x="0" y="28075"/>
          <a:ext cx="2666999" cy="71954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Secure</a:t>
          </a:r>
        </a:p>
      </dsp:txBody>
      <dsp:txXfrm>
        <a:off x="35125" y="63200"/>
        <a:ext cx="2596749" cy="649299"/>
      </dsp:txXfrm>
    </dsp:sp>
    <dsp:sp modelId="{79EFCD6B-EF2C-43D4-9289-AA5F6677EEBF}">
      <dsp:nvSpPr>
        <dsp:cNvPr id="0" name=""/>
        <dsp:cNvSpPr/>
      </dsp:nvSpPr>
      <dsp:spPr>
        <a:xfrm>
          <a:off x="0" y="834025"/>
          <a:ext cx="2666999" cy="71954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Confident</a:t>
          </a:r>
        </a:p>
      </dsp:txBody>
      <dsp:txXfrm>
        <a:off x="35125" y="869150"/>
        <a:ext cx="2596749" cy="649299"/>
      </dsp:txXfrm>
    </dsp:sp>
    <dsp:sp modelId="{083313AB-C10A-4146-BFAA-4CA906F12A9E}">
      <dsp:nvSpPr>
        <dsp:cNvPr id="0" name=""/>
        <dsp:cNvSpPr/>
      </dsp:nvSpPr>
      <dsp:spPr>
        <a:xfrm>
          <a:off x="0" y="1639974"/>
          <a:ext cx="2666999" cy="71954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Reassured</a:t>
          </a:r>
          <a:endParaRPr lang="en-US" sz="3000" kern="1200" dirty="0"/>
        </a:p>
      </dsp:txBody>
      <dsp:txXfrm>
        <a:off x="35125" y="1675099"/>
        <a:ext cx="2596749" cy="649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A4182FC-9F77-4922-840D-A3400D38B702}" type="datetimeFigureOut">
              <a:rPr lang="en-US" smtClean="0"/>
              <a:pPr/>
              <a:t>8/2/2013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B1CA7ED8-9947-4330-B57F-FF2CE58C7178}" type="slidenum">
              <a:rPr lang="en-US" smtClean="0"/>
              <a:pPr/>
              <a:t>‹#›</a:t>
            </a:fld>
            <a:endParaRPr lang="en-US"/>
          </a:p>
        </p:txBody>
      </p:sp>
    </p:spTree>
    <p:extLst>
      <p:ext uri="{BB962C8B-B14F-4D97-AF65-F5344CB8AC3E}">
        <p14:creationId xmlns:p14="http://schemas.microsoft.com/office/powerpoint/2010/main" val="164819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sz="1200" dirty="0" smtClean="0"/>
              <a:t>WIDE VARIETY OF PARTNERS</a:t>
            </a:r>
          </a:p>
          <a:p>
            <a:pPr marL="171450" indent="-171450">
              <a:buFontTx/>
              <a:buChar char="-"/>
            </a:pPr>
            <a:r>
              <a:rPr lang="en-US" sz="1200" dirty="0" smtClean="0"/>
              <a:t>ONLY COME TOGETHER AROUND ENROLLMENT-</a:t>
            </a:r>
            <a:r>
              <a:rPr lang="en-US" sz="1200" baseline="0" dirty="0" smtClean="0"/>
              <a:t> DON’T GET ALONG ON ANY OTHER ISSUE.</a:t>
            </a:r>
          </a:p>
          <a:p>
            <a:pPr marL="171450" indent="-171450">
              <a:buFontTx/>
              <a:buChar char="-"/>
            </a:pPr>
            <a:r>
              <a:rPr lang="en-US" sz="1200" baseline="0" dirty="0" smtClean="0"/>
              <a:t>IT’S WITH ALL OF THEIR SUPPORT THAT WE HAVE BEEN ABLE TO COME TOGETHER AND LAUNCH OUR NATIONAL CAMPAIGN</a:t>
            </a:r>
          </a:p>
          <a:p>
            <a:pPr marL="171450" indent="-171450">
              <a:buFontTx/>
              <a:buChar char="-"/>
            </a:pPr>
            <a:endParaRPr lang="en-US" sz="1200" baseline="0" dirty="0" smtClean="0"/>
          </a:p>
          <a:p>
            <a:pPr marL="171450" indent="-171450">
              <a:buFontTx/>
              <a:buChar char="-"/>
            </a:pPr>
            <a:r>
              <a:rPr lang="en-US" sz="1200" baseline="0" dirty="0" smtClean="0"/>
              <a:t>NEXT SLIDE</a:t>
            </a:r>
          </a:p>
        </p:txBody>
      </p:sp>
      <p:sp>
        <p:nvSpPr>
          <p:cNvPr id="4" name="Slide Number Placeholder 3"/>
          <p:cNvSpPr>
            <a:spLocks noGrp="1"/>
          </p:cNvSpPr>
          <p:nvPr>
            <p:ph type="sldNum" sz="quarter" idx="10"/>
          </p:nvPr>
        </p:nvSpPr>
        <p:spPr/>
        <p:txBody>
          <a:bodyPr/>
          <a:lstStyle/>
          <a:p>
            <a:fld id="{507DCF53-C644-491E-8868-DAD191FB5D06}" type="slidenum">
              <a:rPr lang="en-US" smtClean="0"/>
              <a:pPr/>
              <a:t>2</a:t>
            </a:fld>
            <a:endParaRPr lang="en-US" dirty="0"/>
          </a:p>
        </p:txBody>
      </p:sp>
    </p:spTree>
    <p:extLst>
      <p:ext uri="{BB962C8B-B14F-4D97-AF65-F5344CB8AC3E}">
        <p14:creationId xmlns:p14="http://schemas.microsoft.com/office/powerpoint/2010/main" val="257797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0275" eaLnBrk="1" hangingPunct="1"/>
            <a:r>
              <a:rPr lang="en-US" dirty="0">
                <a:latin typeface="Calibri" charset="0"/>
              </a:rPr>
              <a:t>Which family member? Spouse (42%) or mom (20%)</a:t>
            </a:r>
            <a:endParaRPr lang="en-US" b="1" dirty="0">
              <a:latin typeface="Calibri" charset="0"/>
            </a:endParaRPr>
          </a:p>
          <a:p>
            <a:pPr defTabSz="930275" eaLnBrk="1" hangingPunct="1"/>
            <a:endParaRPr lang="en-US" dirty="0" smtClean="0">
              <a:latin typeface="Calibri" charset="0"/>
            </a:endParaRPr>
          </a:p>
          <a:p>
            <a:pPr defTabSz="930275" eaLnBrk="1" hangingPunct="1"/>
            <a:endParaRPr lang="en-US" dirty="0" smtClean="0">
              <a:latin typeface="Calibri" charset="0"/>
            </a:endParaRPr>
          </a:p>
          <a:p>
            <a:pPr defTabSz="930275" eaLnBrk="1" hangingPunct="1"/>
            <a:r>
              <a:rPr lang="en-US" dirty="0" smtClean="0">
                <a:latin typeface="Calibri" charset="0"/>
              </a:rPr>
              <a:t>OVER</a:t>
            </a:r>
            <a:r>
              <a:rPr lang="en-US" baseline="0" dirty="0" smtClean="0">
                <a:latin typeface="Calibri" charset="0"/>
              </a:rPr>
              <a:t> 1/3 OF PEOPLE SAY THAT A DOCTOR OR A NURSE IS THE MOST TRUSTED SOUCE OF INFORMATION AND MORE THAN A QUARTER WOULD WANT HELP FROM A PROVIDER. </a:t>
            </a:r>
          </a:p>
          <a:p>
            <a:pPr defTabSz="930275" eaLnBrk="1" hangingPunct="1"/>
            <a:endParaRPr lang="en-US" baseline="0" dirty="0" smtClean="0">
              <a:latin typeface="Calibri" charset="0"/>
            </a:endParaRPr>
          </a:p>
          <a:p>
            <a:pPr defTabSz="930275" eaLnBrk="1" hangingPunct="1"/>
            <a:r>
              <a:rPr lang="en-US" baseline="0" dirty="0" smtClean="0">
                <a:latin typeface="Calibri" charset="0"/>
              </a:rPr>
              <a:t>I DON’T BELIEVE THAT SOMEONE WANTS TO SPEND THEIR 20 MINUTE VISIT TALKING ABOUT HEALTH INSURANCE OR APPLYING FOR COVERAGE. BUT IT MAKES SENSE TO CONSUMERS TO TALK ABOUT PAYING FOR THEIR CARE WITH THE PEOPLE THEY ARE PAYING FOR THEIR HEALTH CARE. </a:t>
            </a:r>
          </a:p>
          <a:p>
            <a:pPr defTabSz="930275" eaLnBrk="1" hangingPunct="1"/>
            <a:endParaRPr lang="en-US" baseline="0" dirty="0" smtClean="0">
              <a:latin typeface="Calibri" charset="0"/>
            </a:endParaRPr>
          </a:p>
          <a:p>
            <a:pPr defTabSz="930275" eaLnBrk="1" hangingPunct="1"/>
            <a:r>
              <a:rPr lang="en-US" baseline="0" dirty="0" smtClean="0">
                <a:latin typeface="Calibri" charset="0"/>
              </a:rPr>
              <a:t>GO TO A CLINIC OR A HOSPITAL- I SEE SCRUBS AND WHITE JACKETS OF VARYING LENGTHS-I DON’T KNOW THE DIFFERENCE IN POSITIONS. WHEVER I ASK- JUST SAY THOSE 4 THINGS AND WHERE TO GO FOR HELP.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2DBE2BB8-6DE8-044F-8130-2EAC0CE15CFB}" type="slidenum">
              <a:rPr lang="en-US" smtClean="0"/>
              <a:pPr>
                <a:defRPr/>
              </a:pPr>
              <a:t>13</a:t>
            </a:fld>
            <a:endParaRPr lang="en-US" dirty="0"/>
          </a:p>
        </p:txBody>
      </p:sp>
    </p:spTree>
    <p:extLst>
      <p:ext uri="{BB962C8B-B14F-4D97-AF65-F5344CB8AC3E}">
        <p14:creationId xmlns:p14="http://schemas.microsoft.com/office/powerpoint/2010/main" val="405301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BRIEF MESSAGE ABOUT HELP- A LITTLE IN THE WEEDS AND A LITTLE WONKY</a:t>
            </a:r>
            <a:r>
              <a:rPr lang="en-US" baseline="0" dirty="0" smtClean="0">
                <a:latin typeface="Calibri" charset="0"/>
                <a:ea typeface="ＭＳ Ｐゴシック" charset="0"/>
              </a:rPr>
              <a:t> SO BARE WITH ME: </a:t>
            </a:r>
          </a:p>
          <a:p>
            <a:pPr eaLnBrk="1" hangingPunct="1">
              <a:spcBef>
                <a:spcPct val="0"/>
              </a:spcBef>
            </a:pPr>
            <a:endParaRPr lang="en-US" dirty="0" smtClean="0">
              <a:latin typeface="Calibri" charset="0"/>
              <a:ea typeface="ＭＳ Ｐゴシック" charset="0"/>
            </a:endParaRPr>
          </a:p>
          <a:p>
            <a:pPr eaLnBrk="1" hangingPunct="1">
              <a:spcBef>
                <a:spcPct val="0"/>
              </a:spcBef>
            </a:pPr>
            <a:r>
              <a:rPr lang="en-US" dirty="0" smtClean="0">
                <a:latin typeface="Calibri" charset="0"/>
                <a:ea typeface="ＭＳ Ｐゴシック" charset="0"/>
              </a:rPr>
              <a:t>STATES</a:t>
            </a:r>
            <a:r>
              <a:rPr lang="en-US" baseline="0" dirty="0" smtClean="0">
                <a:latin typeface="Calibri" charset="0"/>
                <a:ea typeface="ＭＳ Ｐゴシック" charset="0"/>
              </a:rPr>
              <a:t> HAVE OUTSIDE BUBBLES CURRENLTY TO HELP PEOPLE GET COVERAGE (TO VARYING DEGREES)</a:t>
            </a:r>
          </a:p>
          <a:p>
            <a:pPr eaLnBrk="1" hangingPunct="1">
              <a:spcBef>
                <a:spcPct val="0"/>
              </a:spcBef>
            </a:pPr>
            <a:endParaRPr lang="en-US" baseline="0" dirty="0" smtClean="0">
              <a:latin typeface="Calibri" charset="0"/>
              <a:ea typeface="ＭＳ Ｐゴシック" charset="0"/>
            </a:endParaRPr>
          </a:p>
          <a:p>
            <a:pPr eaLnBrk="1" hangingPunct="1">
              <a:spcBef>
                <a:spcPct val="0"/>
              </a:spcBef>
            </a:pPr>
            <a:r>
              <a:rPr lang="en-US" baseline="0" dirty="0" smtClean="0">
                <a:latin typeface="Calibri" charset="0"/>
                <a:ea typeface="ＭＳ Ｐゴシック" charset="0"/>
              </a:rPr>
              <a:t>IN THE FUTURE- THE BUBBLES IN THE CENTERS WILL ALSO EXIST.</a:t>
            </a:r>
          </a:p>
          <a:p>
            <a:pPr eaLnBrk="1" hangingPunct="1">
              <a:spcBef>
                <a:spcPct val="0"/>
              </a:spcBef>
            </a:pPr>
            <a:endParaRPr lang="en-US" baseline="0" dirty="0" smtClean="0">
              <a:latin typeface="Calibri" charset="0"/>
              <a:ea typeface="ＭＳ Ｐゴシック" charset="0"/>
            </a:endParaRPr>
          </a:p>
          <a:p>
            <a:pPr eaLnBrk="1" hangingPunct="1">
              <a:spcBef>
                <a:spcPct val="0"/>
              </a:spcBef>
            </a:pPr>
            <a:r>
              <a:rPr lang="en-US" baseline="0" dirty="0" smtClean="0">
                <a:latin typeface="Calibri" charset="0"/>
                <a:ea typeface="ＭＳ Ｐゴシック" charset="0"/>
              </a:rPr>
              <a:t>OUTER BUBBLE= CACS</a:t>
            </a:r>
          </a:p>
          <a:p>
            <a:pPr eaLnBrk="1" hangingPunct="1">
              <a:spcBef>
                <a:spcPct val="0"/>
              </a:spcBef>
            </a:pPr>
            <a:endParaRPr lang="en-US" baseline="0" dirty="0" smtClean="0">
              <a:latin typeface="Calibri" charset="0"/>
              <a:ea typeface="ＭＳ Ｐゴシック" charset="0"/>
            </a:endParaRPr>
          </a:p>
          <a:p>
            <a:pPr eaLnBrk="1" hangingPunct="1">
              <a:spcBef>
                <a:spcPct val="0"/>
              </a:spcBef>
            </a:pPr>
            <a:r>
              <a:rPr lang="en-US" baseline="0" dirty="0" smtClean="0">
                <a:latin typeface="Calibri" charset="0"/>
                <a:ea typeface="ＭＳ Ｐゴシック" charset="0"/>
              </a:rPr>
              <a:t>CENTER= FOR STATEBASED AND PARTNERSHIP EXCHANGES</a:t>
            </a:r>
          </a:p>
          <a:p>
            <a:pPr eaLnBrk="1" hangingPunct="1">
              <a:spcBef>
                <a:spcPct val="0"/>
              </a:spcBef>
            </a:pPr>
            <a:endParaRPr lang="en-US" baseline="0" dirty="0" smtClean="0">
              <a:latin typeface="Calibri" charset="0"/>
              <a:ea typeface="ＭＳ Ｐゴシック" charset="0"/>
            </a:endParaRPr>
          </a:p>
          <a:p>
            <a:pPr eaLnBrk="1" hangingPunct="1">
              <a:spcBef>
                <a:spcPct val="0"/>
              </a:spcBef>
            </a:pPr>
            <a:r>
              <a:rPr lang="en-US" baseline="0" dirty="0" smtClean="0">
                <a:latin typeface="Calibri" charset="0"/>
                <a:ea typeface="ＭＳ Ｐゴシック" charset="0"/>
              </a:rPr>
              <a:t>NAVIGATORS ARE GRANTS AND IN EVERY STATE.</a:t>
            </a:r>
          </a:p>
          <a:p>
            <a:pPr eaLnBrk="1" hangingPunct="1">
              <a:spcBef>
                <a:spcPct val="0"/>
              </a:spcBef>
            </a:pPr>
            <a:endParaRPr lang="en-US" baseline="0" dirty="0" smtClean="0">
              <a:latin typeface="Calibri" charset="0"/>
              <a:ea typeface="ＭＳ Ｐゴシック" charset="0"/>
            </a:endParaRPr>
          </a:p>
          <a:p>
            <a:pPr eaLnBrk="1" hangingPunct="1">
              <a:spcBef>
                <a:spcPct val="0"/>
              </a:spcBef>
            </a:pPr>
            <a:r>
              <a:rPr lang="en-US" baseline="0" dirty="0" smtClean="0">
                <a:latin typeface="Calibri" charset="0"/>
                <a:ea typeface="ＭＳ Ｐゴシック" charset="0"/>
              </a:rPr>
              <a:t>MESSAGE HERE- REGARDLESS OF WHO YOU ARE IN THIS ROOM- REGARDLESS OF WHAT TYPE OF ENTITY YOU REPRESENT- THERE IS A ROLE FOR YOU. YOUR ORGANIZATION, HOSPITAL, ETC CAN PROVIDE APPLICATION ASSISTANCE/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59060A-9E97-AE45-B2AB-439E1E01CB70}" type="slidenum">
              <a:rPr lang="en-US">
                <a:latin typeface="Calibri" charset="0"/>
              </a:rPr>
              <a:pPr eaLnBrk="1" hangingPunct="1"/>
              <a:t>14</a:t>
            </a:fld>
            <a:endParaRPr lang="en-US">
              <a:latin typeface="Calibri" charset="0"/>
            </a:endParaRPr>
          </a:p>
        </p:txBody>
      </p:sp>
    </p:spTree>
    <p:extLst>
      <p:ext uri="{BB962C8B-B14F-4D97-AF65-F5344CB8AC3E}">
        <p14:creationId xmlns:p14="http://schemas.microsoft.com/office/powerpoint/2010/main" val="392482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p>
            <a:pPr>
              <a:defRPr/>
            </a:pPr>
            <a:fld id="{0B6858B7-658D-2C4A-805E-5E3F03971796}" type="slidenum">
              <a:rPr lang="en-US" smtClean="0"/>
              <a:pPr>
                <a:defRPr/>
              </a:pPr>
              <a:t>16</a:t>
            </a:fld>
            <a:endParaRPr lang="en-US"/>
          </a:p>
        </p:txBody>
      </p:sp>
    </p:spTree>
    <p:extLst>
      <p:ext uri="{BB962C8B-B14F-4D97-AF65-F5344CB8AC3E}">
        <p14:creationId xmlns:p14="http://schemas.microsoft.com/office/powerpoint/2010/main" val="288320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2367A-D2C2-49D0-B247-CBF77D3628BD}"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287467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14350">
              <a:defRPr/>
            </a:pPr>
            <a:r>
              <a:rPr lang="en-US" dirty="0" smtClean="0"/>
              <a:t>NOT necessarily a single point of entry!</a:t>
            </a:r>
          </a:p>
          <a:p>
            <a:pPr defTabSz="914350">
              <a:defRPr/>
            </a:pPr>
            <a:endParaRPr lang="en-US" dirty="0" smtClean="0"/>
          </a:p>
          <a:p>
            <a:pPr defTabSz="914350">
              <a:defRPr/>
            </a:pPr>
            <a:r>
              <a:rPr lang="en-US" dirty="0" smtClean="0"/>
              <a:t>REGARDLESS</a:t>
            </a:r>
            <a:r>
              <a:rPr lang="en-US" baseline="0" dirty="0" smtClean="0"/>
              <a:t> OF HOW SMOOTH THE PROCESS IS, WE ALSO KNOW THIS FROM PAST ENROLLMENT EFFORTS:</a:t>
            </a:r>
          </a:p>
          <a:p>
            <a:pPr defTabSz="914350">
              <a:defRPr/>
            </a:pPr>
            <a:endParaRPr lang="en-US" baseline="0" dirty="0" smtClean="0"/>
          </a:p>
          <a:p>
            <a:pPr defTabSz="914350">
              <a:defRPr/>
            </a:pPr>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507DCF53-C644-491E-8868-DAD191FB5D06}" type="slidenum">
              <a:rPr lang="en-US" smtClean="0"/>
              <a:pPr/>
              <a:t>3</a:t>
            </a:fld>
            <a:endParaRPr lang="en-US" dirty="0"/>
          </a:p>
        </p:txBody>
      </p:sp>
    </p:spTree>
    <p:extLst>
      <p:ext uri="{BB962C8B-B14F-4D97-AF65-F5344CB8AC3E}">
        <p14:creationId xmlns:p14="http://schemas.microsoft.com/office/powerpoint/2010/main" val="382158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a:t>
            </a:r>
            <a:r>
              <a:rPr lang="en-US" baseline="0" dirty="0" smtClean="0"/>
              <a:t> to note that the uninsured described here are non-elderly.</a:t>
            </a:r>
            <a:endParaRPr lang="en-US" dirty="0"/>
          </a:p>
        </p:txBody>
      </p:sp>
      <p:sp>
        <p:nvSpPr>
          <p:cNvPr id="4" name="Slide Number Placeholder 3"/>
          <p:cNvSpPr>
            <a:spLocks noGrp="1"/>
          </p:cNvSpPr>
          <p:nvPr>
            <p:ph type="sldNum" sz="quarter" idx="10"/>
          </p:nvPr>
        </p:nvSpPr>
        <p:spPr/>
        <p:txBody>
          <a:bodyPr/>
          <a:lstStyle/>
          <a:p>
            <a:fld id="{8F5D64F6-F652-4036-9FA3-B9F60AB043B5}" type="slidenum">
              <a:rPr lang="en-US" smtClean="0"/>
              <a:pPr/>
              <a:t>4</a:t>
            </a:fld>
            <a:endParaRPr lang="en-US"/>
          </a:p>
        </p:txBody>
      </p:sp>
    </p:spTree>
    <p:extLst>
      <p:ext uri="{BB962C8B-B14F-4D97-AF65-F5344CB8AC3E}">
        <p14:creationId xmlns:p14="http://schemas.microsoft.com/office/powerpoint/2010/main" val="19409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1CB3168-59FC-614D-B33D-59657D765AE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10257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ALSO ASKED- HOW DO YOU FEEL WHEN YOU’VE SHOPPED FOR COVAGE</a:t>
            </a:r>
            <a:r>
              <a:rPr lang="en-US" baseline="0" dirty="0" smtClean="0">
                <a:latin typeface="Calibri" charset="0"/>
              </a:rPr>
              <a:t> IN THE PAST? HOW DO YOU WANT TO FEEL?</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WANT TO FEEL IN CONTROL, RELAXED, AND CONFIDENT</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44</a:t>
            </a:r>
            <a:r>
              <a:rPr lang="en-US" dirty="0">
                <a:latin typeface="Calibri" charset="0"/>
              </a:rPr>
              <a:t>% have shopped for insurance outside their job</a:t>
            </a:r>
          </a:p>
          <a:p>
            <a:pPr eaLnBrk="1" hangingPunct="1">
              <a:spcBef>
                <a:spcPct val="0"/>
              </a:spcBef>
            </a:pPr>
            <a:endParaRPr lang="en-US" dirty="0">
              <a:latin typeface="Calibri" charset="0"/>
            </a:endParaRPr>
          </a:p>
          <a:p>
            <a:pPr eaLnBrk="1" hangingPunct="1">
              <a:spcBef>
                <a:spcPct val="0"/>
              </a:spcBef>
            </a:pPr>
            <a:r>
              <a:rPr lang="en-US" dirty="0">
                <a:latin typeface="Calibri" charset="0"/>
              </a:rPr>
              <a:t>67% have been uninsured for 2 years or more</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They want to feel in control, relaxed, and confident about the decisions they make. </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26AF5B9-5599-DD49-8333-B3FB22117112}" type="slidenum">
              <a:rPr lang="en-US" sz="1200"/>
              <a:pPr eaLnBrk="1" fontAlgn="base" hangingPunct="1">
                <a:spcBef>
                  <a:spcPct val="0"/>
                </a:spcBef>
                <a:spcAft>
                  <a:spcPct val="0"/>
                </a:spcAft>
              </a:pPr>
              <a:t>7</a:t>
            </a:fld>
            <a:endParaRPr lang="en-US" sz="1200"/>
          </a:p>
        </p:txBody>
      </p:sp>
    </p:spTree>
    <p:extLst>
      <p:ext uri="{BB962C8B-B14F-4D97-AF65-F5344CB8AC3E}">
        <p14:creationId xmlns:p14="http://schemas.microsoft.com/office/powerpoint/2010/main" val="13865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85000" lnSpcReduction="10000"/>
          </a:bodyPr>
          <a:lstStyle/>
          <a:p>
            <a:pPr marL="514322" indent="-514322" defTabSz="914350" eaLnBrk="1" hangingPunct="1">
              <a:defRPr/>
            </a:pPr>
            <a:r>
              <a:rPr lang="en-US" dirty="0"/>
              <a:t>A message with all four facts reaches 89% of the population and 87% of the uninsured population. This means for 89% of the population, the most important fact is one of the top four facts above. </a:t>
            </a:r>
          </a:p>
          <a:p>
            <a:pPr marL="514322" indent="-514322" eaLnBrk="1" hangingPunct="1">
              <a:defRPr/>
            </a:pPr>
            <a:endParaRPr lang="en-US" dirty="0" smtClean="0"/>
          </a:p>
          <a:p>
            <a:pPr marL="514322" indent="-514322" eaLnBrk="1" hangingPunct="1">
              <a:defRPr/>
            </a:pPr>
            <a:endParaRPr lang="en-US" dirty="0" smtClean="0"/>
          </a:p>
          <a:p>
            <a:pPr marL="514322" indent="-514322" eaLnBrk="1" hangingPunct="1">
              <a:defRPr/>
            </a:pPr>
            <a:r>
              <a:rPr lang="en-US" dirty="0" smtClean="0"/>
              <a:t>Common key findings </a:t>
            </a:r>
          </a:p>
          <a:p>
            <a:pPr marL="514322" indent="-514322" eaLnBrk="1" hangingPunct="1">
              <a:buFont typeface="+mj-lt"/>
              <a:buAutoNum type="arabicPeriod"/>
              <a:defRPr/>
            </a:pPr>
            <a:r>
              <a:rPr lang="en-US" dirty="0" smtClean="0"/>
              <a:t>Universal </a:t>
            </a:r>
            <a:r>
              <a:rPr lang="en-US" b="1" dirty="0" smtClean="0">
                <a:solidFill>
                  <a:schemeClr val="accent1"/>
                </a:solidFill>
              </a:rPr>
              <a:t>value of insurance</a:t>
            </a:r>
          </a:p>
          <a:p>
            <a:pPr marL="514322" indent="-514322" eaLnBrk="1" hangingPunct="1">
              <a:buFont typeface="+mj-lt"/>
              <a:buAutoNum type="arabicPeriod"/>
              <a:defRPr/>
            </a:pPr>
            <a:r>
              <a:rPr lang="en-US" dirty="0" smtClean="0"/>
              <a:t> Cost and </a:t>
            </a:r>
            <a:r>
              <a:rPr lang="en-US" b="1" dirty="0" smtClean="0">
                <a:solidFill>
                  <a:schemeClr val="accent1"/>
                </a:solidFill>
              </a:rPr>
              <a:t>affordability</a:t>
            </a:r>
            <a:r>
              <a:rPr lang="en-US" dirty="0" smtClean="0"/>
              <a:t> are biggest barriers</a:t>
            </a:r>
          </a:p>
          <a:p>
            <a:pPr marL="514322" indent="-514322" eaLnBrk="1" hangingPunct="1">
              <a:buFont typeface="+mj-lt"/>
              <a:buAutoNum type="arabicPeriod"/>
              <a:defRPr/>
            </a:pPr>
            <a:r>
              <a:rPr lang="en-US" dirty="0" smtClean="0">
                <a:solidFill>
                  <a:schemeClr val="accent1"/>
                </a:solidFill>
              </a:rPr>
              <a:t> </a:t>
            </a:r>
            <a:r>
              <a:rPr lang="en-US" b="1" dirty="0" smtClean="0">
                <a:solidFill>
                  <a:schemeClr val="accent1"/>
                </a:solidFill>
              </a:rPr>
              <a:t>Universal messages</a:t>
            </a:r>
            <a:r>
              <a:rPr lang="en-US" dirty="0" smtClean="0"/>
              <a:t> surrounding exchanges</a:t>
            </a:r>
          </a:p>
          <a:p>
            <a:pPr marL="514322" indent="-514322" eaLnBrk="1" hangingPunct="1">
              <a:buFont typeface="+mj-lt"/>
              <a:buAutoNum type="arabicPeriod"/>
              <a:defRPr/>
            </a:pPr>
            <a:r>
              <a:rPr lang="en-US" dirty="0" smtClean="0"/>
              <a:t> Deep </a:t>
            </a:r>
            <a:r>
              <a:rPr lang="en-US" b="1" dirty="0" smtClean="0">
                <a:solidFill>
                  <a:schemeClr val="accent1"/>
                </a:solidFill>
              </a:rPr>
              <a:t>skepticism</a:t>
            </a:r>
            <a:r>
              <a:rPr lang="en-US" dirty="0" smtClean="0"/>
              <a:t> among consumers</a:t>
            </a:r>
          </a:p>
          <a:p>
            <a:pPr marL="1257230" lvl="2" indent="-342881" eaLnBrk="1" hangingPunct="1">
              <a:buFont typeface="Wingdings" charset="2"/>
              <a:buChar char="Ø"/>
              <a:defRPr/>
            </a:pPr>
            <a:r>
              <a:rPr lang="en-US" dirty="0" smtClean="0"/>
              <a:t>Previous bad experience</a:t>
            </a:r>
          </a:p>
          <a:p>
            <a:pPr marL="1257230" lvl="2" indent="-342881" eaLnBrk="1" hangingPunct="1">
              <a:buFont typeface="Wingdings" charset="2"/>
              <a:buChar char="Ø"/>
              <a:defRPr/>
            </a:pPr>
            <a:r>
              <a:rPr lang="en-US" dirty="0" smtClean="0"/>
              <a:t>Too good to be true</a:t>
            </a:r>
          </a:p>
          <a:p>
            <a:pPr marL="514322" indent="-514322" eaLnBrk="1" hangingPunct="1">
              <a:buFont typeface="+mj-lt"/>
              <a:buAutoNum type="arabicPeriod"/>
              <a:defRPr/>
            </a:pPr>
            <a:r>
              <a:rPr lang="en-US" dirty="0" smtClean="0"/>
              <a:t> Insurance is </a:t>
            </a:r>
            <a:r>
              <a:rPr lang="en-US" b="1" dirty="0" smtClean="0">
                <a:solidFill>
                  <a:schemeClr val="accent1"/>
                </a:solidFill>
              </a:rPr>
              <a:t>confusing</a:t>
            </a:r>
          </a:p>
          <a:p>
            <a:pPr marL="514322" indent="-514322" eaLnBrk="1" hangingPunct="1">
              <a:buFont typeface="+mj-lt"/>
              <a:buAutoNum type="arabicPeriod"/>
              <a:defRPr/>
            </a:pPr>
            <a:r>
              <a:rPr lang="en-US" dirty="0" smtClean="0">
                <a:solidFill>
                  <a:schemeClr val="accent1"/>
                </a:solidFill>
              </a:rPr>
              <a:t> </a:t>
            </a:r>
            <a:r>
              <a:rPr lang="en-US" b="1" dirty="0" smtClean="0">
                <a:solidFill>
                  <a:schemeClr val="accent1"/>
                </a:solidFill>
              </a:rPr>
              <a:t>Latinos</a:t>
            </a:r>
            <a:r>
              <a:rPr lang="en-US" dirty="0" smtClean="0"/>
              <a:t> vastly overrepresented among uninsured</a:t>
            </a:r>
          </a:p>
          <a:p>
            <a:pPr marL="514322" indent="-514322" eaLnBrk="1" hangingPunct="1">
              <a:buFont typeface="+mj-lt"/>
              <a:buAutoNum type="arabicPeriod"/>
              <a:defRPr/>
            </a:pPr>
            <a:r>
              <a:rPr lang="en-US" dirty="0" smtClean="0">
                <a:solidFill>
                  <a:schemeClr val="accent1"/>
                </a:solidFill>
              </a:rPr>
              <a:t> </a:t>
            </a:r>
            <a:r>
              <a:rPr lang="en-US" b="1" dirty="0" smtClean="0">
                <a:solidFill>
                  <a:schemeClr val="accent1"/>
                </a:solidFill>
              </a:rPr>
              <a:t>Everyone</a:t>
            </a:r>
            <a:r>
              <a:rPr lang="en-US" dirty="0" smtClean="0"/>
              <a:t> </a:t>
            </a:r>
            <a:r>
              <a:rPr lang="en-US" b="1" dirty="0" smtClean="0">
                <a:solidFill>
                  <a:schemeClr val="accent1"/>
                </a:solidFill>
              </a:rPr>
              <a:t>wants help</a:t>
            </a:r>
            <a:r>
              <a:rPr lang="en-US" dirty="0" smtClean="0"/>
              <a:t> enrolling in coverage</a:t>
            </a:r>
          </a:p>
          <a:p>
            <a:pPr eaLnBrk="1" hangingPunct="1">
              <a:defRPr/>
            </a:pPr>
            <a:endParaRPr lang="en-US" dirty="0" smtClean="0"/>
          </a:p>
          <a:p>
            <a:pPr eaLnBrk="1" hangingPunct="1">
              <a:defRPr/>
            </a:pPr>
            <a:endParaRPr lang="en-US" dirty="0" smtClean="0"/>
          </a:p>
          <a:p>
            <a:pPr eaLnBrk="1" hangingPunct="1">
              <a:defRPr/>
            </a:pPr>
            <a:r>
              <a:rPr lang="en-US" dirty="0" smtClean="0"/>
              <a:t>A message with all four facts reached 89% of the population and 87% of the uninsured population. This means for 89% of the population, the most important fact they need to hear is one of these four.</a:t>
            </a:r>
          </a:p>
          <a:p>
            <a:pPr eaLnBrk="1" hangingPunct="1">
              <a:defRPr/>
            </a:pPr>
            <a:r>
              <a:rPr lang="en-US" dirty="0" smtClean="0"/>
              <a:t>NEW WAY TO BUY COVERAGE, HELP WITH THE COST WITH THEM. KNOWING THERE IS HELP WITH THE COST OF COVERAGE IS ESSENTIAL. KNOWING THAT THE COVERAGE THEY ARE GOING TO BUY IS ACTUALLY GOING TO GET THEM THE HELP THAT THEY NEED ARE THE THE TWO THINGS THAT GETS THEM TO FEELING SAFE SECURE.</a:t>
            </a:r>
          </a:p>
          <a:p>
            <a:pPr eaLnBrk="1" hangingPunct="1">
              <a:defRPr/>
            </a:pPr>
            <a:endParaRPr lang="en-US" dirty="0" smtClean="0"/>
          </a:p>
          <a:p>
            <a:pPr eaLnBrk="1" hangingPunct="1">
              <a:defRPr/>
            </a:pPr>
            <a:r>
              <a:rPr lang="en-US" dirty="0" smtClean="0"/>
              <a:t>We are putting together in-depth looks at target populations such as the clusters mentioned and also by race and income. There are minor differences- for example: amongst Latinos- in </a:t>
            </a:r>
            <a:r>
              <a:rPr lang="en-US" dirty="0" err="1" smtClean="0"/>
              <a:t>california</a:t>
            </a:r>
            <a:r>
              <a:rPr lang="en-US" dirty="0" smtClean="0"/>
              <a:t> and </a:t>
            </a:r>
            <a:r>
              <a:rPr lang="en-US" dirty="0" err="1" smtClean="0"/>
              <a:t>florida</a:t>
            </a:r>
            <a:r>
              <a:rPr lang="en-US" dirty="0" smtClean="0"/>
              <a:t>- the top motivators are financial security, your plan will be there for you, and you will be able to find a plan that fits your budget. In Texas the motivators are the same but in a different order- financial security, you will be able to find a plan that fits your budget and your plan will be there for you. </a:t>
            </a:r>
            <a:endParaRPr lang="en-US" dirty="0"/>
          </a:p>
        </p:txBody>
      </p:sp>
      <p:sp>
        <p:nvSpPr>
          <p:cNvPr id="4" name="Slide Number Placeholder 3"/>
          <p:cNvSpPr>
            <a:spLocks noGrp="1"/>
          </p:cNvSpPr>
          <p:nvPr>
            <p:ph type="sldNum" sz="quarter" idx="5"/>
          </p:nvPr>
        </p:nvSpPr>
        <p:spPr/>
        <p:txBody>
          <a:bodyPr/>
          <a:lstStyle/>
          <a:p>
            <a:pPr>
              <a:defRPr/>
            </a:pPr>
            <a:fld id="{D30F3989-04C1-FE49-BA78-A404E55CD72E}" type="slidenum">
              <a:rPr lang="en-US" smtClean="0"/>
              <a:pPr>
                <a:defRPr/>
              </a:pPr>
              <a:t>8</a:t>
            </a:fld>
            <a:endParaRPr lang="en-US" dirty="0"/>
          </a:p>
        </p:txBody>
      </p:sp>
    </p:spTree>
    <p:extLst>
      <p:ext uri="{BB962C8B-B14F-4D97-AF65-F5344CB8AC3E}">
        <p14:creationId xmlns:p14="http://schemas.microsoft.com/office/powerpoint/2010/main" val="177310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63% of uninsured adults say would be very (31%)</a:t>
            </a:r>
            <a:r>
              <a:rPr lang="en-US" baseline="0" dirty="0" smtClean="0"/>
              <a:t> or somewhat likely to go to the exchange website to find and compare plans if they did not have insurance in 2014.</a:t>
            </a:r>
          </a:p>
          <a:p>
            <a:endParaRPr lang="en-US" baseline="0" dirty="0" smtClean="0"/>
          </a:p>
          <a:p>
            <a:r>
              <a:rPr lang="en-US" baseline="0" dirty="0" smtClean="0"/>
              <a:t>44% of the uninsured have made a website purchase in last 3 months.</a:t>
            </a:r>
          </a:p>
          <a:p>
            <a:endParaRPr lang="en-US" baseline="0" dirty="0" smtClean="0"/>
          </a:p>
          <a:p>
            <a:r>
              <a:rPr lang="en-US" baseline="0" dirty="0" smtClean="0"/>
              <a:t>BUT, while electronic communications may be an important medium for outreach and peer-to-peer sharing of information about health coverage, our survey found that people prefer to get help in person.</a:t>
            </a:r>
            <a:endParaRPr lang="en-US" dirty="0"/>
          </a:p>
        </p:txBody>
      </p:sp>
      <p:sp>
        <p:nvSpPr>
          <p:cNvPr id="4" name="Slide Number Placeholder 3"/>
          <p:cNvSpPr>
            <a:spLocks noGrp="1"/>
          </p:cNvSpPr>
          <p:nvPr>
            <p:ph type="sldNum" sz="quarter" idx="10"/>
          </p:nvPr>
        </p:nvSpPr>
        <p:spPr/>
        <p:txBody>
          <a:bodyPr/>
          <a:lstStyle/>
          <a:p>
            <a:fld id="{507DCF53-C644-491E-8868-DAD191FB5D06}" type="slidenum">
              <a:rPr lang="en-US" smtClean="0"/>
              <a:pPr/>
              <a:t>10</a:t>
            </a:fld>
            <a:endParaRPr lang="en-US" dirty="0"/>
          </a:p>
        </p:txBody>
      </p:sp>
    </p:spTree>
    <p:extLst>
      <p:ext uri="{BB962C8B-B14F-4D97-AF65-F5344CB8AC3E}">
        <p14:creationId xmlns:p14="http://schemas.microsoft.com/office/powerpoint/2010/main" val="26897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 of women in expansion population are</a:t>
            </a:r>
            <a:r>
              <a:rPr lang="en-US" baseline="0" dirty="0" smtClean="0"/>
              <a:t> uncomfortable using a website to find a plan.</a:t>
            </a:r>
          </a:p>
          <a:p>
            <a:endParaRPr lang="en-US" baseline="0" dirty="0" smtClean="0"/>
          </a:p>
          <a:p>
            <a:r>
              <a:rPr lang="en-US" baseline="0" dirty="0" smtClean="0"/>
              <a:t>53% of uninsured women think getting health insurance is too important to do online.</a:t>
            </a:r>
            <a:endParaRPr lang="en-US" dirty="0"/>
          </a:p>
        </p:txBody>
      </p:sp>
      <p:sp>
        <p:nvSpPr>
          <p:cNvPr id="4" name="Slide Number Placeholder 3"/>
          <p:cNvSpPr>
            <a:spLocks noGrp="1"/>
          </p:cNvSpPr>
          <p:nvPr>
            <p:ph type="sldNum" sz="quarter" idx="10"/>
          </p:nvPr>
        </p:nvSpPr>
        <p:spPr/>
        <p:txBody>
          <a:bodyPr/>
          <a:lstStyle/>
          <a:p>
            <a:fld id="{507DCF53-C644-491E-8868-DAD191FB5D06}" type="slidenum">
              <a:rPr lang="en-US" smtClean="0"/>
              <a:pPr/>
              <a:t>11</a:t>
            </a:fld>
            <a:endParaRPr lang="en-US" dirty="0"/>
          </a:p>
        </p:txBody>
      </p:sp>
    </p:spTree>
    <p:extLst>
      <p:ext uri="{BB962C8B-B14F-4D97-AF65-F5344CB8AC3E}">
        <p14:creationId xmlns:p14="http://schemas.microsoft.com/office/powerpoint/2010/main" val="94863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78% of the public doesn’t know </a:t>
            </a:r>
            <a:r>
              <a:rPr lang="en-US" baseline="0" dirty="0" smtClean="0"/>
              <a:t>about the changes in coverage that are coming</a:t>
            </a:r>
          </a:p>
          <a:p>
            <a:r>
              <a:rPr lang="en-US" baseline="0" dirty="0" smtClean="0"/>
              <a:t>83% of potentially Medicaid eligible populations don’t know changes are coming</a:t>
            </a:r>
          </a:p>
          <a:p>
            <a:endParaRPr lang="en-US" baseline="0" dirty="0" smtClean="0"/>
          </a:p>
          <a:p>
            <a:r>
              <a:rPr lang="en-US" baseline="0" dirty="0" smtClean="0"/>
              <a:t>*BUT* when people are given more information about QHPs/health insurance exchanges/premium tax credits and the possible Medicaid expansion, they are interested. However, most expect they will need help figuring out this new system.</a:t>
            </a:r>
          </a:p>
          <a:p>
            <a:endParaRPr lang="en-US" baseline="0" dirty="0" smtClean="0"/>
          </a:p>
          <a:p>
            <a:r>
              <a:rPr lang="en-US" baseline="0" dirty="0" smtClean="0"/>
              <a:t>This makes sense, because when we ask people about their experience trying to get affordable coverage in the past, most have very negative feelings associated with this experience. Having reliable, knowledgeable, accessible sources of enrollment assistance is one of the best ways to reverse these feelings and get people to a more confident, secure place when it comes to their feelings about coverage.</a:t>
            </a:r>
            <a:endParaRPr lang="en-US" dirty="0" smtClean="0"/>
          </a:p>
          <a:p>
            <a:endParaRPr lang="en-US" dirty="0" smtClean="0"/>
          </a:p>
          <a:p>
            <a:r>
              <a:rPr lang="en-US" dirty="0" smtClean="0"/>
              <a:t>NOW</a:t>
            </a:r>
            <a:r>
              <a:rPr lang="en-US" baseline="0" dirty="0" smtClean="0"/>
              <a:t> WHAT DO THEY WANT HELP WITH?</a:t>
            </a:r>
            <a:endParaRPr lang="en-US" dirty="0"/>
          </a:p>
        </p:txBody>
      </p:sp>
      <p:sp>
        <p:nvSpPr>
          <p:cNvPr id="4" name="Slide Number Placeholder 3"/>
          <p:cNvSpPr>
            <a:spLocks noGrp="1"/>
          </p:cNvSpPr>
          <p:nvPr>
            <p:ph type="sldNum" sz="quarter" idx="10"/>
          </p:nvPr>
        </p:nvSpPr>
        <p:spPr/>
        <p:txBody>
          <a:bodyPr/>
          <a:lstStyle/>
          <a:p>
            <a:fld id="{3B5BE75B-E008-473E-B8C0-0563B10A4CAB}" type="slidenum">
              <a:rPr lang="en-US" smtClean="0"/>
              <a:pPr/>
              <a:t>12</a:t>
            </a:fld>
            <a:endParaRPr lang="en-US"/>
          </a:p>
        </p:txBody>
      </p:sp>
    </p:spTree>
    <p:extLst>
      <p:ext uri="{BB962C8B-B14F-4D97-AF65-F5344CB8AC3E}">
        <p14:creationId xmlns:p14="http://schemas.microsoft.com/office/powerpoint/2010/main" val="2742590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r>
              <a:rPr lang="en-US" smtClean="0"/>
              <a:t>Click to edit Master text styles</a:t>
            </a:r>
          </a:p>
        </p:txBody>
      </p:sp>
      <p:sp>
        <p:nvSpPr>
          <p:cNvPr id="13" name="Rectangle 12"/>
          <p:cNvSpPr/>
          <p:nvPr/>
        </p:nvSpPr>
        <p:spPr>
          <a:xfrm>
            <a:off x="0" y="6248400"/>
            <a:ext cx="9144000" cy="445008"/>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6617208"/>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6693408"/>
            <a:ext cx="9144000" cy="164592"/>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Enroll-America-logo-large.gif"/>
          <p:cNvPicPr>
            <a:picLocks noChangeAspect="1"/>
          </p:cNvPicPr>
          <p:nvPr/>
        </p:nvPicPr>
        <p:blipFill>
          <a:blip r:embed="rId2" cstate="print"/>
          <a:stretch>
            <a:fillRect/>
          </a:stretch>
        </p:blipFill>
        <p:spPr>
          <a:xfrm>
            <a:off x="2074863" y="1524000"/>
            <a:ext cx="5011737" cy="1600200"/>
          </a:xfrm>
          <a:prstGeom prst="rect">
            <a:avLst/>
          </a:prstGeom>
        </p:spPr>
      </p:pic>
    </p:spTree>
    <p:extLst>
      <p:ext uri="{BB962C8B-B14F-4D97-AF65-F5344CB8AC3E}">
        <p14:creationId xmlns:p14="http://schemas.microsoft.com/office/powerpoint/2010/main" val="4966486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268048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322341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7DDF4B-0541-1746-82F6-F6F98220E499}" type="datetime1">
              <a:rPr lang="en-US" smtClean="0"/>
              <a:t>8/2/2013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0317AD2-8EAA-405F-9875-F48F3FAFD967}" type="slidenum">
              <a:rPr lang="en-US" smtClean="0"/>
              <a:pPr/>
              <a:t>‹#›</a:t>
            </a:fld>
            <a:endParaRPr lang="en-US" dirty="0"/>
          </a:p>
        </p:txBody>
      </p:sp>
      <p:sp>
        <p:nvSpPr>
          <p:cNvPr id="7" name="Text Placeholder 6"/>
          <p:cNvSpPr>
            <a:spLocks noGrp="1"/>
          </p:cNvSpPr>
          <p:nvPr>
            <p:ph type="body" sz="quarter" idx="13" hasCustomPrompt="1"/>
          </p:nvPr>
        </p:nvSpPr>
        <p:spPr>
          <a:xfrm>
            <a:off x="457200" y="1905000"/>
            <a:ext cx="8153400" cy="4343400"/>
          </a:xfrm>
        </p:spPr>
        <p:txBody>
          <a:bodyPr/>
          <a:lstStyle>
            <a:lvl1pPr marL="0" indent="0">
              <a:spcBef>
                <a:spcPts val="0"/>
              </a:spcBef>
              <a:spcAft>
                <a:spcPts val="600"/>
              </a:spcAft>
              <a:buFont typeface="Arial" pitchFamily="34" charset="0"/>
              <a:buChar char="•"/>
              <a:defRPr/>
            </a:lvl1pPr>
            <a:lvl2pPr>
              <a:spcAft>
                <a:spcPts val="600"/>
              </a:spcAft>
              <a:buFont typeface="Arial" pitchFamily="34" charset="0"/>
              <a:buChar char="•"/>
              <a:defRPr sz="2400"/>
            </a:lvl2pPr>
            <a:lvl3pPr>
              <a:buNone/>
              <a:defRPr/>
            </a:lvl3pPr>
            <a:lvl4pPr>
              <a:buNone/>
              <a:defRPr/>
            </a:lvl4pPr>
          </a:lstStyle>
          <a:p>
            <a:pPr lvl="0"/>
            <a:r>
              <a:rPr lang="en-US" dirty="0" smtClean="0"/>
              <a:t> Click to edit Master text styles</a:t>
            </a:r>
          </a:p>
          <a:p>
            <a:pPr lvl="1"/>
            <a:r>
              <a:rPr lang="en-US" dirty="0" err="1" smtClean="0"/>
              <a:t>vcx</a:t>
            </a:r>
            <a:endParaRPr lang="en-US" dirty="0" smtClean="0"/>
          </a:p>
        </p:txBody>
      </p:sp>
    </p:spTree>
    <p:extLst>
      <p:ext uri="{BB962C8B-B14F-4D97-AF65-F5344CB8AC3E}">
        <p14:creationId xmlns:p14="http://schemas.microsoft.com/office/powerpoint/2010/main" val="62824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2DF5545-748A-2540-9013-A699942347AB}" type="datetimeFigureOut">
              <a:rPr lang="en-US">
                <a:solidFill>
                  <a:prstClr val="black">
                    <a:tint val="75000"/>
                  </a:prstClr>
                </a:solidFill>
              </a:rPr>
              <a:pPr>
                <a:def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72D1B1-388D-3744-B146-D956806D36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434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905000"/>
            <a:ext cx="8153400" cy="4343400"/>
          </a:xfrm>
        </p:spPr>
        <p:txBody>
          <a:bodyPr/>
          <a:lstStyle>
            <a:lvl1pPr marL="0" indent="0">
              <a:spcBef>
                <a:spcPts val="0"/>
              </a:spcBef>
              <a:spcAft>
                <a:spcPts val="600"/>
              </a:spcAft>
              <a:buFont typeface="Arial" pitchFamily="34" charset="0"/>
              <a:buChar char="•"/>
              <a:defRPr/>
            </a:lvl1pPr>
            <a:lvl2pPr>
              <a:spcAft>
                <a:spcPts val="600"/>
              </a:spcAft>
              <a:buFont typeface="Arial" pitchFamily="34" charset="0"/>
              <a:buChar char="•"/>
              <a:defRPr sz="2400"/>
            </a:lvl2pPr>
            <a:lvl3pPr>
              <a:buNone/>
              <a:defRPr/>
            </a:lvl3pPr>
            <a:lvl4pPr>
              <a:buNone/>
              <a:defRPr/>
            </a:lvl4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4"/>
          </p:nvPr>
        </p:nvSpPr>
        <p:spPr/>
        <p:txBody>
          <a:bodyPr/>
          <a:lstStyle>
            <a:lvl1pPr>
              <a:defRPr/>
            </a:lvl1pPr>
          </a:lstStyle>
          <a:p>
            <a:pPr>
              <a:defRPr/>
            </a:pPr>
            <a:fld id="{95CFF3F5-FC0E-2C43-91AF-7217B937DFF6}" type="datetimeFigureOut">
              <a:rPr lang="en-US">
                <a:solidFill>
                  <a:prstClr val="black">
                    <a:tint val="75000"/>
                  </a:prstClr>
                </a:solidFill>
              </a:rPr>
              <a:pPr>
                <a:defRPr/>
              </a:pPr>
              <a:t>8/2/2013</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B5DB8896-F5D1-3E4F-AE7B-A6BBFDA088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8087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71980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D44268-5D90-A54A-B939-E0F41A88E4D0}" type="datetimeFigureOut">
              <a:rPr lang="en-US">
                <a:solidFill>
                  <a:prstClr val="black">
                    <a:tint val="75000"/>
                  </a:prstClr>
                </a:solidFill>
              </a:rPr>
              <a:pPr>
                <a:def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57453A-C10A-4C4F-AA66-48C21DD368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94953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val="354170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776830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val="66568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990600"/>
            <a:ext cx="9144000" cy="45719"/>
          </a:xfrm>
          <a:prstGeom prst="rect">
            <a:avLst/>
          </a:prstGeom>
          <a:solidFill>
            <a:srgbClr val="0058B0"/>
          </a:solidFill>
          <a:ln>
            <a:solidFill>
              <a:srgbClr val="005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7200" y="76200"/>
            <a:ext cx="8229600" cy="1143000"/>
          </a:xfrm>
        </p:spPr>
        <p:txBody>
          <a:bodyPr>
            <a:normAutofit/>
          </a:bodyPr>
          <a:lstStyle>
            <a:lvl1pPr>
              <a:defRPr sz="2600">
                <a:solidFill>
                  <a:schemeClr val="tx2">
                    <a:lumMod val="75000"/>
                  </a:schemeClr>
                </a:solidFill>
                <a:latin typeface="+mj-lt"/>
              </a:defRPr>
            </a:lvl1pPr>
          </a:lstStyle>
          <a:p>
            <a:r>
              <a:rPr lang="en-US" dirty="0" smtClean="0"/>
              <a:t>Click </a:t>
            </a:r>
            <a:r>
              <a:rPr lang="en-US" dirty="0" err="1" smtClean="0"/>
              <a:t>ato</a:t>
            </a:r>
            <a:r>
              <a:rPr lang="en-US" dirty="0" smtClean="0"/>
              <a:t> edit Master title style</a:t>
            </a:r>
            <a:br>
              <a:rPr lang="en-US" dirty="0" smtClean="0"/>
            </a:br>
            <a:r>
              <a:rPr lang="en-US" dirty="0" err="1" smtClean="0"/>
              <a:t>ajdsklfjasdklfjlajklsdfakljfd</a:t>
            </a:r>
            <a:endParaRPr lang="en-US" dirty="0"/>
          </a:p>
        </p:txBody>
      </p:sp>
      <p:sp>
        <p:nvSpPr>
          <p:cNvPr id="3" name="Content Placeholder 2"/>
          <p:cNvSpPr>
            <a:spLocks noGrp="1"/>
          </p:cNvSpPr>
          <p:nvPr>
            <p:ph idx="1"/>
          </p:nvPr>
        </p:nvSpPr>
        <p:spPr>
          <a:xfrm>
            <a:off x="457200" y="1524000"/>
            <a:ext cx="8229600" cy="4419600"/>
          </a:xfrm>
        </p:spPr>
        <p:txBody>
          <a:bodyPr>
            <a:normAutofit/>
          </a:bodyPr>
          <a:lstStyle>
            <a:lvl1pPr marL="231775" indent="-231775">
              <a:defRPr sz="1800" b="1">
                <a:solidFill>
                  <a:schemeClr val="tx1">
                    <a:lumMod val="75000"/>
                    <a:lumOff val="25000"/>
                  </a:schemeClr>
                </a:solidFill>
                <a:latin typeface="+mj-lt"/>
              </a:defRPr>
            </a:lvl1pPr>
            <a:lvl2pPr>
              <a:buFont typeface="Courier New" pitchFamily="49" charset="0"/>
              <a:buChar char="o"/>
              <a:defRPr sz="18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800">
                <a:solidFill>
                  <a:schemeClr val="tx1">
                    <a:lumMod val="75000"/>
                    <a:lumOff val="25000"/>
                  </a:schemeClr>
                </a:solidFill>
                <a:latin typeface="+mj-lt"/>
              </a:defRPr>
            </a:lvl4pPr>
            <a:lvl5pPr>
              <a:defRPr sz="18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0" y="1066800"/>
            <a:ext cx="9144000" cy="45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1097281"/>
            <a:ext cx="9144000" cy="45719"/>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5"/>
          <p:cNvSpPr>
            <a:spLocks noGrp="1"/>
          </p:cNvSpPr>
          <p:nvPr>
            <p:ph type="sldNum" sz="quarter" idx="4"/>
          </p:nvPr>
        </p:nvSpPr>
        <p:spPr>
          <a:xfrm>
            <a:off x="6553200" y="6492240"/>
            <a:ext cx="2133600" cy="320040"/>
          </a:xfrm>
          <a:prstGeom prst="rect">
            <a:avLst/>
          </a:prstGeom>
        </p:spPr>
        <p:txBody>
          <a:bodyPr vert="horz" lIns="91440" tIns="45720" rIns="91440" bIns="45720" rtlCol="0" anchor="ctr"/>
          <a:lstStyle>
            <a:lvl1pPr algn="r">
              <a:defRPr sz="1100">
                <a:solidFill>
                  <a:schemeClr val="tx1">
                    <a:tint val="75000"/>
                  </a:schemeClr>
                </a:solidFill>
                <a:latin typeface="+mj-lt"/>
              </a:defRPr>
            </a:lvl1pPr>
          </a:lstStyle>
          <a:p>
            <a:fld id="{8B4FC952-5125-4DF4-80B6-616405686D43}" type="slidenum">
              <a:rPr lang="en-US" smtClean="0"/>
              <a:pPr/>
              <a:t>‹#›</a:t>
            </a:fld>
            <a:endParaRPr lang="en-US"/>
          </a:p>
        </p:txBody>
      </p:sp>
      <p:pic>
        <p:nvPicPr>
          <p:cNvPr id="12" name="Picture 11" descr="Enroll-America-logo-large.gif"/>
          <p:cNvPicPr>
            <a:picLocks noChangeAspect="1"/>
          </p:cNvPicPr>
          <p:nvPr/>
        </p:nvPicPr>
        <p:blipFill>
          <a:blip r:embed="rId2" cstate="print"/>
          <a:stretch>
            <a:fillRect/>
          </a:stretch>
        </p:blipFill>
        <p:spPr>
          <a:xfrm>
            <a:off x="4114800" y="6464700"/>
            <a:ext cx="993140" cy="317100"/>
          </a:xfrm>
          <a:prstGeom prst="rect">
            <a:avLst/>
          </a:prstGeom>
        </p:spPr>
      </p:pic>
    </p:spTree>
    <p:extLst>
      <p:ext uri="{BB962C8B-B14F-4D97-AF65-F5344CB8AC3E}">
        <p14:creationId xmlns:p14="http://schemas.microsoft.com/office/powerpoint/2010/main" val="1756855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val="26003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val="3793913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val="197429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905000"/>
            <a:ext cx="8153400" cy="4343400"/>
          </a:xfrm>
        </p:spPr>
        <p:txBody>
          <a:bodyPr/>
          <a:lstStyle>
            <a:lvl1pPr marL="0" indent="0">
              <a:spcBef>
                <a:spcPts val="0"/>
              </a:spcBef>
              <a:spcAft>
                <a:spcPts val="600"/>
              </a:spcAft>
              <a:buFont typeface="Arial" pitchFamily="34" charset="0"/>
              <a:buChar char="•"/>
              <a:defRPr/>
            </a:lvl1pPr>
            <a:lvl2pPr>
              <a:spcAft>
                <a:spcPts val="600"/>
              </a:spcAft>
              <a:buFont typeface="Arial" pitchFamily="34" charset="0"/>
              <a:buChar char="•"/>
              <a:defRPr sz="2400"/>
            </a:lvl2pPr>
            <a:lvl3pPr>
              <a:buNone/>
              <a:defRPr/>
            </a:lvl3pPr>
            <a:lvl4pPr>
              <a:buNone/>
              <a:defRPr/>
            </a:lvl4pPr>
          </a:lstStyle>
          <a:p>
            <a:pPr lvl="0"/>
            <a:r>
              <a:rPr lang="en-US" smtClean="0"/>
              <a:t>Click to edit Master text styles</a:t>
            </a:r>
          </a:p>
          <a:p>
            <a:pPr lvl="1"/>
            <a:r>
              <a:rPr lang="en-US" smtClean="0"/>
              <a:t>Second level</a:t>
            </a:r>
          </a:p>
        </p:txBody>
      </p:sp>
      <p:sp>
        <p:nvSpPr>
          <p:cNvPr id="4" name="Date Placeholder 2"/>
          <p:cNvSpPr>
            <a:spLocks noGrp="1"/>
          </p:cNvSpPr>
          <p:nvPr>
            <p:ph type="dt" sz="half" idx="14"/>
          </p:nvPr>
        </p:nvSpPr>
        <p:spPr/>
        <p:txBody>
          <a:bodyPr/>
          <a:lstStyle>
            <a:lvl1pPr fontAlgn="auto">
              <a:spcBef>
                <a:spcPts val="0"/>
              </a:spcBef>
              <a:spcAft>
                <a:spcPts val="0"/>
              </a:spcAft>
              <a:defRPr>
                <a:latin typeface="+mn-lt"/>
                <a:ea typeface="+mn-ea"/>
                <a:cs typeface="+mn-cs"/>
              </a:defRPr>
            </a:lvl1pPr>
          </a:lstStyle>
          <a:p>
            <a:pPr>
              <a:defRPr/>
            </a:pPr>
            <a:fld id="{33C10DDE-B743-E943-A38C-4F924527E668}" type="datetimeFigureOut">
              <a:rPr lang="en-US">
                <a:solidFill>
                  <a:prstClr val="black">
                    <a:tint val="75000"/>
                  </a:prstClr>
                </a:solidFill>
              </a:rPr>
              <a:pPr>
                <a:defRPr/>
              </a:pPr>
              <a:t>8/2/2013</a:t>
            </a:fld>
            <a:endParaRPr lang="en-US" dirty="0">
              <a:solidFill>
                <a:prstClr val="black">
                  <a:tint val="75000"/>
                </a:prstClr>
              </a:solidFill>
            </a:endParaRPr>
          </a:p>
        </p:txBody>
      </p:sp>
      <p:sp>
        <p:nvSpPr>
          <p:cNvPr id="5" name="Footer Placeholder 3"/>
          <p:cNvSpPr>
            <a:spLocks noGrp="1"/>
          </p:cNvSpPr>
          <p:nvPr>
            <p:ph type="ftr" sz="quarter" idx="15"/>
          </p:nvPr>
        </p:nvSpPr>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6"/>
          </p:nvPr>
        </p:nvSpPr>
        <p:spPr/>
        <p:txBody>
          <a:bodyPr/>
          <a:lstStyle>
            <a:lvl1pPr>
              <a:defRPr>
                <a:solidFill>
                  <a:schemeClr val="tx1">
                    <a:tint val="75000"/>
                  </a:schemeClr>
                </a:solidFill>
                <a:latin typeface="+mj-lt"/>
              </a:defRPr>
            </a:lvl1pPr>
          </a:lstStyle>
          <a:p>
            <a:pPr>
              <a:defRPr/>
            </a:pPr>
            <a:fld id="{5547ADD3-7A91-D942-ADD4-51A79A92D2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29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611303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422191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106085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387524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84404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141075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B4FC952-5125-4DF4-80B6-616405686D43}" type="slidenum">
              <a:rPr lang="en-US" smtClean="0"/>
              <a:pPr/>
              <a:t>‹#›</a:t>
            </a:fld>
            <a:endParaRPr lang="en-US"/>
          </a:p>
        </p:txBody>
      </p:sp>
    </p:spTree>
    <p:extLst>
      <p:ext uri="{BB962C8B-B14F-4D97-AF65-F5344CB8AC3E}">
        <p14:creationId xmlns:p14="http://schemas.microsoft.com/office/powerpoint/2010/main" val="349063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492240"/>
            <a:ext cx="2133600" cy="320040"/>
          </a:xfrm>
          <a:prstGeom prst="rect">
            <a:avLst/>
          </a:prstGeom>
        </p:spPr>
        <p:txBody>
          <a:bodyPr vert="horz" lIns="91440" tIns="45720" rIns="91440" bIns="45720" rtlCol="0" anchor="ctr"/>
          <a:lstStyle>
            <a:lvl1pPr algn="r">
              <a:defRPr sz="1100">
                <a:solidFill>
                  <a:schemeClr val="tx1">
                    <a:tint val="75000"/>
                  </a:schemeClr>
                </a:solidFill>
                <a:latin typeface="+mj-lt"/>
              </a:defRPr>
            </a:lvl1pPr>
          </a:lstStyle>
          <a:p>
            <a:fld id="{8B4FC952-5125-4DF4-80B6-616405686D43}" type="slidenum">
              <a:rPr lang="en-US" smtClean="0"/>
              <a:pPr/>
              <a:t>‹#›</a:t>
            </a:fld>
            <a:endParaRPr lang="en-US"/>
          </a:p>
        </p:txBody>
      </p:sp>
    </p:spTree>
    <p:extLst>
      <p:ext uri="{BB962C8B-B14F-4D97-AF65-F5344CB8AC3E}">
        <p14:creationId xmlns:p14="http://schemas.microsoft.com/office/powerpoint/2010/main" val="46371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background only.jpg"/>
          <p:cNvPicPr>
            <a:picLocks noChangeAspect="1"/>
          </p:cNvPicPr>
          <p:nvPr/>
        </p:nvPicPr>
        <p:blipFill>
          <a:blip r:embed="rId13" cstate="email">
            <a:extLst>
              <a:ext uri="{28A0092B-C50C-407E-A947-70E740481C1C}">
                <a14:useLocalDpi xmlns:a14="http://schemas.microsoft.com/office/drawing/2010/main" val="0"/>
              </a:ext>
            </a:extLst>
          </a:blip>
          <a:srcRect l="1639"/>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81000" y="838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981200"/>
            <a:ext cx="83058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D08EE0F-A5E2-AC48-8CC8-9F502C28BB7B}" type="datetimeFigureOut">
              <a:rPr lang="en-US">
                <a:solidFill>
                  <a:prstClr val="black">
                    <a:tint val="75000"/>
                  </a:prstClr>
                </a:solidFill>
              </a:rPr>
              <a:pPr>
                <a:defRPr/>
              </a:pPr>
              <a:t>8/2/2013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0F34F7E-EE01-C842-A4CF-6C41795057BC}" type="slidenum">
              <a:rPr lang="en-US">
                <a:solidFill>
                  <a:prstClr val="black">
                    <a:tint val="75000"/>
                  </a:prstClr>
                </a:solidFill>
              </a:rPr>
              <a:pPr>
                <a:defRPr/>
              </a:pPr>
              <a:t>‹#›</a:t>
            </a:fld>
            <a:endParaRPr lang="en-US" dirty="0">
              <a:solidFill>
                <a:prstClr val="black">
                  <a:tint val="75000"/>
                </a:prstClr>
              </a:solidFill>
            </a:endParaRPr>
          </a:p>
        </p:txBody>
      </p:sp>
      <p:pic>
        <p:nvPicPr>
          <p:cNvPr id="1032" name="Picture 7" descr="Enroll-America-logo.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2400" y="152400"/>
            <a:ext cx="152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9819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40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2pPr>
      <a:lvl3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3pPr>
      <a:lvl4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4pPr>
      <a:lvl5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5pPr>
      <a:lvl6pPr marL="4572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6pPr>
      <a:lvl7pPr marL="9144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7pPr>
      <a:lvl8pPr marL="13716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8pPr>
      <a:lvl9pPr marL="18288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1"/>
        </a:buClr>
        <a:buSzPct val="120000"/>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SzPct val="80000"/>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13"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3.bin"/><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png"/><Relationship Id="rId11" Type="http://schemas.openxmlformats.org/officeDocument/2006/relationships/oleObject" Target="../embeddings/Microsoft_Excel_97-2003_Worksheet4.xls"/><Relationship Id="rId5" Type="http://schemas.openxmlformats.org/officeDocument/2006/relationships/oleObject" Target="../embeddings/Microsoft_Excel_97-2003_Worksheet2.xls"/><Relationship Id="rId15" Type="http://schemas.openxmlformats.org/officeDocument/2006/relationships/image" Target="../media/image49.emf"/><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47.png"/><Relationship Id="rId14" Type="http://schemas.openxmlformats.org/officeDocument/2006/relationships/oleObject" Target="../embeddings/Microsoft_Excel_97-2003_Worksheet5.xls"/></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afete@enrollamerica.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gif"/><Relationship Id="rId33"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18.jpeg"/><Relationship Id="rId20" Type="http://schemas.openxmlformats.org/officeDocument/2006/relationships/image" Target="../media/image22.jpeg"/><Relationship Id="rId29"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32" Type="http://schemas.openxmlformats.org/officeDocument/2006/relationships/image" Target="../media/image34.jpeg"/><Relationship Id="rId5" Type="http://schemas.openxmlformats.org/officeDocument/2006/relationships/image" Target="../media/image7.gif"/><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image" Target="../media/image12.jpeg"/><Relationship Id="rId19" Type="http://schemas.openxmlformats.org/officeDocument/2006/relationships/image" Target="../media/image21.png"/><Relationship Id="rId31" Type="http://schemas.openxmlformats.org/officeDocument/2006/relationships/image" Target="../media/image33.jpeg"/><Relationship Id="rId4" Type="http://schemas.openxmlformats.org/officeDocument/2006/relationships/image" Target="../media/image6.gif"/><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Connecting Millions of Americans </a:t>
            </a:r>
            <a:br>
              <a:rPr lang="en-US" dirty="0">
                <a:solidFill>
                  <a:schemeClr val="tx2">
                    <a:lumMod val="50000"/>
                  </a:schemeClr>
                </a:solidFill>
              </a:rPr>
            </a:br>
            <a:r>
              <a:rPr lang="en-US" dirty="0">
                <a:solidFill>
                  <a:schemeClr val="tx2">
                    <a:lumMod val="50000"/>
                  </a:schemeClr>
                </a:solidFill>
              </a:rPr>
              <a:t>with Health Coverage</a:t>
            </a:r>
            <a:endParaRPr lang="en-US" dirty="0"/>
          </a:p>
        </p:txBody>
      </p:sp>
      <p:sp>
        <p:nvSpPr>
          <p:cNvPr id="3" name="Subtitle 2"/>
          <p:cNvSpPr>
            <a:spLocks noGrp="1"/>
          </p:cNvSpPr>
          <p:nvPr>
            <p:ph type="body" sz="quarter" idx="10"/>
          </p:nvPr>
        </p:nvSpPr>
        <p:spPr>
          <a:xfrm>
            <a:off x="838200" y="5410200"/>
            <a:ext cx="7391400" cy="762000"/>
          </a:xfrm>
        </p:spPr>
        <p:txBody>
          <a:bodyPr>
            <a:normAutofit/>
          </a:bodyPr>
          <a:lstStyle/>
          <a:p>
            <a:r>
              <a:rPr lang="en-US" sz="2600" dirty="0"/>
              <a:t>The 2013-2014 Opportunity</a:t>
            </a:r>
          </a:p>
        </p:txBody>
      </p:sp>
    </p:spTree>
    <p:extLst>
      <p:ext uri="{BB962C8B-B14F-4D97-AF65-F5344CB8AC3E}">
        <p14:creationId xmlns:p14="http://schemas.microsoft.com/office/powerpoint/2010/main" val="81463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7" y="211425"/>
            <a:ext cx="8229600" cy="1143000"/>
          </a:xfrm>
        </p:spPr>
        <p:txBody>
          <a:bodyPr>
            <a:normAutofit/>
          </a:bodyPr>
          <a:lstStyle/>
          <a:p>
            <a:r>
              <a:rPr lang="en-US" dirty="0" smtClean="0"/>
              <a:t>Uninsured, but Online and Connected</a:t>
            </a:r>
            <a:endParaRPr lang="en-US" dirty="0"/>
          </a:p>
        </p:txBody>
      </p:sp>
      <p:graphicFrame>
        <p:nvGraphicFramePr>
          <p:cNvPr id="5" name="Content Placeholder 4"/>
          <p:cNvGraphicFramePr>
            <a:graphicFrameLocks noGrp="1"/>
          </p:cNvGraphicFramePr>
          <p:nvPr>
            <p:ph idx="1"/>
            <p:extLst/>
          </p:nvPr>
        </p:nvGraphicFramePr>
        <p:xfrm>
          <a:off x="381000" y="1447800"/>
          <a:ext cx="8305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DC849BA6-F58D-407E-A524-88032F3432D4}" type="slidenum">
              <a:rPr lang="en-US" smtClean="0"/>
              <a:pPr>
                <a:defRPr/>
              </a:pPr>
              <a:t>10</a:t>
            </a:fld>
            <a:endParaRPr lang="en-US" dirty="0"/>
          </a:p>
        </p:txBody>
      </p:sp>
      <p:sp>
        <p:nvSpPr>
          <p:cNvPr id="6" name="TextBox 5"/>
          <p:cNvSpPr txBox="1"/>
          <p:nvPr/>
        </p:nvSpPr>
        <p:spPr>
          <a:xfrm rot="16200000">
            <a:off x="-668922" y="3566011"/>
            <a:ext cx="2133600" cy="369332"/>
          </a:xfrm>
          <a:prstGeom prst="rect">
            <a:avLst/>
          </a:prstGeom>
          <a:noFill/>
        </p:spPr>
        <p:txBody>
          <a:bodyPr wrap="square" rtlCol="0">
            <a:spAutoFit/>
          </a:bodyPr>
          <a:lstStyle/>
          <a:p>
            <a:pPr algn="ctr"/>
            <a:r>
              <a:rPr lang="en-US" dirty="0" smtClean="0"/>
              <a:t>Percent</a:t>
            </a:r>
            <a:endParaRPr lang="en-US" dirty="0"/>
          </a:p>
        </p:txBody>
      </p:sp>
      <p:sp>
        <p:nvSpPr>
          <p:cNvPr id="7" name="TextBox 6"/>
          <p:cNvSpPr txBox="1"/>
          <p:nvPr/>
        </p:nvSpPr>
        <p:spPr>
          <a:xfrm>
            <a:off x="397877" y="6137830"/>
            <a:ext cx="7696200" cy="369332"/>
          </a:xfrm>
          <a:prstGeom prst="rect">
            <a:avLst/>
          </a:prstGeom>
          <a:noFill/>
        </p:spPr>
        <p:txBody>
          <a:bodyPr wrap="square" rtlCol="0">
            <a:spAutoFit/>
          </a:bodyPr>
          <a:lstStyle/>
          <a:p>
            <a:r>
              <a:rPr lang="en-US" i="1" dirty="0" smtClean="0"/>
              <a:t>Source: Enroll America, Forthcoming March 2013</a:t>
            </a:r>
            <a:endParaRPr lang="en-US" i="1" dirty="0"/>
          </a:p>
        </p:txBody>
      </p:sp>
    </p:spTree>
    <p:extLst>
      <p:ext uri="{BB962C8B-B14F-4D97-AF65-F5344CB8AC3E}">
        <p14:creationId xmlns:p14="http://schemas.microsoft.com/office/powerpoint/2010/main" val="222680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18" y="228600"/>
            <a:ext cx="8229600" cy="1143000"/>
          </a:xfrm>
        </p:spPr>
        <p:txBody>
          <a:bodyPr/>
          <a:lstStyle/>
          <a:p>
            <a:r>
              <a:rPr lang="en-US" dirty="0" smtClean="0"/>
              <a:t>Too Important to Do Online?</a:t>
            </a:r>
            <a:endParaRPr lang="en-US" dirty="0"/>
          </a:p>
        </p:txBody>
      </p:sp>
      <p:graphicFrame>
        <p:nvGraphicFramePr>
          <p:cNvPr id="5" name="Content Placeholder 4"/>
          <p:cNvGraphicFramePr>
            <a:graphicFrameLocks noGrp="1"/>
          </p:cNvGraphicFramePr>
          <p:nvPr>
            <p:ph idx="1"/>
            <p:extLst/>
          </p:nvPr>
        </p:nvGraphicFramePr>
        <p:xfrm>
          <a:off x="388961" y="1371600"/>
          <a:ext cx="83058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DC849BA6-F58D-407E-A524-88032F3432D4}" type="slidenum">
              <a:rPr lang="en-US" smtClean="0"/>
              <a:pPr>
                <a:defRPr/>
              </a:pPr>
              <a:t>11</a:t>
            </a:fld>
            <a:endParaRPr lang="en-US" dirty="0"/>
          </a:p>
        </p:txBody>
      </p:sp>
      <p:sp>
        <p:nvSpPr>
          <p:cNvPr id="7" name="TextBox 6"/>
          <p:cNvSpPr txBox="1"/>
          <p:nvPr/>
        </p:nvSpPr>
        <p:spPr>
          <a:xfrm rot="16200000">
            <a:off x="-882134" y="2710934"/>
            <a:ext cx="2133600" cy="369332"/>
          </a:xfrm>
          <a:prstGeom prst="rect">
            <a:avLst/>
          </a:prstGeom>
          <a:noFill/>
        </p:spPr>
        <p:txBody>
          <a:bodyPr wrap="square" rtlCol="0">
            <a:spAutoFit/>
          </a:bodyPr>
          <a:lstStyle/>
          <a:p>
            <a:pPr algn="ctr"/>
            <a:r>
              <a:rPr lang="en-US" dirty="0" smtClean="0"/>
              <a:t>Percent</a:t>
            </a:r>
            <a:endParaRPr lang="en-US" dirty="0"/>
          </a:p>
        </p:txBody>
      </p:sp>
      <p:sp>
        <p:nvSpPr>
          <p:cNvPr id="8" name="TextBox 7"/>
          <p:cNvSpPr txBox="1"/>
          <p:nvPr/>
        </p:nvSpPr>
        <p:spPr>
          <a:xfrm>
            <a:off x="914400" y="5904131"/>
            <a:ext cx="7086600" cy="369332"/>
          </a:xfrm>
          <a:prstGeom prst="rect">
            <a:avLst/>
          </a:prstGeom>
          <a:noFill/>
        </p:spPr>
        <p:txBody>
          <a:bodyPr wrap="square" rtlCol="0">
            <a:spAutoFit/>
          </a:bodyPr>
          <a:lstStyle/>
          <a:p>
            <a:r>
              <a:rPr lang="en-US" i="1" dirty="0" smtClean="0"/>
              <a:t>Source: Enroll America, Forthcoming March 2013</a:t>
            </a:r>
            <a:endParaRPr lang="en-US" i="1" dirty="0"/>
          </a:p>
        </p:txBody>
      </p:sp>
      <p:sp>
        <p:nvSpPr>
          <p:cNvPr id="9" name="TextBox 8"/>
          <p:cNvSpPr txBox="1"/>
          <p:nvPr/>
        </p:nvSpPr>
        <p:spPr>
          <a:xfrm>
            <a:off x="369332" y="5257800"/>
            <a:ext cx="7086600" cy="646331"/>
          </a:xfrm>
          <a:prstGeom prst="rect">
            <a:avLst/>
          </a:prstGeom>
          <a:noFill/>
        </p:spPr>
        <p:txBody>
          <a:bodyPr wrap="square" rtlCol="0">
            <a:spAutoFit/>
          </a:bodyPr>
          <a:lstStyle/>
          <a:p>
            <a:r>
              <a:rPr lang="en-US" dirty="0" smtClean="0"/>
              <a:t>*Data provided are for all African Americans; subset for uninsured African Americans not available.</a:t>
            </a:r>
            <a:endParaRPr lang="en-US" dirty="0"/>
          </a:p>
        </p:txBody>
      </p:sp>
    </p:spTree>
    <p:extLst>
      <p:ext uri="{BB962C8B-B14F-4D97-AF65-F5344CB8AC3E}">
        <p14:creationId xmlns:p14="http://schemas.microsoft.com/office/powerpoint/2010/main" val="2224882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Public Perceptions</a:t>
            </a:r>
            <a:endParaRPr lang="en-US" dirty="0"/>
          </a:p>
        </p:txBody>
      </p:sp>
      <p:sp>
        <p:nvSpPr>
          <p:cNvPr id="5" name="Slide Number Placeholder 4"/>
          <p:cNvSpPr>
            <a:spLocks noGrp="1"/>
          </p:cNvSpPr>
          <p:nvPr>
            <p:ph type="sldNum" sz="quarter" idx="4"/>
          </p:nvPr>
        </p:nvSpPr>
        <p:spPr/>
        <p:txBody>
          <a:bodyPr/>
          <a:lstStyle/>
          <a:p>
            <a:fld id="{E0317AD2-8EAA-405F-9875-F48F3FAFD967}"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17" name="Rectangle 16"/>
          <p:cNvSpPr/>
          <p:nvPr/>
        </p:nvSpPr>
        <p:spPr>
          <a:xfrm>
            <a:off x="1219200" y="1438686"/>
            <a:ext cx="1752600" cy="923330"/>
          </a:xfrm>
          <a:prstGeom prst="rect">
            <a:avLst/>
          </a:prstGeom>
        </p:spPr>
        <p:txBody>
          <a:bodyPr wrap="square">
            <a:spAutoFit/>
          </a:bodyPr>
          <a:lstStyle/>
          <a:p>
            <a:pPr>
              <a:spcAft>
                <a:spcPts val="0"/>
              </a:spcAft>
              <a:buNone/>
            </a:pPr>
            <a:r>
              <a:rPr lang="en-US" sz="5400" kern="0" dirty="0" smtClean="0">
                <a:solidFill>
                  <a:schemeClr val="accent1"/>
                </a:solidFill>
              </a:rPr>
              <a:t>75% </a:t>
            </a:r>
          </a:p>
        </p:txBody>
      </p:sp>
      <p:sp>
        <p:nvSpPr>
          <p:cNvPr id="18" name="Rectangle 17"/>
          <p:cNvSpPr/>
          <p:nvPr/>
        </p:nvSpPr>
        <p:spPr>
          <a:xfrm>
            <a:off x="914400" y="4105686"/>
            <a:ext cx="1676400" cy="1107996"/>
          </a:xfrm>
          <a:prstGeom prst="rect">
            <a:avLst/>
          </a:prstGeom>
        </p:spPr>
        <p:txBody>
          <a:bodyPr wrap="square">
            <a:spAutoFit/>
          </a:bodyPr>
          <a:lstStyle/>
          <a:p>
            <a:r>
              <a:rPr lang="en-US" sz="6600" kern="0" dirty="0" smtClean="0">
                <a:solidFill>
                  <a:schemeClr val="accent1"/>
                </a:solidFill>
              </a:rPr>
              <a:t> </a:t>
            </a:r>
          </a:p>
        </p:txBody>
      </p:sp>
      <p:sp>
        <p:nvSpPr>
          <p:cNvPr id="19" name="Rectangle 18"/>
          <p:cNvSpPr/>
          <p:nvPr/>
        </p:nvSpPr>
        <p:spPr>
          <a:xfrm>
            <a:off x="2971800" y="1438686"/>
            <a:ext cx="5486400" cy="1200329"/>
          </a:xfrm>
          <a:prstGeom prst="rect">
            <a:avLst/>
          </a:prstGeom>
        </p:spPr>
        <p:txBody>
          <a:bodyPr wrap="square">
            <a:spAutoFit/>
          </a:bodyPr>
          <a:lstStyle/>
          <a:p>
            <a:r>
              <a:rPr lang="en-US" sz="2400" dirty="0" smtClean="0"/>
              <a:t>Three out of four of the newly eligible want in-person assistance to learn about and enroll in coverage.</a:t>
            </a:r>
          </a:p>
        </p:txBody>
      </p:sp>
      <p:grpSp>
        <p:nvGrpSpPr>
          <p:cNvPr id="3" name="Group 26"/>
          <p:cNvGrpSpPr/>
          <p:nvPr/>
        </p:nvGrpSpPr>
        <p:grpSpPr>
          <a:xfrm>
            <a:off x="914400" y="2657886"/>
            <a:ext cx="6934200" cy="3378200"/>
            <a:chOff x="609600" y="3200400"/>
            <a:chExt cx="6934200" cy="3378200"/>
          </a:xfrm>
        </p:grpSpPr>
        <p:sp>
          <p:nvSpPr>
            <p:cNvPr id="20" name="Right Arrow 19"/>
            <p:cNvSpPr/>
            <p:nvPr/>
          </p:nvSpPr>
          <p:spPr>
            <a:xfrm>
              <a:off x="3657600" y="48768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Diagram 20"/>
            <p:cNvGraphicFramePr/>
            <p:nvPr/>
          </p:nvGraphicFramePr>
          <p:xfrm>
            <a:off x="762000" y="4191000"/>
            <a:ext cx="25908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nvGraphicFramePr>
          <p:xfrm>
            <a:off x="4876800" y="4191000"/>
            <a:ext cx="2667000" cy="238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Box 24"/>
            <p:cNvSpPr txBox="1"/>
            <p:nvPr/>
          </p:nvSpPr>
          <p:spPr>
            <a:xfrm>
              <a:off x="609600" y="3200400"/>
              <a:ext cx="3048000" cy="1077218"/>
            </a:xfrm>
            <a:prstGeom prst="rect">
              <a:avLst/>
            </a:prstGeom>
            <a:noFill/>
          </p:spPr>
          <p:txBody>
            <a:bodyPr wrap="square" rtlCol="0">
              <a:spAutoFit/>
            </a:bodyPr>
            <a:lstStyle/>
            <a:p>
              <a:pPr algn="ctr"/>
              <a:r>
                <a:rPr lang="en-US" sz="3200" dirty="0" smtClean="0"/>
                <a:t>Help gets them from here…</a:t>
              </a:r>
              <a:endParaRPr lang="en-US" sz="3200" dirty="0"/>
            </a:p>
          </p:txBody>
        </p:sp>
        <p:sp>
          <p:nvSpPr>
            <p:cNvPr id="26" name="TextBox 25"/>
            <p:cNvSpPr txBox="1"/>
            <p:nvPr/>
          </p:nvSpPr>
          <p:spPr>
            <a:xfrm>
              <a:off x="5105400" y="3682425"/>
              <a:ext cx="2133600" cy="584775"/>
            </a:xfrm>
            <a:prstGeom prst="rect">
              <a:avLst/>
            </a:prstGeom>
            <a:noFill/>
          </p:spPr>
          <p:txBody>
            <a:bodyPr wrap="square" rtlCol="0">
              <a:spAutoFit/>
            </a:bodyPr>
            <a:lstStyle/>
            <a:p>
              <a:pPr algn="ctr"/>
              <a:r>
                <a:rPr lang="en-US" sz="3200" dirty="0" smtClean="0"/>
                <a:t>…to here.</a:t>
              </a:r>
              <a:endParaRPr lang="en-US" sz="3200" dirty="0"/>
            </a:p>
          </p:txBody>
        </p:sp>
      </p:grpSp>
      <p:sp>
        <p:nvSpPr>
          <p:cNvPr id="14" name="TextBox 13"/>
          <p:cNvSpPr txBox="1"/>
          <p:nvPr/>
        </p:nvSpPr>
        <p:spPr>
          <a:xfrm>
            <a:off x="762000" y="6145226"/>
            <a:ext cx="3200400" cy="646331"/>
          </a:xfrm>
          <a:prstGeom prst="rect">
            <a:avLst/>
          </a:prstGeom>
          <a:noFill/>
        </p:spPr>
        <p:txBody>
          <a:bodyPr wrap="square" rtlCol="0">
            <a:spAutoFit/>
          </a:bodyPr>
          <a:lstStyle/>
          <a:p>
            <a:r>
              <a:rPr lang="en-US" i="1" dirty="0" smtClean="0"/>
              <a:t>Source: Enroll America, November 2012</a:t>
            </a:r>
            <a:endParaRPr lang="en-US" i="1" dirty="0"/>
          </a:p>
        </p:txBody>
      </p:sp>
    </p:spTree>
    <p:extLst>
      <p:ext uri="{BB962C8B-B14F-4D97-AF65-F5344CB8AC3E}">
        <p14:creationId xmlns:p14="http://schemas.microsoft.com/office/powerpoint/2010/main" val="159127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solidFill>
                  <a:srgbClr val="A30134"/>
                </a:solidFill>
                <a:latin typeface="Albertus Medium" charset="0"/>
              </a:rPr>
              <a:t>Help, I Need Somebody!</a:t>
            </a:r>
            <a:endParaRPr lang="en-US">
              <a:latin typeface="Albertus Medium" charset="0"/>
            </a:endParaRPr>
          </a:p>
        </p:txBody>
      </p:sp>
      <p:sp>
        <p:nvSpPr>
          <p:cNvPr id="2" name="Slide Number Placeholder 1"/>
          <p:cNvSpPr>
            <a:spLocks noGrp="1"/>
          </p:cNvSpPr>
          <p:nvPr>
            <p:ph type="sldNum" sz="quarter" idx="4"/>
          </p:nvPr>
        </p:nvSpPr>
        <p:spPr>
          <a:xfrm>
            <a:off x="6604000" y="6162040"/>
            <a:ext cx="2133600" cy="320040"/>
          </a:xfrm>
          <a:prstGeom prst="rect">
            <a:avLst/>
          </a:prstGeom>
        </p:spPr>
        <p:txBody>
          <a:bodyPr/>
          <a:lstStyle/>
          <a:p>
            <a:pPr>
              <a:defRPr/>
            </a:pPr>
            <a:fld id="{DC849BA6-F58D-407E-A524-88032F3432D4}" type="slidenum">
              <a:rPr lang="en-US" smtClean="0">
                <a:solidFill>
                  <a:prstClr val="black">
                    <a:tint val="75000"/>
                  </a:prstClr>
                </a:solidFill>
                <a:latin typeface="Calibri"/>
              </a:rPr>
              <a:pPr>
                <a:defRPr/>
              </a:pPr>
              <a:t>13</a:t>
            </a:fld>
            <a:endParaRPr lang="en-US" dirty="0">
              <a:solidFill>
                <a:prstClr val="black">
                  <a:tint val="75000"/>
                </a:prstClr>
              </a:solidFill>
              <a:latin typeface="Calibri"/>
            </a:endParaRPr>
          </a:p>
        </p:txBody>
      </p:sp>
      <p:graphicFrame>
        <p:nvGraphicFramePr>
          <p:cNvPr id="65539" name="Chart 8"/>
          <p:cNvGraphicFramePr>
            <a:graphicFrameLocks/>
          </p:cNvGraphicFramePr>
          <p:nvPr>
            <p:extLst/>
          </p:nvPr>
        </p:nvGraphicFramePr>
        <p:xfrm>
          <a:off x="4953000" y="1676400"/>
          <a:ext cx="3911600" cy="1854200"/>
        </p:xfrm>
        <a:graphic>
          <a:graphicData uri="http://schemas.openxmlformats.org/presentationml/2006/ole">
            <mc:AlternateContent xmlns:mc="http://schemas.openxmlformats.org/markup-compatibility/2006">
              <mc:Choice xmlns:v="urn:schemas-microsoft-com:vml" Requires="v">
                <p:oleObj spid="_x0000_s3082" r:id="rId5" imgW="3913308" imgH="1853031" progId="Excel.Sheet.8">
                  <p:embed/>
                </p:oleObj>
              </mc:Choice>
              <mc:Fallback>
                <p:oleObj r:id="rId5" imgW="3913308" imgH="185303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3911600" cy="185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0" name="Chart 9"/>
          <p:cNvGraphicFramePr>
            <a:graphicFrameLocks/>
          </p:cNvGraphicFramePr>
          <p:nvPr>
            <p:extLst/>
          </p:nvPr>
        </p:nvGraphicFramePr>
        <p:xfrm>
          <a:off x="4724400" y="3810000"/>
          <a:ext cx="4673600" cy="2768600"/>
        </p:xfrm>
        <a:graphic>
          <a:graphicData uri="http://schemas.openxmlformats.org/presentationml/2006/ole">
            <mc:AlternateContent xmlns:mc="http://schemas.openxmlformats.org/markup-compatibility/2006">
              <mc:Choice xmlns:v="urn:schemas-microsoft-com:vml" Requires="v">
                <p:oleObj spid="_x0000_s3083" r:id="rId8" imgW="4669150" imgH="2767355" progId="Excel.Sheet.8">
                  <p:embed/>
                </p:oleObj>
              </mc:Choice>
              <mc:Fallback>
                <p:oleObj r:id="rId8" imgW="4669150" imgH="2767355"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810000"/>
                        <a:ext cx="4673600" cy="276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431800" y="1422400"/>
            <a:ext cx="1828800" cy="533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What Kind?</a:t>
            </a:r>
          </a:p>
        </p:txBody>
      </p:sp>
      <p:sp>
        <p:nvSpPr>
          <p:cNvPr id="12" name="Rounded Rectangle 11"/>
          <p:cNvSpPr/>
          <p:nvPr/>
        </p:nvSpPr>
        <p:spPr>
          <a:xfrm>
            <a:off x="431800" y="3327400"/>
            <a:ext cx="1981200" cy="533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From Whom?</a:t>
            </a:r>
          </a:p>
        </p:txBody>
      </p:sp>
      <p:sp>
        <p:nvSpPr>
          <p:cNvPr id="13" name="Rounded Rectangle 12"/>
          <p:cNvSpPr/>
          <p:nvPr/>
        </p:nvSpPr>
        <p:spPr>
          <a:xfrm>
            <a:off x="5080000" y="1346200"/>
            <a:ext cx="990600" cy="533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How?</a:t>
            </a:r>
          </a:p>
        </p:txBody>
      </p:sp>
      <p:sp>
        <p:nvSpPr>
          <p:cNvPr id="14" name="Rounded Rectangle 13"/>
          <p:cNvSpPr/>
          <p:nvPr/>
        </p:nvSpPr>
        <p:spPr>
          <a:xfrm>
            <a:off x="4927600" y="3327400"/>
            <a:ext cx="1295400" cy="533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Where?</a:t>
            </a:r>
          </a:p>
        </p:txBody>
      </p:sp>
      <p:graphicFrame>
        <p:nvGraphicFramePr>
          <p:cNvPr id="65545" name="Chart 14"/>
          <p:cNvGraphicFramePr>
            <a:graphicFrameLocks/>
          </p:cNvGraphicFramePr>
          <p:nvPr>
            <p:extLst/>
          </p:nvPr>
        </p:nvGraphicFramePr>
        <p:xfrm>
          <a:off x="228600" y="1828800"/>
          <a:ext cx="4216400" cy="1473200"/>
        </p:xfrm>
        <a:graphic>
          <a:graphicData uri="http://schemas.openxmlformats.org/presentationml/2006/ole">
            <mc:AlternateContent xmlns:mc="http://schemas.openxmlformats.org/markup-compatibility/2006">
              <mc:Choice xmlns:v="urn:schemas-microsoft-com:vml" Requires="v">
                <p:oleObj spid="_x0000_s3084" r:id="rId11" imgW="4218083" imgH="1475110" progId="Excel.Sheet.8">
                  <p:embed/>
                </p:oleObj>
              </mc:Choice>
              <mc:Fallback>
                <p:oleObj r:id="rId11" imgW="4218083" imgH="1475110" progId="Excel.Shee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828800"/>
                        <a:ext cx="4216400"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6" name="Chart 15"/>
          <p:cNvGraphicFramePr>
            <a:graphicFrameLocks/>
          </p:cNvGraphicFramePr>
          <p:nvPr>
            <p:extLst/>
          </p:nvPr>
        </p:nvGraphicFramePr>
        <p:xfrm>
          <a:off x="152400" y="3810000"/>
          <a:ext cx="4538663" cy="2344738"/>
        </p:xfrm>
        <a:graphic>
          <a:graphicData uri="http://schemas.openxmlformats.org/presentationml/2006/ole">
            <mc:AlternateContent xmlns:mc="http://schemas.openxmlformats.org/markup-compatibility/2006">
              <mc:Choice xmlns:v="urn:schemas-microsoft-com:vml" Requires="v">
                <p:oleObj spid="_x0000_s3085" name="Worksheet" r:id="rId14" imgW="4533927" imgH="2343023" progId="Excel.Sheet.8">
                  <p:embed/>
                </p:oleObj>
              </mc:Choice>
              <mc:Fallback>
                <p:oleObj name="Worksheet" r:id="rId14" imgW="4533927" imgH="2343023" progId="Excel.Sheet.8">
                  <p:embed/>
                  <p:pic>
                    <p:nvPicPr>
                      <p:cNvPr id="0" name=""/>
                      <p:cNvPicPr>
                        <a:picLocks noChangeArrowheads="1"/>
                      </p:cNvPicPr>
                      <p:nvPr/>
                    </p:nvPicPr>
                    <p:blipFill>
                      <a:blip r:embed="rId15"/>
                      <a:srcRect/>
                      <a:stretch>
                        <a:fillRect/>
                      </a:stretch>
                    </p:blipFill>
                    <p:spPr bwMode="auto">
                      <a:xfrm>
                        <a:off x="152400" y="3810000"/>
                        <a:ext cx="4538663" cy="234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7" name="TextBox 13"/>
          <p:cNvSpPr txBox="1">
            <a:spLocks noChangeArrowheads="1"/>
          </p:cNvSpPr>
          <p:nvPr/>
        </p:nvSpPr>
        <p:spPr bwMode="auto">
          <a:xfrm>
            <a:off x="508000" y="60706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Source: Enroll America, November 2012</a:t>
            </a:r>
          </a:p>
        </p:txBody>
      </p:sp>
    </p:spTree>
    <p:extLst>
      <p:ext uri="{BB962C8B-B14F-4D97-AF65-F5344CB8AC3E}">
        <p14:creationId xmlns:p14="http://schemas.microsoft.com/office/powerpoint/2010/main" val="135539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sz="3600" dirty="0">
                <a:latin typeface="Albertus Medium" charset="0"/>
                <a:ea typeface="ＭＳ Ｐゴシック" charset="0"/>
              </a:rPr>
              <a:t>Understanding </a:t>
            </a:r>
            <a:r>
              <a:rPr lang="en-US" sz="3600" dirty="0" smtClean="0">
                <a:latin typeface="Albertus Medium" charset="0"/>
                <a:ea typeface="ＭＳ Ｐゴシック" charset="0"/>
              </a:rPr>
              <a:t>Assistance </a:t>
            </a:r>
            <a:r>
              <a:rPr lang="en-US" sz="3600" dirty="0">
                <a:latin typeface="Albertus Medium" charset="0"/>
                <a:ea typeface="ＭＳ Ｐゴシック" charset="0"/>
              </a:rPr>
              <a:t>Options</a:t>
            </a:r>
          </a:p>
        </p:txBody>
      </p:sp>
      <p:sp>
        <p:nvSpPr>
          <p:cNvPr id="2" name="Slide Number Placeholder 1"/>
          <p:cNvSpPr>
            <a:spLocks noGrp="1"/>
          </p:cNvSpPr>
          <p:nvPr>
            <p:ph type="sldNum" sz="quarter" idx="4"/>
          </p:nvPr>
        </p:nvSpPr>
        <p:spPr>
          <a:xfrm>
            <a:off x="6553200" y="6111240"/>
            <a:ext cx="2133600" cy="320040"/>
          </a:xfrm>
        </p:spPr>
        <p:txBody>
          <a:bodyPr/>
          <a:lstStyle/>
          <a:p>
            <a:fld id="{E0317AD2-8EAA-405F-9875-F48F3FAFD967}"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graphicFrame>
        <p:nvGraphicFramePr>
          <p:cNvPr id="7" name="Diagram 6"/>
          <p:cNvGraphicFramePr/>
          <p:nvPr>
            <p:extLst>
              <p:ext uri="{D42A27DB-BD31-4B8C-83A1-F6EECF244321}">
                <p14:modId xmlns:p14="http://schemas.microsoft.com/office/powerpoint/2010/main" val="1294342580"/>
              </p:ext>
            </p:extLst>
          </p:nvPr>
        </p:nvGraphicFramePr>
        <p:xfrm>
          <a:off x="2362200" y="1447800"/>
          <a:ext cx="457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TextBox 8"/>
          <p:cNvSpPr txBox="1">
            <a:spLocks noChangeArrowheads="1"/>
          </p:cNvSpPr>
          <p:nvPr/>
        </p:nvSpPr>
        <p:spPr bwMode="auto">
          <a:xfrm>
            <a:off x="152400" y="59690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latin typeface="Calibri" charset="0"/>
              </a:rPr>
              <a:t>*IPA programs not available in federally facilitated exchange states.</a:t>
            </a:r>
          </a:p>
          <a:p>
            <a:pPr eaLnBrk="1" hangingPunct="1"/>
            <a:endParaRPr lang="en-US">
              <a:latin typeface="Calibri" charset="0"/>
            </a:endParaRPr>
          </a:p>
        </p:txBody>
      </p:sp>
      <p:sp>
        <p:nvSpPr>
          <p:cNvPr id="11" name="Oval 10"/>
          <p:cNvSpPr>
            <a:spLocks noChangeArrowheads="1"/>
          </p:cNvSpPr>
          <p:nvPr/>
        </p:nvSpPr>
        <p:spPr bwMode="auto">
          <a:xfrm>
            <a:off x="457200" y="1828800"/>
            <a:ext cx="1676400" cy="1600200"/>
          </a:xfrm>
          <a:prstGeom prst="ellipse">
            <a:avLst/>
          </a:prstGeom>
          <a:solidFill>
            <a:srgbClr val="8064A2"/>
          </a:solidFill>
          <a:ln w="9525">
            <a:noFill/>
            <a:round/>
            <a:headEnd/>
            <a:tailEnd/>
          </a:ln>
          <a:effectLst>
            <a:outerShdw dist="23000" dir="5400000" rotWithShape="0">
              <a:srgbClr val="808080">
                <a:alpha val="34999"/>
              </a:srgbClr>
            </a:outerShdw>
          </a:effectLst>
        </p:spPr>
        <p:txBody>
          <a:bodyPr anchor="ctr"/>
          <a:lstStyle/>
          <a:p>
            <a:pPr algn="ctr">
              <a:defRPr/>
            </a:pPr>
            <a:r>
              <a:rPr lang="en-US" sz="1600" b="1">
                <a:solidFill>
                  <a:srgbClr val="FFFFFF"/>
                </a:solidFill>
                <a:latin typeface="Calibri" pitchFamily="34" charset="0"/>
                <a:ea typeface="ＭＳ Ｐゴシック" pitchFamily="34" charset="-128"/>
                <a:cs typeface="+mn-cs"/>
              </a:rPr>
              <a:t>Consumer Assistance Programs</a:t>
            </a:r>
          </a:p>
        </p:txBody>
      </p:sp>
      <p:sp>
        <p:nvSpPr>
          <p:cNvPr id="12" name="Oval 11"/>
          <p:cNvSpPr>
            <a:spLocks noChangeArrowheads="1"/>
          </p:cNvSpPr>
          <p:nvPr/>
        </p:nvSpPr>
        <p:spPr bwMode="auto">
          <a:xfrm>
            <a:off x="457200" y="3886200"/>
            <a:ext cx="1676400" cy="1600200"/>
          </a:xfrm>
          <a:prstGeom prst="ellipse">
            <a:avLst/>
          </a:prstGeom>
          <a:solidFill>
            <a:srgbClr val="4BACC6"/>
          </a:solidFill>
          <a:ln w="9525">
            <a:noFill/>
            <a:round/>
            <a:headEnd/>
            <a:tailEnd/>
          </a:ln>
          <a:effectLst>
            <a:outerShdw dist="23000" dir="5400000" rotWithShape="0">
              <a:srgbClr val="808080">
                <a:alpha val="34999"/>
              </a:srgbClr>
            </a:outerShdw>
          </a:effectLst>
        </p:spPr>
        <p:txBody>
          <a:bodyPr anchor="ctr"/>
          <a:lstStyle/>
          <a:p>
            <a:pPr algn="ctr">
              <a:defRPr/>
            </a:pPr>
            <a:r>
              <a:rPr lang="en-US" sz="1600" b="1">
                <a:solidFill>
                  <a:srgbClr val="FFFFFF"/>
                </a:solidFill>
                <a:latin typeface="Calibri" pitchFamily="34" charset="0"/>
                <a:ea typeface="ＭＳ Ｐゴシック" pitchFamily="34" charset="-128"/>
                <a:cs typeface="+mn-cs"/>
              </a:rPr>
              <a:t>Medicaid eligibility workers</a:t>
            </a:r>
          </a:p>
        </p:txBody>
      </p:sp>
      <p:sp>
        <p:nvSpPr>
          <p:cNvPr id="13" name="Oval 12"/>
          <p:cNvSpPr>
            <a:spLocks noChangeArrowheads="1"/>
          </p:cNvSpPr>
          <p:nvPr/>
        </p:nvSpPr>
        <p:spPr bwMode="auto">
          <a:xfrm>
            <a:off x="7315200" y="4038600"/>
            <a:ext cx="1676400" cy="1600200"/>
          </a:xfrm>
          <a:prstGeom prst="ellipse">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defRPr/>
            </a:pPr>
            <a:r>
              <a:rPr lang="en-US" sz="1600" b="1">
                <a:solidFill>
                  <a:srgbClr val="FFFFFF"/>
                </a:solidFill>
                <a:latin typeface="Calibri" pitchFamily="34" charset="0"/>
                <a:ea typeface="ＭＳ Ｐゴシック" pitchFamily="34" charset="-128"/>
                <a:cs typeface="+mn-cs"/>
              </a:rPr>
              <a:t>Insurance Agents, Brokers</a:t>
            </a:r>
          </a:p>
        </p:txBody>
      </p:sp>
      <p:sp>
        <p:nvSpPr>
          <p:cNvPr id="14" name="Oval 13"/>
          <p:cNvSpPr>
            <a:spLocks noChangeArrowheads="1"/>
          </p:cNvSpPr>
          <p:nvPr/>
        </p:nvSpPr>
        <p:spPr bwMode="auto">
          <a:xfrm>
            <a:off x="7315200" y="2057400"/>
            <a:ext cx="1676400" cy="1600200"/>
          </a:xfrm>
          <a:prstGeom prst="ellipse">
            <a:avLst/>
          </a:prstGeom>
          <a:solidFill>
            <a:srgbClr val="F79646"/>
          </a:solidFill>
          <a:ln w="9525">
            <a:noFill/>
            <a:round/>
            <a:headEnd/>
            <a:tailEnd/>
          </a:ln>
          <a:effectLst>
            <a:outerShdw dist="23000" dir="5400000" rotWithShape="0">
              <a:srgbClr val="808080">
                <a:alpha val="34999"/>
              </a:srgbClr>
            </a:outerShdw>
          </a:effectLst>
        </p:spPr>
        <p:txBody>
          <a:bodyPr anchor="ctr"/>
          <a:lstStyle/>
          <a:p>
            <a:pPr algn="ctr">
              <a:defRPr/>
            </a:pPr>
            <a:r>
              <a:rPr lang="en-US" sz="1600" b="1">
                <a:solidFill>
                  <a:srgbClr val="FFFFFF"/>
                </a:solidFill>
                <a:latin typeface="Calibri" pitchFamily="34" charset="0"/>
                <a:ea typeface="ＭＳ Ｐゴシック" pitchFamily="34" charset="-128"/>
                <a:cs typeface="+mn-cs"/>
              </a:rPr>
              <a:t>Other Community Based Groups</a:t>
            </a:r>
          </a:p>
        </p:txBody>
      </p:sp>
    </p:spTree>
    <p:extLst>
      <p:ext uri="{BB962C8B-B14F-4D97-AF65-F5344CB8AC3E}">
        <p14:creationId xmlns:p14="http://schemas.microsoft.com/office/powerpoint/2010/main" val="21664594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200"/>
            <a:ext cx="7391400" cy="1219200"/>
          </a:xfrm>
        </p:spPr>
        <p:txBody>
          <a:bodyPr/>
          <a:lstStyle/>
          <a:p>
            <a:r>
              <a:rPr lang="en-US" dirty="0" smtClean="0"/>
              <a:t>The Get Covered America Campaign</a:t>
            </a:r>
            <a:endParaRPr lang="en-US" dirty="0"/>
          </a:p>
        </p:txBody>
      </p:sp>
      <p:pic>
        <p:nvPicPr>
          <p:cNvPr id="3" name="Picture 2"/>
          <p:cNvPicPr>
            <a:picLocks noChangeAspect="1"/>
          </p:cNvPicPr>
          <p:nvPr/>
        </p:nvPicPr>
        <p:blipFill>
          <a:blip r:embed="rId2"/>
          <a:stretch>
            <a:fillRect/>
          </a:stretch>
        </p:blipFill>
        <p:spPr>
          <a:xfrm>
            <a:off x="1066800" y="940259"/>
            <a:ext cx="6608462" cy="2945941"/>
          </a:xfrm>
          <a:prstGeom prst="rect">
            <a:avLst/>
          </a:prstGeom>
        </p:spPr>
      </p:pic>
      <p:sp>
        <p:nvSpPr>
          <p:cNvPr id="4" name="TextBox 3"/>
          <p:cNvSpPr txBox="1"/>
          <p:nvPr/>
        </p:nvSpPr>
        <p:spPr>
          <a:xfrm>
            <a:off x="1476848" y="5221069"/>
            <a:ext cx="5788365" cy="646331"/>
          </a:xfrm>
          <a:prstGeom prst="rect">
            <a:avLst/>
          </a:prstGeom>
          <a:noFill/>
        </p:spPr>
        <p:txBody>
          <a:bodyPr wrap="square" rtlCol="0">
            <a:spAutoFit/>
          </a:bodyPr>
          <a:lstStyle/>
          <a:p>
            <a:pPr algn="ctr"/>
            <a:r>
              <a:rPr lang="en-US" sz="3600" dirty="0" smtClean="0">
                <a:solidFill>
                  <a:prstClr val="black"/>
                </a:solidFill>
                <a:latin typeface="Calibri"/>
              </a:rPr>
              <a:t>www.getcoveredamerica.org</a:t>
            </a:r>
            <a:endParaRPr lang="en-US" sz="3600" dirty="0">
              <a:solidFill>
                <a:prstClr val="black"/>
              </a:solidFill>
              <a:latin typeface="Calibri"/>
            </a:endParaRPr>
          </a:p>
        </p:txBody>
      </p:sp>
    </p:spTree>
    <p:extLst>
      <p:ext uri="{BB962C8B-B14F-4D97-AF65-F5344CB8AC3E}">
        <p14:creationId xmlns:p14="http://schemas.microsoft.com/office/powerpoint/2010/main" val="2312557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6285" y="1784424"/>
            <a:ext cx="4973830" cy="509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itle 1"/>
          <p:cNvSpPr>
            <a:spLocks noGrp="1"/>
          </p:cNvSpPr>
          <p:nvPr>
            <p:ph type="title"/>
          </p:nvPr>
        </p:nvSpPr>
        <p:spPr/>
        <p:txBody>
          <a:bodyPr/>
          <a:lstStyle/>
          <a:p>
            <a:pPr algn="ctr" eaLnBrk="1" hangingPunct="1"/>
            <a:r>
              <a:rPr lang="en-US">
                <a:latin typeface="Albertus Medium" charset="0"/>
              </a:rPr>
              <a:t>www.enrollamerica.org</a:t>
            </a:r>
          </a:p>
        </p:txBody>
      </p:sp>
      <p:sp>
        <p:nvSpPr>
          <p:cNvPr id="8" name="Text Placeholder 2"/>
          <p:cNvSpPr>
            <a:spLocks noGrp="1"/>
          </p:cNvSpPr>
          <p:nvPr>
            <p:ph idx="1"/>
          </p:nvPr>
        </p:nvSpPr>
        <p:spPr>
          <a:xfrm>
            <a:off x="457200" y="1524000"/>
            <a:ext cx="4191000" cy="4419600"/>
          </a:xfrm>
        </p:spPr>
        <p:txBody>
          <a:bodyPr>
            <a:normAutofit lnSpcReduction="10000"/>
          </a:bodyPr>
          <a:lstStyle/>
          <a:p>
            <a:pPr eaLnBrk="1" hangingPunct="1">
              <a:buFont typeface="Arial" pitchFamily="34" charset="0"/>
              <a:buNone/>
              <a:defRPr/>
            </a:pPr>
            <a:r>
              <a:rPr lang="en-US" sz="2000" dirty="0" smtClean="0"/>
              <a:t>More Information On:</a:t>
            </a:r>
          </a:p>
          <a:p>
            <a:pPr marL="457200" indent="-457200" eaLnBrk="1" hangingPunct="1">
              <a:spcBef>
                <a:spcPts val="2400"/>
              </a:spcBef>
              <a:buFont typeface="Arial"/>
              <a:buChar char="•"/>
              <a:defRPr/>
            </a:pPr>
            <a:r>
              <a:rPr lang="en-US" sz="2000" dirty="0" smtClean="0"/>
              <a:t>Best practices in outreach and enrollment</a:t>
            </a:r>
          </a:p>
          <a:p>
            <a:pPr marL="457200" indent="-457200" eaLnBrk="1" hangingPunct="1">
              <a:spcBef>
                <a:spcPts val="2400"/>
              </a:spcBef>
              <a:buFont typeface="Arial"/>
              <a:buChar char="•"/>
              <a:defRPr/>
            </a:pPr>
            <a:r>
              <a:rPr lang="en-US" sz="2000" dirty="0" smtClean="0"/>
              <a:t>Exchange branding research</a:t>
            </a:r>
          </a:p>
          <a:p>
            <a:pPr marL="457200" indent="-457200" eaLnBrk="1" hangingPunct="1">
              <a:spcBef>
                <a:spcPts val="2400"/>
              </a:spcBef>
              <a:buFont typeface="Arial"/>
              <a:buChar char="•"/>
              <a:defRPr/>
            </a:pPr>
            <a:r>
              <a:rPr lang="en-US" sz="2000" dirty="0" smtClean="0"/>
              <a:t>Public opinion polling</a:t>
            </a:r>
          </a:p>
          <a:p>
            <a:pPr marL="457200" indent="-457200" eaLnBrk="1" hangingPunct="1">
              <a:spcBef>
                <a:spcPts val="2400"/>
              </a:spcBef>
              <a:buFont typeface="Arial"/>
              <a:buChar char="•"/>
              <a:defRPr/>
            </a:pPr>
            <a:r>
              <a:rPr lang="en-US" sz="2000" dirty="0" smtClean="0"/>
              <a:t>Mapping tools</a:t>
            </a:r>
          </a:p>
          <a:p>
            <a:pPr marL="457200" indent="-457200" eaLnBrk="1" hangingPunct="1">
              <a:spcBef>
                <a:spcPts val="2400"/>
              </a:spcBef>
              <a:buFont typeface="Arial"/>
              <a:buChar char="•"/>
              <a:defRPr/>
            </a:pPr>
            <a:r>
              <a:rPr lang="en-US" sz="2000" dirty="0" smtClean="0"/>
              <a:t>Statewide marketing and outreach plans</a:t>
            </a:r>
          </a:p>
          <a:p>
            <a:pPr marL="457200" indent="-457200" eaLnBrk="1" hangingPunct="1">
              <a:spcBef>
                <a:spcPts val="2400"/>
              </a:spcBef>
              <a:buFont typeface="Arial"/>
              <a:buChar char="•"/>
              <a:defRPr/>
            </a:pPr>
            <a:r>
              <a:rPr lang="en-US" sz="2000" dirty="0" smtClean="0"/>
              <a:t>And more!</a:t>
            </a:r>
            <a:endParaRPr lang="en-US" sz="2000" dirty="0"/>
          </a:p>
        </p:txBody>
      </p:sp>
      <p:sp>
        <p:nvSpPr>
          <p:cNvPr id="2" name="Slide Number Placeholder 1"/>
          <p:cNvSpPr>
            <a:spLocks noGrp="1"/>
          </p:cNvSpPr>
          <p:nvPr>
            <p:ph type="sldNum" sz="quarter" idx="4"/>
          </p:nvPr>
        </p:nvSpPr>
        <p:spPr/>
        <p:txBody>
          <a:bodyPr/>
          <a:lstStyle/>
          <a:p>
            <a:fld id="{E0317AD2-8EAA-405F-9875-F48F3FAFD967}"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0073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smtClean="0"/>
              <a:t>Questions?</a:t>
            </a:r>
          </a:p>
        </p:txBody>
      </p:sp>
      <p:sp>
        <p:nvSpPr>
          <p:cNvPr id="2" name="Slide Number Placeholder 1"/>
          <p:cNvSpPr>
            <a:spLocks noGrp="1"/>
          </p:cNvSpPr>
          <p:nvPr>
            <p:ph type="sldNum" sz="quarter" idx="4"/>
          </p:nvPr>
        </p:nvSpPr>
        <p:spPr/>
        <p:txBody>
          <a:bodyPr/>
          <a:lstStyle/>
          <a:p>
            <a:fld id="{E0317AD2-8EAA-405F-9875-F48F3FAFD967}"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pic>
        <p:nvPicPr>
          <p:cNvPr id="32771" name="Picture 2" descr="C:\Users\Fete\AppData\Local\Microsoft\Windows\Temporary Internet Files\Content.IE5\CKQLG15X\MP910220897[1].jpg"/>
          <p:cNvPicPr>
            <a:picLocks noChangeAspect="1" noChangeArrowheads="1"/>
          </p:cNvPicPr>
          <p:nvPr/>
        </p:nvPicPr>
        <p:blipFill>
          <a:blip r:embed="rId3" cstate="print"/>
          <a:srcRect/>
          <a:stretch>
            <a:fillRect/>
          </a:stretch>
        </p:blipFill>
        <p:spPr bwMode="auto">
          <a:xfrm>
            <a:off x="838200" y="1196788"/>
            <a:ext cx="6934200" cy="3357564"/>
          </a:xfrm>
          <a:prstGeom prst="rect">
            <a:avLst/>
          </a:prstGeom>
          <a:noFill/>
          <a:ln w="9525">
            <a:noFill/>
            <a:miter lim="800000"/>
            <a:headEnd/>
            <a:tailEnd/>
          </a:ln>
        </p:spPr>
      </p:pic>
      <p:sp>
        <p:nvSpPr>
          <p:cNvPr id="32772" name="TextBox 3"/>
          <p:cNvSpPr txBox="1">
            <a:spLocks noChangeArrowheads="1"/>
          </p:cNvSpPr>
          <p:nvPr/>
        </p:nvSpPr>
        <p:spPr bwMode="auto">
          <a:xfrm>
            <a:off x="1676400" y="4778188"/>
            <a:ext cx="5334000" cy="1477328"/>
          </a:xfrm>
          <a:prstGeom prst="rect">
            <a:avLst/>
          </a:prstGeom>
          <a:noFill/>
          <a:ln w="9525">
            <a:noFill/>
            <a:miter lim="800000"/>
            <a:headEnd/>
            <a:tailEnd/>
          </a:ln>
        </p:spPr>
        <p:txBody>
          <a:bodyPr wrap="square" numCol="1">
            <a:spAutoFit/>
          </a:bodyPr>
          <a:lstStyle/>
          <a:p>
            <a:pPr lvl="1" algn="ctr"/>
            <a:r>
              <a:rPr lang="en-US" dirty="0" err="1" smtClean="0">
                <a:latin typeface="Calibri" pitchFamily="34" charset="0"/>
              </a:rPr>
              <a:t>Ani</a:t>
            </a:r>
            <a:r>
              <a:rPr lang="en-US" dirty="0" smtClean="0">
                <a:latin typeface="Calibri" pitchFamily="34" charset="0"/>
              </a:rPr>
              <a:t> Fete</a:t>
            </a:r>
          </a:p>
          <a:p>
            <a:pPr lvl="1" algn="ctr"/>
            <a:r>
              <a:rPr lang="en-US" dirty="0" smtClean="0">
                <a:latin typeface="Calibri" pitchFamily="34" charset="0"/>
              </a:rPr>
              <a:t>Director, State Assistance and Government Affairs</a:t>
            </a:r>
          </a:p>
          <a:p>
            <a:pPr lvl="1" algn="ctr"/>
            <a:r>
              <a:rPr lang="en-US" dirty="0" smtClean="0">
                <a:latin typeface="Calibri" pitchFamily="34" charset="0"/>
              </a:rPr>
              <a:t>Enroll America</a:t>
            </a:r>
          </a:p>
          <a:p>
            <a:pPr lvl="1" algn="ctr"/>
            <a:r>
              <a:rPr lang="en-US" dirty="0" smtClean="0">
                <a:latin typeface="Calibri" pitchFamily="34" charset="0"/>
                <a:hlinkClick r:id="rId4"/>
              </a:rPr>
              <a:t>afete@enrollamerica.org</a:t>
            </a:r>
            <a:endParaRPr lang="en-US" dirty="0" smtClean="0">
              <a:latin typeface="Calibri" pitchFamily="34" charset="0"/>
            </a:endParaRPr>
          </a:p>
          <a:p>
            <a:pPr lvl="1" algn="ctr"/>
            <a:r>
              <a:rPr lang="en-US" dirty="0" smtClean="0">
                <a:latin typeface="Calibri" pitchFamily="34" charset="0"/>
              </a:rPr>
              <a:t>www.enrollamerica.org</a:t>
            </a:r>
            <a:endParaRPr lang="en-US" dirty="0">
              <a:latin typeface="Calibri" pitchFamily="34" charset="0"/>
            </a:endParaRPr>
          </a:p>
        </p:txBody>
      </p:sp>
    </p:spTree>
    <p:extLst>
      <p:ext uri="{BB962C8B-B14F-4D97-AF65-F5344CB8AC3E}">
        <p14:creationId xmlns:p14="http://schemas.microsoft.com/office/powerpoint/2010/main" val="67260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38" name="Picture 62" descr="http://www.hugocubias.com/wp-content/uploads/2011/01/NACHC-TrainingVideos2-640x250.jpg"/>
          <p:cNvPicPr>
            <a:picLocks noChangeAspect="1" noChangeArrowheads="1"/>
          </p:cNvPicPr>
          <p:nvPr/>
        </p:nvPicPr>
        <p:blipFill>
          <a:blip r:embed="rId3" cstate="print"/>
          <a:srcRect/>
          <a:stretch>
            <a:fillRect/>
          </a:stretch>
        </p:blipFill>
        <p:spPr bwMode="auto">
          <a:xfrm>
            <a:off x="5601546" y="1270333"/>
            <a:ext cx="2145792" cy="838200"/>
          </a:xfrm>
          <a:prstGeom prst="rect">
            <a:avLst/>
          </a:prstGeom>
          <a:noFill/>
        </p:spPr>
      </p:pic>
      <p:pic>
        <p:nvPicPr>
          <p:cNvPr id="24632" name="Picture 56" descr="http://medcitynews.wpengine.netdna-cdn.com/wp-content/uploads/familiesusa_logo.gif"/>
          <p:cNvPicPr>
            <a:picLocks noChangeAspect="1" noChangeArrowheads="1"/>
          </p:cNvPicPr>
          <p:nvPr/>
        </p:nvPicPr>
        <p:blipFill>
          <a:blip r:embed="rId4" cstate="print"/>
          <a:srcRect/>
          <a:stretch>
            <a:fillRect/>
          </a:stretch>
        </p:blipFill>
        <p:spPr bwMode="auto">
          <a:xfrm>
            <a:off x="3745296" y="1210739"/>
            <a:ext cx="1856031" cy="1392025"/>
          </a:xfrm>
          <a:prstGeom prst="rect">
            <a:avLst/>
          </a:prstGeom>
          <a:noFill/>
        </p:spPr>
      </p:pic>
      <p:pic>
        <p:nvPicPr>
          <p:cNvPr id="45" name="Picture 58" descr="http://www.mbstpa.com/New_Images/Logos/cvs_caremark.gif"/>
          <p:cNvPicPr>
            <a:picLocks noChangeAspect="1" noChangeArrowheads="1"/>
          </p:cNvPicPr>
          <p:nvPr/>
        </p:nvPicPr>
        <p:blipFill>
          <a:blip r:embed="rId5" cstate="print"/>
          <a:srcRect/>
          <a:stretch>
            <a:fillRect/>
          </a:stretch>
        </p:blipFill>
        <p:spPr bwMode="auto">
          <a:xfrm>
            <a:off x="3228930" y="5779168"/>
            <a:ext cx="1666875" cy="571501"/>
          </a:xfrm>
          <a:prstGeom prst="rect">
            <a:avLst/>
          </a:prstGeom>
          <a:noFill/>
        </p:spPr>
      </p:pic>
      <p:pic>
        <p:nvPicPr>
          <p:cNvPr id="24642" name="Picture 66" descr="http://profile.ak.fbcdn.net/hprofile-ak-ash4/373727_93540708418_1130853769_n.jpg"/>
          <p:cNvPicPr>
            <a:picLocks noChangeAspect="1" noChangeArrowheads="1"/>
          </p:cNvPicPr>
          <p:nvPr/>
        </p:nvPicPr>
        <p:blipFill>
          <a:blip r:embed="rId6" cstate="print"/>
          <a:srcRect/>
          <a:stretch>
            <a:fillRect/>
          </a:stretch>
        </p:blipFill>
        <p:spPr bwMode="auto">
          <a:xfrm>
            <a:off x="1564391" y="5638799"/>
            <a:ext cx="1714500" cy="1219201"/>
          </a:xfrm>
          <a:prstGeom prst="rect">
            <a:avLst/>
          </a:prstGeom>
          <a:noFill/>
        </p:spPr>
      </p:pic>
      <p:sp>
        <p:nvSpPr>
          <p:cNvPr id="2" name="Title 1"/>
          <p:cNvSpPr>
            <a:spLocks noGrp="1"/>
          </p:cNvSpPr>
          <p:nvPr>
            <p:ph type="title"/>
          </p:nvPr>
        </p:nvSpPr>
        <p:spPr/>
        <p:txBody>
          <a:bodyPr>
            <a:normAutofit/>
          </a:bodyPr>
          <a:lstStyle/>
          <a:p>
            <a:pPr algn="l"/>
            <a:r>
              <a:rPr lang="en-US" dirty="0" smtClean="0"/>
              <a:t>Sampling of Partners	</a:t>
            </a:r>
            <a:endParaRPr lang="en-US" dirty="0"/>
          </a:p>
        </p:txBody>
      </p:sp>
      <p:sp>
        <p:nvSpPr>
          <p:cNvPr id="4" name="Slide Number Placeholder 3"/>
          <p:cNvSpPr>
            <a:spLocks noGrp="1"/>
          </p:cNvSpPr>
          <p:nvPr>
            <p:ph type="sldNum" sz="quarter" idx="4"/>
          </p:nvPr>
        </p:nvSpPr>
        <p:spPr>
          <a:xfrm>
            <a:off x="6553200" y="6480208"/>
            <a:ext cx="2133600" cy="320040"/>
          </a:xfrm>
        </p:spPr>
        <p:txBody>
          <a:bodyPr/>
          <a:lstStyle/>
          <a:p>
            <a:fld id="{E0317AD2-8EAA-405F-9875-F48F3FAFD967}" type="slidenum">
              <a:rPr lang="en-US" smtClean="0"/>
              <a:pPr/>
              <a:t>2</a:t>
            </a:fld>
            <a:endParaRPr lang="en-US" dirty="0"/>
          </a:p>
        </p:txBody>
      </p:sp>
      <p:sp>
        <p:nvSpPr>
          <p:cNvPr id="24580" name="AutoShape 4" descr="https://insurancecompanyofflorida.files.wordpress.com/2012/04/polic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3" name="Picture 7" descr="G:\Administrative\AC Logos\AARP LogoJPEG.jpg"/>
          <p:cNvPicPr>
            <a:picLocks noChangeAspect="1" noChangeArrowheads="1"/>
          </p:cNvPicPr>
          <p:nvPr/>
        </p:nvPicPr>
        <p:blipFill>
          <a:blip r:embed="rId7" cstate="print"/>
          <a:srcRect/>
          <a:stretch>
            <a:fillRect/>
          </a:stretch>
        </p:blipFill>
        <p:spPr bwMode="auto">
          <a:xfrm>
            <a:off x="228600" y="1689433"/>
            <a:ext cx="1301237" cy="283822"/>
          </a:xfrm>
          <a:prstGeom prst="rect">
            <a:avLst/>
          </a:prstGeom>
          <a:noFill/>
        </p:spPr>
      </p:pic>
      <p:pic>
        <p:nvPicPr>
          <p:cNvPr id="24584" name="Picture 8" descr="G:\Administrative\AC Logos\ADA logo 2010 stacked color.jpg"/>
          <p:cNvPicPr>
            <a:picLocks noChangeAspect="1" noChangeArrowheads="1"/>
          </p:cNvPicPr>
          <p:nvPr/>
        </p:nvPicPr>
        <p:blipFill>
          <a:blip r:embed="rId8" cstate="print"/>
          <a:srcRect/>
          <a:stretch>
            <a:fillRect/>
          </a:stretch>
        </p:blipFill>
        <p:spPr bwMode="auto">
          <a:xfrm>
            <a:off x="381000" y="2426368"/>
            <a:ext cx="1630431" cy="457200"/>
          </a:xfrm>
          <a:prstGeom prst="rect">
            <a:avLst/>
          </a:prstGeom>
          <a:noFill/>
        </p:spPr>
      </p:pic>
      <p:pic>
        <p:nvPicPr>
          <p:cNvPr id="24585" name="Picture 9" descr="G:\Administrative\AC Logos\ANA_color_stacked.jpg"/>
          <p:cNvPicPr>
            <a:picLocks noChangeAspect="1" noChangeArrowheads="1"/>
          </p:cNvPicPr>
          <p:nvPr/>
        </p:nvPicPr>
        <p:blipFill>
          <a:blip r:embed="rId9" cstate="print"/>
          <a:srcRect/>
          <a:stretch>
            <a:fillRect/>
          </a:stretch>
        </p:blipFill>
        <p:spPr bwMode="auto">
          <a:xfrm>
            <a:off x="243694" y="4247365"/>
            <a:ext cx="1143000" cy="628022"/>
          </a:xfrm>
          <a:prstGeom prst="rect">
            <a:avLst/>
          </a:prstGeom>
          <a:noFill/>
        </p:spPr>
      </p:pic>
      <p:pic>
        <p:nvPicPr>
          <p:cNvPr id="24587" name="Picture 11" descr="G:\Administrative\AC Logos\Blue logo with NMA 1 BEST.jpg"/>
          <p:cNvPicPr>
            <a:picLocks noChangeAspect="1" noChangeArrowheads="1"/>
          </p:cNvPicPr>
          <p:nvPr/>
        </p:nvPicPr>
        <p:blipFill>
          <a:blip r:embed="rId10" cstate="print"/>
          <a:srcRect/>
          <a:stretch>
            <a:fillRect/>
          </a:stretch>
        </p:blipFill>
        <p:spPr bwMode="auto">
          <a:xfrm>
            <a:off x="5638370" y="5036330"/>
            <a:ext cx="1684221" cy="680677"/>
          </a:xfrm>
          <a:prstGeom prst="rect">
            <a:avLst/>
          </a:prstGeom>
          <a:noFill/>
        </p:spPr>
      </p:pic>
      <p:pic>
        <p:nvPicPr>
          <p:cNvPr id="24589" name="Picture 13" descr="G:\Administrative\AC Logos\CCUSA logo COLOR JPEG.jpg"/>
          <p:cNvPicPr>
            <a:picLocks noChangeAspect="1" noChangeArrowheads="1"/>
          </p:cNvPicPr>
          <p:nvPr/>
        </p:nvPicPr>
        <p:blipFill>
          <a:blip r:embed="rId11" cstate="print"/>
          <a:srcRect/>
          <a:stretch>
            <a:fillRect/>
          </a:stretch>
        </p:blipFill>
        <p:spPr bwMode="auto">
          <a:xfrm>
            <a:off x="6810075" y="2096041"/>
            <a:ext cx="1190487" cy="762000"/>
          </a:xfrm>
          <a:prstGeom prst="rect">
            <a:avLst/>
          </a:prstGeom>
          <a:noFill/>
        </p:spPr>
      </p:pic>
      <p:pic>
        <p:nvPicPr>
          <p:cNvPr id="24590" name="Picture 14" descr="G:\Administrative\AC Logos\DFA_JPEG.jpg"/>
          <p:cNvPicPr>
            <a:picLocks noChangeAspect="1" noChangeArrowheads="1"/>
          </p:cNvPicPr>
          <p:nvPr/>
        </p:nvPicPr>
        <p:blipFill>
          <a:blip r:embed="rId12" cstate="print"/>
          <a:srcRect/>
          <a:stretch>
            <a:fillRect/>
          </a:stretch>
        </p:blipFill>
        <p:spPr bwMode="auto">
          <a:xfrm>
            <a:off x="1901501" y="1496086"/>
            <a:ext cx="1569098" cy="670516"/>
          </a:xfrm>
          <a:prstGeom prst="rect">
            <a:avLst/>
          </a:prstGeom>
          <a:noFill/>
        </p:spPr>
      </p:pic>
      <p:pic>
        <p:nvPicPr>
          <p:cNvPr id="24591" name="Picture 15" descr="G:\Administrative\AC Logos\HeartJPEG.jpg"/>
          <p:cNvPicPr>
            <a:picLocks noChangeAspect="1" noChangeArrowheads="1"/>
          </p:cNvPicPr>
          <p:nvPr/>
        </p:nvPicPr>
        <p:blipFill>
          <a:blip r:embed="rId13" cstate="print"/>
          <a:srcRect/>
          <a:stretch>
            <a:fillRect/>
          </a:stretch>
        </p:blipFill>
        <p:spPr bwMode="auto">
          <a:xfrm>
            <a:off x="2671228" y="4815392"/>
            <a:ext cx="1643574" cy="834628"/>
          </a:xfrm>
          <a:prstGeom prst="rect">
            <a:avLst/>
          </a:prstGeom>
          <a:noFill/>
        </p:spPr>
      </p:pic>
      <p:pic>
        <p:nvPicPr>
          <p:cNvPr id="24594" name="Picture 18" descr="G:\Administrative\AC Logos\New Young Invincibles LogoJPEG.jpg"/>
          <p:cNvPicPr>
            <a:picLocks noChangeAspect="1" noChangeArrowheads="1"/>
          </p:cNvPicPr>
          <p:nvPr/>
        </p:nvPicPr>
        <p:blipFill>
          <a:blip r:embed="rId14" cstate="print"/>
          <a:srcRect/>
          <a:stretch>
            <a:fillRect/>
          </a:stretch>
        </p:blipFill>
        <p:spPr bwMode="auto">
          <a:xfrm>
            <a:off x="228601" y="5313554"/>
            <a:ext cx="2133600" cy="296150"/>
          </a:xfrm>
          <a:prstGeom prst="rect">
            <a:avLst/>
          </a:prstGeom>
          <a:noFill/>
        </p:spPr>
      </p:pic>
      <p:pic>
        <p:nvPicPr>
          <p:cNvPr id="24595" name="Picture 19" descr="G:\Administrative\AC Logos\USPIRGJPEG.jpg"/>
          <p:cNvPicPr>
            <a:picLocks noChangeAspect="1" noChangeArrowheads="1"/>
          </p:cNvPicPr>
          <p:nvPr/>
        </p:nvPicPr>
        <p:blipFill>
          <a:blip r:embed="rId15" cstate="print"/>
          <a:srcRect/>
          <a:stretch>
            <a:fillRect/>
          </a:stretch>
        </p:blipFill>
        <p:spPr bwMode="auto">
          <a:xfrm>
            <a:off x="4331030" y="5045417"/>
            <a:ext cx="1090609" cy="604603"/>
          </a:xfrm>
          <a:prstGeom prst="rect">
            <a:avLst/>
          </a:prstGeom>
          <a:noFill/>
        </p:spPr>
      </p:pic>
      <p:pic>
        <p:nvPicPr>
          <p:cNvPr id="24596" name="Picture 20" descr="G:\Administrative\AC Logos\UW logoJPEG.jpg"/>
          <p:cNvPicPr>
            <a:picLocks noChangeAspect="1" noChangeArrowheads="1"/>
          </p:cNvPicPr>
          <p:nvPr/>
        </p:nvPicPr>
        <p:blipFill>
          <a:blip r:embed="rId16" cstate="print"/>
          <a:srcRect/>
          <a:stretch>
            <a:fillRect/>
          </a:stretch>
        </p:blipFill>
        <p:spPr bwMode="auto">
          <a:xfrm>
            <a:off x="7818667" y="3788023"/>
            <a:ext cx="1062782" cy="611008"/>
          </a:xfrm>
          <a:prstGeom prst="rect">
            <a:avLst/>
          </a:prstGeom>
          <a:noFill/>
        </p:spPr>
      </p:pic>
      <p:pic>
        <p:nvPicPr>
          <p:cNvPr id="24597" name="Picture 21" descr="G:\Administrative\AC Logos\VoicesLogoJPEG.jpg"/>
          <p:cNvPicPr>
            <a:picLocks noChangeAspect="1" noChangeArrowheads="1"/>
          </p:cNvPicPr>
          <p:nvPr/>
        </p:nvPicPr>
        <p:blipFill>
          <a:blip r:embed="rId17" cstate="print"/>
          <a:srcRect/>
          <a:stretch>
            <a:fillRect/>
          </a:stretch>
        </p:blipFill>
        <p:spPr bwMode="auto">
          <a:xfrm>
            <a:off x="5441951" y="5879597"/>
            <a:ext cx="1454891" cy="418858"/>
          </a:xfrm>
          <a:prstGeom prst="rect">
            <a:avLst/>
          </a:prstGeom>
          <a:noFill/>
        </p:spPr>
      </p:pic>
      <p:pic>
        <p:nvPicPr>
          <p:cNvPr id="24598" name="Picture 22"/>
          <p:cNvPicPr>
            <a:picLocks noChangeAspect="1" noChangeArrowheads="1"/>
          </p:cNvPicPr>
          <p:nvPr/>
        </p:nvPicPr>
        <p:blipFill>
          <a:blip r:embed="rId18" cstate="print"/>
          <a:srcRect/>
          <a:stretch>
            <a:fillRect/>
          </a:stretch>
        </p:blipFill>
        <p:spPr bwMode="auto">
          <a:xfrm>
            <a:off x="6997031" y="6194914"/>
            <a:ext cx="1371600" cy="512212"/>
          </a:xfrm>
          <a:prstGeom prst="rect">
            <a:avLst/>
          </a:prstGeom>
          <a:noFill/>
          <a:ln w="9525">
            <a:noFill/>
            <a:miter lim="800000"/>
            <a:headEnd/>
            <a:tailEnd/>
          </a:ln>
          <a:effectLst/>
        </p:spPr>
      </p:pic>
      <p:sp>
        <p:nvSpPr>
          <p:cNvPr id="24606" name="AutoShape 30"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08" name="AutoShape 32"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0" name="AutoShape 34"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2" name="AutoShape 36"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4" name="AutoShape 38" descr="data:image/jpeg;base64,/9j/4AAQSkZJRgABAQAAAQABAAD/2wCEAAkGBhQSEBQUExQVFRUVFxgXFxcYFxgaHxgYGBgVGBgiHhcYHCYfHh0jHRgeHy8gJCcpLSwsGCAxNTAqNScsLikBCQoKDgwOGg8PGiwkHyQsLSwsLCksKi0sKiwsLCwsKSwsMCkpLSwvLSwsKi8sLzQsLywtKiksLCwtLCwwLywtLP/AABEIAM4A9QMBIgACEQEDEQH/xAAcAAACAgMBAQAAAAAAAAAAAAAABgUHAwQIAgH/xABWEAACAQIEAgYECQYJCgMJAAABAgMEEQAFEiEGMRMiQVFhcQcUMoEjQlJicoKRobEzVGNzkqIIFSQ0Q1OUo8EWg5OytMLE0dPxs9LwFxglRGSEldTh/8QAGQEAAwEBAQAAAAAAAAAAAAAAAAIDBAEF/8QANBEAAQMDAgMHBAICAQUAAAAAAQACEQMhMRJBBFFhEyJxgZGh8DKxwdFC4SNSohQkM2KC/9oADAMBAAIRAxEAPwC8cGDBgQjBgwYEIwYMGBCMGDBgQjBiK4g4np6KPpKiQIPijmzHuVRuT5e+2KZ4s9ONRNdKNfV4+Ws2aQj71T3XPjijKbn4SOeG5V0Z1xJTUi6qiZIh2BjufJR1m9wOK9zv0+wJcU0DzH5Tno19w3Y+8LikZ6h5XLOzSOx3ZiWZj5nc42KXJ5JFmZR+QXVICbEC9j1TubdvdbF+yYwS8qHaudZoThmfpszGX2HjgHdHGCf2pNX3Wwt1nGVbL+Uq6hvDpXA/ZUgfdiQpuG6dYYJZWqJWnUsscEY5qbMCxJ5HblhWIw1GpTqEhgx0S1GvbGo5WSWpdvaZm82J/E4xg4aOB6OK809QgeKNUSxF+tK4UbHuW58MZ8lygU9XWrIiSerwSsodQwNihjNj3i32nEqnGsY57Yu0Dz6eUj1Tt4dzg1059vkFLVPmk0fsSyp9GR1/A4mqD0kZjD7NZMfByJB/eBsSKwQTCgneCNOlnaGVEBVHUEKDpvsd+w4jsy4ejggnkk1BjO8VOoNriNiHY3BuoG3mPHCt4ym46XNvjbMkH0ifBdNB7RINv6lNeU+nurSwnhimHaVvG32jUv7ow+ZF6aKCossjNTueyUdW/wCsW6/tWxR2c8LyU0EEshF5b3S26WAIBPeQb27MRlRQyRqjOhVZF1ITyZeVxirexqiWHMj0ylLqtMw4Lr2CoV1DIysp3DKQQR4EbHGTHJmQ8U1NE2qmmaPvW91bzQ9U+dr4uDhD05QzWjrVEDnbpVuYz5g3KfePEYm+g5uLqjawdlWngx4imVlDKQykXBBBBB5EEcxj3iCsjBgwYEIwYMGBCMGDBgQjBgwYEIwYMGBCMGDBgQjBgwYEIxXXpB9LkdFqgptMtQNieaRH51vab5o5dpHIwXpR9LRUvSUT7i6yzqeXYVjPf2F+zkN9xTsEJd1UWuxAFyALk23J2HmcaadG2p2FnqVf4tWxmubzVMrSzyNJI3NmPZ3AcgPAWGMdAkZkUTMyx/GZAGIFjyB8dvfhnm4MhUTRdLIamGIzP1LRCwvp1EarkHZuX2EYUMUpV2V2kUz+M4IU6lN9IgvTbnoiipqWajjCoz6ula5lEsZNlZr2AtvYbG2J6TMaWOqim6JiMwQa3L2RVksrjQBudVr3O174R6POilLNTsutZSrLc26N1PtDbe42tjTaqkdUjLMypfQm5sWNzYeJxgPAl40vJgE3m5BuPQx6LSOKDbtGYtGCP2E50WbJDSvStWPA0NQ4DRAuZI/ArsOsSb3wnZj0fSt0JkZNrGQAMTYXvp253xNZb6P6ybfo+jXvkOn93dvuxJf5C00RtUV8at8hNN/vYn93HKdbhuHe6H6icgCb+Q+5XX061ZolsAbm33Kg8v4qmgp+hgPRkyF2kU9ZuqFA32AFsbcfG76y8kUUheEQSatQ6RQb3ax9o8jbDBT8I0BHVFdN4pBMR9qwgffjO3BtH+a5kPHoJ/8ApnCOq8M4kmi6++kz95TCnWEDtB6pMzPiRpTCFjSKOA3jjS9gSQxJJNySRiYqOLoZ631idG0QreCEWIL8+s3Idbe9jyXu33KnhPLhznqID+mjZR/eRL+ONZvRsZBqpaqGcedvvUsPttgNXgyAHAssRcEZzfrzQKfEC4h3gQcYstitePMIYUhLh5Kwl1kdWZdcfWI02OgBdtuy2JqYQVXRzWUQUEsykfKjjjQpt23ZR7sV7mXDtTTG8sToB8cbr+2twPtxhgziVIJYFa0cpUsLb3W1rH3C/ljh4EVGg0H2Bt0B+q/hhA4nSSKjb7+WPdTcXDkcipLUTCneqcmGNY9QszbE2I0rcgDwt7l+voGhlkjcdaNirW5XBtz8cMWdVNNWBZRLIs3RpGlOIi3XWwAVwQNJPv392JtYhSU7xK0E1QLS1kcxuXTSTpVm2OkG/O99+2xdvFVKQGqSTbSREecYAtN5MXXDQa+YwN8z5c/woTgr0jVOXMAh6SAnrQsdvEqfiN5bHtBx0JwrxdT5hD0sDXtYOh2ZCexl/AjY9hxzTV5QZUlqYImjp0KizuCQTYEKT7QDHzsR4218iz6ajnWaByjr9jDtVh2qe78DY436W1hLc79DyPVZg51MwcLrjBhX4E48izKHUvUmS3SxX3U9470PYfcd8NGMpBBgrSDNwjBgwY4uowYMGBCMGDBgQjBgwYEIwYMGBCMVP6YPSSYQ1FTNaVh8NID+TUj2Qflkcz2A952a/STxqMupCy2M8l0hU9/axHcoN/ElR245nmmZ2ZmJZmJZmJuSSbkk9pJ3xpo057xUKtSLBfEiJvpBOkXNgTYCwubchuN/HDlUUFFB0MM0LaZolf1sOdmcXJVfZ0KSARz8+3JwzQpUUfQU8ojkZr1dwdbRC+0dua/N7Sd+4xa8UrHrh6BZqZXLRRz3LR794sd+1fG3ffJVqvrvLGA903AMHofW4GCMqjGNpNDnRffPiP31U5XcQy00LwPOUqaYoY3A1CpiI6obY7hWvv8Ajc4S81zM1EvSFI0JABEa6QT327ycZKmeatqS1tcspsFUdwsAB2AAe4DfD/w7wotLIiJGKqvYaggPUhHymY7Ko+WdzyUY4BT4MDuzUdsPfwE88bLp18Qcwwbn280uZRwExTpqtxTQjfrWDEeR2W/jc+GH/hrhmQgeoUqwRn/5qpDBmHesf5Rh5lFw45DwGiOs9WwqagbqSLRxHuijOw+mbse8csNmJOpvrXrmf/UWaP35+iq0tp2piOpz/Xkk6m9GkTb1c01Ufks3Rx+6GKw/aLYYstyGnpxaCCKIfMRV+8DG/gxdoDRDRA6JCZMlGDHmSQKCSbAC5J7AOeK+yPOqkVFPVzSOabMHkjSJraYQetRkC2xkVDfvMi4cCVwmFYRW/PEHmXA1DOdT00er5aDo3/0kdm+/E7gwq6kWr4CqIrmkqi6/1NV1wR3CZQHH1g+EHPuFKd30VELZfUMbK2xikPzXHwbeXUbwxfGNeuoI5o2jlRZEYWZWAIPmDjOeHbOpnddzbb1GD5qnaGIdccj8kLlfPeGJ6Nx0i9W/VkW+kns35g+BscZhnoquijrLdVhepCkyCMA3U29re25BI8cXJnnBklKjdApqqQjr0r9d41/RM3tqP6tt9uqezFVcScHqI/WaM9JTm5Zdy0dufPew7Qd17e/FW15cGcRY/wAXjH9HpgqLqUAupY3aflx7qfpqmCvp1pkfoU6WyQoupxFGNtR5LdjrLG45Dc81fOckjknZMvjkkWFD0j6tQYi9yPw29q2w23j8lzdog8Wvo45yqyyBbuqX30nnYg7jDdnGZJSxmnh1UwjCT08qHWKnYX1kDe9/IW32sMQ7KpwlbTTkzgbbSTFyfU7lV1sr05ftk79AOXwJMyLPJaSdJ4G0uh9zDtDDtU9o/wAbHHTnB3FsWYUqzR7H2ZEvvG9twe8doPaCPLHOWe5dLIhrTAsMcjKLA21MwN2VTvZiCfftfc4z8A8ZPl1Wsm5ieyzIPjJfmB8peY947cerauzUMjO99wsQJpO0nHy66jwYxUtSsiK6MGR1DKw5FSLgjzGMuMi1IwYMGBCMGDBgQjBgwYEIx4llCqWYgAAkk8gBuSTj3iufTbxP6vQiBDaSpJU+ES2Mn23C+THDNbqMLjjAlU/x9xYcwrXmuejHUhXujB2Nu9vaPnbsxG/xBP6uKgRlojcalsdNjY6gN18zjShK6l1303Gq1r2vva+17d+LKyOOmjTpsvWadh7cQn0sB86IizDyv4Xw/GcSeGaNA/XgTNlHh6IrElx/fpuq2pqlo3V0Yqym6sDYg42a2skqp9ZAaSQgWRQNTWCjYdpxs8S5nHPNqjpxTncOoPNr7kiwAPZYDvvho4Jyj1eEVbJrmlIjpYu1mfYHw1b79ihj247WrinTFUs75sBaZO0jbdcp0i95ph3dFyfypnhjhlqcrTwBXrpl1SOd1p477k/NB2A5uw7hi2uG+GoqOIql2djqllbd5X7WY/gOQGwxh4R4aFJCdRDzynXPL8t7ch3Io6qjsA7yca1f6SKCGp9WkqAsoIVuq5VWPIM4GkHftO3bbGSjSIlzruOT82Gy1PeLAWAwPm6ZsGDBiqVGDC7VcWdI5ioUFTIDZ31aYYj8+YA3YfIQM3fbniJzN+jIFbmjpI24gpVWP7ECyTsPG+G0rkqW46kLUvQKbNVyJTAjsWU/Cn3RBz7sZOLMl6XL5YohpZEDQW+LJDZ4reTIB5YVKSqjOZUCJU1co1zv0dVG62YU8gDK0kSMdmYcyPLFkXx092FwXlaeS5mKimhnXlLGkg8NShre69sbuKo4dqYfV9D1teqxyTIqU8cnRxos0gQdJFA1+qAd2Nr9mGTLHmZS9BmKVYX2oqjQxHgZYlWSM/TVvLAWwgOTngxB5XxWkkghmVqap/qZLda3MxuOrKvipuO0DE5hSITIwl8VcJsrtV0a3kO88A2FQB2jsEwHJvjcjhwqJ1RWd2CqoLMxNgABckk8gBiD4f48o62Ro6ebW6C5BV1uoIBI1AXFyOXeMK6mHtIcJG6A7SQQbqheL+Gk0Cspd4H9tbW6Jr2PV7BfYr8U7ciLRWT5+IrdLGZ+jB6BHY6I3YgklPjeXePeLs41yRaWRqpVBppzprI7bKW6omt3G+l+8EN2HFK8W8PGjqCguY260bd691+9Tt9h7cLw7p/7atfdp3I5eI35hLWbH+anbmOR/R9inTiiNBFTmvlJCqZGiT25ZW5gAW0xoOrfxO4POvMyoGjKsUKJKvSRjUG6hJt1hzI5dh8BiSy/oJdVRWzu7BrdEtzJJYC13Oyr2e7sxkzjiaKem6EU4iEbA0+g30qb9IHJ3N9jsOflucLTqcOQxoJE960AT/rzub5t6IrubVBcYHLcnxVkegvjDUjUMh3QF4L/ACb9dfcTqHgW7sW9jkTJM3elqIp4/aicMPG3MHwYXU+Bx1llmYJPDHNGbpIiup8GAI9++NddkGeanRdIhbODBgxnVkYMGDAhGDBgwIRjmj0s5961mk1jdIfgU+pfX++W9wGOiM9zMU9LNOf6KN389Kkge87Y5IdyzEndmNz4k7n7TjVw4uXLPXNgE08EX0VHQGP1uydD0mndbnpNGrbVy/8AV8b2aJKaaWong9VqYXjEcyAxmUsbMLA2JA31D/njRqqqGnb1WrpYpDEFHSwsyPuA25PtEX7bb4i+IauNynQzVEiBfZnNzGb8hvY7doxgFJ1atrAgGDObDYEHBGxG6uXinT0zcWjr4RkcwV54ayc1dUkZvYktIe3SN237zy82GL04GywT1D1RA6Kn1U9KOy46szj3jolPcrd+K04Jo2iopZkHw1Q608H0mYIp/bYk/q8X7kuVJTU8UEfsxIqDxsNyfEnc+JwPd23EOdszujx/kfx6pmN7OkBu658Nv2t3HOXG3Ccs+cVqUi9MykTOoKgjWEZgAT1rM9tt9xtjoqWQKpZjYAEk9wG5xVOSgx1YrGFixpZJfBK96wWP0WeH3RY10naZKlUbqspKHjOrCqJJYIWsLh8vrgVNtxbVpNvA2x6MqVH5Z8wzC/8ARR0z08J8wwjVh4SSMMWJj7hNSbSlaDLauZFjISgpwLCOAhpSvd0gAjiH0Ax7mGJrKsigplKwxql92I3Zz3s5uzHxYk43r4j6niOljNpKmBD3NLGv3FsckldsEmcbyM9esbFikUMcqKKtaXRIzzoWDEXclRbb2Re/t4jyz/Km/wDzeJfiQUk0j1SVtIdENnVkhqhojLyXRS4Kt1je3tWXuxAyZVWxRJUTx0EcDFddqSNpIlkIVWdNlNiw1BWNt7XtiowpnKZfRrKw9ZgBIihaJYk6UThA0dyBMoAIJ+JzXyYYYc24ZgqCHZSsq+zNGdEieUi72+abg9oOIPh56OhM2utpdcrKWCtDAo0LpFolfY95vc7dwwx0eeU8ptFPFIfmSI3+qTibpmQnGIS/mNDU9GYqmnjzGD5S6I5RbkTG5EbMPlIyHuUYiBmfQfkqqtpx/U1dHPOg8BJp12/zrDFi4Mc1IhVTxLxBW1VJNBEY5zIujTFQ1qkhiAfhJG6NLDe5JxCehvh5oM2nSfqTQwfk7g/lCl7lSRdQRcd7+GLsqqhY0Z3NlRSzHuCgkn7BireH4mirkqnFnkFK83gK9q3Y/RkMC/UxVr+6QkLe8CrSqadZEZHUMrgqynkVIsQfAjFKcTcNMYZ6JrtLSWkp2POSBgdG/abAxn5yKcXhhK9ItJ0Zp60bdE4ilP6GYhbn6Emhv2sYa7SW6mfU248Rt54WimRMOwbH50XNmMlPTPI2lFZ27lBY/YMTHGuU+r1sqAWVj0i/Rfe3ua492GDLnlaigWjqIadQp9YLOqP0mo7k21EEWtb/ALbqnGRSZUZ/LngWm8A+HisbOHl7mO25bpHqKdo2KurIw5qwII9x3xe/oIz7paJ6dj1qd+r+rkuw+xg/3YqbjDMEf1eNZvWHhjKyTb9clrgAndgo2v44m/Qpm3Q5qqE9WdHjPmB0i/ehH1sOHGrR1OEH5z5rkCnV0g2XReDBgxlWpGDBgwIRgwYMCEi+miv6PKJR2yvHH9rBj9yHHPOXThJo3KlwrqxUG2rSQbXsedu7F1fwgqm1JTJ8qYt+zGw/38U3k1XNFMskAJkS5Fl17Wsbix2sbe/Gtg/wnz6e6yvP+QJvhzbMalmvRrPGzEqs0IsqkkgBzp5Da++E3N3BnktGsVmI6NDdVK7EA9u4P24dRxGlRHMs/S000sRj1MZGi5qxIVt4ydNu7fnhJymn6SeFPlyIv2sAcYuCGjW4sDYGBPrmD91fie9pAdM8/kq6OEMp/lWX09tqaB6hx8+wiT9+R292LWwjcDJqr66T5C08I/Zklb/xBh5xDhQexaTk39b/AJWit9ZA2t6WUBxxPaieO9jOVgB7hKwRz9WMs31cI9Zn4lesvTSrBV09LDGV0s66xUinfoRv1juADqWy3G9g28UHpamOLshgqKlvpFDBF9oklP1MKNF7VN9HJP8AiMbm4WY5TVk3Hyy00Tmnq2kKDWEppSOkG0gDkBdnBHPsxtmrrqjaOIUcfbJNpklP0YY2KL5u5+jj7w38FU1lMeQkFRH9CpBZreUyS/aMeuOeKDl9G1QIxIVZF0ltPtMBzAP4YXeAE2118HA8D71LS1bc/h5Cy/6FdMQ/YxI03D1NGLR08CD5sSD8BhZzv0lpFlcVfDGJVkZF0FtOknVqBIB3UrbliX4z4qWgonqCocgqqoTbUzEAC9jyFzy5KcEORLVt5hwxSzoySU8TBgQbxrfcW2Nrg+I5YiDwjUSIkFRVCWlQrdOhCySqhBVZZNZUrcDVpRS1uy5xL8M56tZSQ1CiwlQEre+luTC/bZgR7sQXEPpGSlzKmoigPTadb6rdGXYrH1bb3I33FgQcA1TAQYymODJKdBZIIlHcsaD8BjDV8LUkv5Smgf6USH77XxH8a8ZrQJHaNppp36OGJTYu217mxsBcDkTdh5iIyr0jymWWnrKQ01QsLzRrrDLIqKzEBgNjseV/ZbkRbAGuIlBIwpk8GrHvSTz0xHJVcyR++GbUoH0dJ8cfBnFZBtUUxnA5S0tjf6UEjB1PgpcYUKX0u1ZphVtlh9V+NKkwNgG0k6St9jtvYeI54srL65J4o5YzdJEV1PerAEbeRx1wIyuAg4SZxdxYktP6usNYrVDpEQaWZSYydU2m62Y9Er7A/hiDqM+aokq29XeOOqp6NYX1ITG7NUGjZ1X2Q8mkbE6Tpvz2cpx02aW5rSU5P+dqSQPescZ90uEjKT8BF+pyD/aXwzYhKZlWjlGYCenimXlLGkg8NShv8cY8/wArFTSzQNyljdPIspAPuNj7sR/B/USen/N6iRAP0bkTxe4JKF+rifOJGxVMhc3cdAzUdFUn2ypik+kBv+8r/bhcyfM4IVbpaVZ3vdSzsAotuNI2O+HvjKjtRV0dvyFdIV8FeQOPunxWGDgWB9F1I4a4ixItMjHik4lxbUDxuAfx+E+57mMLpWU6inSNY4pYCgRSxBRmUkHrNuRbnscKfDlf0FZTy/1c0bHyDi/3XxHY+HGvh+GFBpaDM/qPeFnq1jUcCR8ldkjBjUyip6Snhf5caN+0oP8AjjbxjWxGDBgwIRgwYMCFTv8ACGbq0Q8Z/wAIf+eK04ShkMzMk5p1jjZ5JRckRgrewHO5ttizv4QsfwdG3c8o+1Yz/u4qzhionWpUU6h3cFCjAFXUjrBgSBpsL3v2Y0OBPDGIwc491nxWE+ynMm4grKhZ0FY4dY2ZEZFIkVQxkGrT1Ta1vPEHwit66m/Wp9xvhuqqao6ORII8ujkZGDLAw6UpbrhfdhO4Xl01tMf00f3sB/jjJRLXUqpYALYEcug9PNWqAtfTDiTfJnn1XQXo5HXzA/8A1QH2U8FsOeEr0dvabME/Txv7np4h+KnDXmdesEEszezEjSN5IpY/hhOHvSZH+o+wVan1u8T90u0nwjZnP2G9On0KeNg397JKPdhTovapvo5J/wARh1yigaHKQr/lDA7yfrJFaST99zhKovapvo5J/wARjWN1Ap1zn4Gvo5+Sy66ST646WI+54yo/W4hfTcf/AIPL+si/1xhk4voGlopRH+UQCWL9bCRLH+8gHvx6mo6fMaNOlQSQzKkgUki4IDr7JB2vhWmCCmImQqL48yqXL0amUE0lWY6iLc/ByKLOo/aHu0dxw5+k3Ow2Y0NMY5Zo4CKmaOJOkZuyMaO7be/ZJixc34bp6qJYp4lkjUgqpvsQCBYgg8jbnj1TcPwR1ElSsYE0qhXe7ElRpAG5sB1Ry7hh+0FpSdmdkgeh3OArVlIVkjWOQzxJKuh1ikO4ZTyt1T9fCLmeZisGZVBp6p3nkQ00scRZIkgba79l1ABtytfF61PDFNJO07RAyvGYWcFgWjYWKmxA5dvPl3Y2MryeGmhWGFAkS3sguR1iSedybknB2gBmEaCRCqviDiJZ2yCuchY+kYSseSSXiD3PYLqx8gThyzfjSlkaakjbpZTTSuWjAdVURvfU4NgeW3zh34lIeDKNaY0ogToCxYxnUw1G241EkHbsIx9yjg2jpUkSCBIxICr2uSykEWLElrb8r44XNK6GlVZwRwdXVuVRRiuWKjkLgxCIFrCVtQ17E3YX52392Ljy6gSCGOFNkiRUW/yVAAufdjzlGTxUsKwwII41vpUEm1yWPMk8ycR/GlWyUUgjNpJtMEf6ydhEp+rq1fVOOOdqK61ukLX4P+EgmqTzq5ZJh+qFo4P7qNT9Y4R8p/m8X6nIP9pfFp01IsUKxoLJGgRR3Kq6R9wxVmU/zeL9TkH+0vjrTlccntfgs1I5LVU4P+cpnsfeUmX/AEeGHC9xf8H6tU/1FRHqP6Oa9O/uHShvqYYcTKcKmON02zofpYm95hpj/hituE8sSoqkjkuVs7aQbFyilgoPZe2LE41n+Czh/lVCoPqpSofvviuuGMtE0+7tGsSNMzJ7QWMX6vzuWI0DFOuZi+f/AJC7VEvpCJt+Sp3KPVquY0/qHQ7NqkWRy0WkHdgwtsdjfvwlkYcKWmpalpVpp6tJ5EcnpNBWW3XYMyb72vvt54Tr418HGpwEjFjNs3uTnpyWfiMDG9xH4XWPB7Xy6jPfTQf+EmJjEVwrFpoKVe6nhH2RoMSuJHKuMIwYMGOLqMGDBgQqz9PdJqy6J/6udb+TJIv42xSvD2bimnEhXWtmR1BsSrqVNj2He48sdG+k/LenymqUC5VOkHnERJ+Cke/HM9BU9HLG9r6HVrd+lgbfdjUxofSc0icrM8ltQOCcuH4oNRkoKWpmljB0tI8aohYEC9iLm19u378JiM0UgJBDRsCQdiGU33HfcYcMxrImjeOkkeaWpqhOqIjKUABNjfYkHu22v2YhOMwxrZWeJ4tZDBXABsQBfYkG5B5E4ycG4moQ4fUP5E6reO1zgDCtxAGgEbHbF/DwG6u3g6qC5nKB7NTSxyr4mJ2U/uyrie4268UVN+dTxRH9WCZZv7uNh78VnwlnVocuqif5vJ6vMe6OQCEk+AvE/uw8cSV1R/G9MkMMcpjpppVDymIFndI2IOhrlVFrd0p7t48GCGaDlsj0x7QrVzLtQ3g+qas2/m836t/9U4rOi9qm+jkn/EYbKuuzN43T1GnGpWW/rh2uCP6jxwtQcNZkpjPq1OejFEP5yd/U+k/Rba9fut241tEBRKtDC9wb8Gs9L+bTuqj9FJaaL3BZNH1DjF/GuZ/mFP8A2w/9DEdk9fU/xwVmgjhM1JqYJN0v5GWyMfg1sT0rL428McAsV2U8YhOI+HvW2p7ldEUpkcFUbUOjdQAsiMp3YcxcDkQcTeF7jyCZqGYwzNAUR3dl9oqkbtpVviksF63MC9sKMrpwl5uAakRuqtCGdXjPWk63SRTRvM3U/KnpFJXe+gdftHqo4Bn6R21RTRtK0ghlZtPWqjMVvobqlNO1jZtXMHGjnVXOcuyuR3q/VuhD1j07N0v5BShLDradVyx+3GjlVTU1a5ZTz1FQiyw1UxZHKSOqMBTl3G56hB8bi98Vg5lTspmL0fzqHDCCYn1XrSN7YgFIHVrwM+luhbm7DcdW9zh0yGgaClhidtTRxqpbfcgAbX3t54qSqz2pkoKKoqZawU/q02uWmJVvWFkKRmVl+LpA3Oxa+LT4RkmagpmqfyxiQyX56ioO/j3+N8K8EC6ZsSpfC7mvw2Y0sPxYFeqf6VjDD97yN/m8MWEHL8yrDX5g8NNFLplSG71BjKpHErINPRNsTIz3v8cjswrQmKe5fZPkcVNlP83i/U5B/tL4dGzTMyCPUaf+2H/oYU6ThfMkjVPV6c6UoEv6yd/UZDJf8l8e9vm+OHaISOurFz/LBUUs0J26WN0B7iykA+42Puxi4bzX1ijgmbYvGpfwe1nHuYEe7EZ/G2Z/mFP/AGw/9DCrDns0OXZlEyLHIKl4IQj6wJash9IbSt9DTE8vwwsWumm6S+La++Wa+2sqpJvqtJI4/dCYXeEKJtUk61C03Qaeuy6lJkJWx8DbuOJD0kzqskFMns08QHvYAD91VPvxr5Zln8h0zVMVOlQ+tAyMzP0V1uWBsqXPaOeMtIxwmomNbicTYnlBnuhO8TXj/URmLgc/FS2aVFYIJXjehdNB1y0+gPoPtdx38N8IUURZgo5sQo8zsPxxIZ1kElMV1FHWQEpJG2pXA2Nj3ju8cb/o+y3p80pI7XHSq5+jH8IfuT78b+Epsp0y5pBB3Aj1WWu5z3gOBHiZXUdNCERVHJQFHuFsZMGDGdaUYMGDAhGDBgwIXiaIMpVhcMCCO8EWP3Y5IzvKzTVM0Dc4pGTzCkgH3ix9+OusUP6eOHejq46pR1Z10uf0kYsPtS37Bxo4d0OhQrNlsqH4dqqZRBUdLFEYYZYpk5O7HXpZbDrEhhv2WtiJrg82WQOytaB3TpHI64kYFQm9202N+7svvaNyGKBp1FS5SIXLWBOq3JeruL9//cN+a55QzRNFJPIUDKYlip9HQhQVsuo7gg737d8YqrDRrgtDnXBmCYF7CBfJzsrsd2lMyQLRnJtf2Wj6PKxXM1HL7FSht4MAb28Su/mgxa+XRy11HDKjquY0DtGS19LuoCur9vRzJpa45XBHLHPsNQY5A8bEFG1I3Lkbg2/wxcvDnFKxvHXrtBOFirF/q2Bskh+gTpJ+Q4PZh647HiNf8X+zh+x7hcontKWndv2/op5ynjmGRuhnvS1I9qCYhST3o56si9xU+4YYw2IriXLop6WUSxpIBG7DWqsAdJIIuNj4jFQU+U0I6Et0QQrlha8ll+F6b1i41W30jV3W7MWDQ5KSQrVzfjWCFuiQmoqD7NPDZ3J+dbZF72cgDBwxkkiNLU1RU1M+nUF3WKNb6I0J5gXJLfGYk92I+l4my6lQrSIrKOYpYrr9aUARDzZxiNl4+mqCVp9CeEKtWy/3P8njPi0rDwwaTsiQrBviMzOpp5opIGmRekR4zZ01AOpU2BPPfuxW1bKHfTNaSQHdap5a2Qf/AGFF8DH7zjDJRnsimA+bkMej9lrtb346GLmpWLV8Jxy5elD0kgiCRxllK6nRNOxNrdYCxsOROPOf8Gx1JhZZJaeSBWSN4SFIRwFZbEEWsB2bW2xWdPxItJJ1ZY4D2mOKant+ty6fqOve0DBwLkYaqr0sRerLpeFKgtIj3bWkXRC7uNNjKpBHRqLFy4G1msaXDCNTd1PVHBFOaOCl1OtPAyOVuPhOjOq0hI3Ut1ja1z3YnYq+NjZZEY9wYE/YDinRm0dQxLyCZ+4075hL+wn8kgPzEDW7STfG2KRTzgmI/T5GrL9kAVxg0HdGrkrewr53ls1PUmtpE6UsqpU04IBlRL6HQnbpUBIsdmXbYgYUcuqWU2py6utzppJWNh8/La6zKP1ZJ8cS9N6RXjbROIpD4E0s39mrCoJ+hI3gMc0kYXdQKZ8l4tpqraKUdINmifqSIe0NE1mB91sS0kgUXJAA5k7Ae84Ta/Nsqq7CrSNW7PWojEw+jJIAD9ViMV3lWT0jwxFljd2XKyAz6rtLVyLPZSxFyigEW2HYMAZKC6FZuY8a9Kxgy4Cpn5FxvDBf40ko2NuehbsbW2wo11PHDMsGsvHQB6mplbnLVzAksfFULNbs1qOzD3xDm0eX0l4411EiOCFAFDyt7CgCwA7SewAnFJ8c5kYIBSB9c0pM1U/ymY6j+029uxVUduMtcl8UGZd7Dc+lvEq1OGzUdt99gkzM681E7ytsZHJ8gTsPICw92HNcuZaZUkgjr6aPV0c0DkSRhjciw35727O3ELwpkUrhp0hinCEqscp2dtNzpGwYqN7E9vhicpeI4QIjKTRvTyO8lPFEyCW9tI25GwsdXj4HBxj5Ip0hOnlkWtjvDlOL3ScO3L6hjVz/ALt15pXz7OI5EihhjaOGHXpDtqYs5BYsfda2Hz0BZLrqp6kjaJBGv05Dc/Yq/v4rTMq9pppJX9p2LHwv2eQG3ux0j6LOHfU8siVhaSX4aT6T2sD5IFHmDj0C0UqIaPvPU3WZp11C750TdgwYMZVpRgwYMCEYMGDAhGF7jzhkV9DLBtrtriJ7JF3X3HdT4McMODHQYMrhE2XHMkZUlWBBBIIPMEbEHxBx5xaPpt4L6Gf12Jfg5jaUD4svf5OP3gflDFXotyBcC5tc7AeZ7sek14c2V57mlphSGW5K08UzIwLxKH6Ox1Mnxiv0dtue/wBsjwZxKKaUpJ1qebqyKdwL7arduxsR2g+AxIUJiopFjptNTXOdAcbxxFtrL8s77nl5bjEVxfknq1RpXUylFbWbWdrWkK6dgurs7OXK2PNNRvEOdRqfS67Zsbf3cb5WwMdRAqMyM8vnNXTwnnIhtQTtqhlUrSTE31Iw/Is3ygD1D8Zbdo3U39AVQjkw1cYX4pKurW8dN9/I4UuFOKkEfqlX1qdvZbe8RvcbjcAHcEbqdxti3uHuM2pykFa+pGsIKvbS4PsrKRsr9z+y/gecqdWpRd2NTOx2cP3zCs5jKrdbccuX9ckof+w+u1BjWRMw5FhI1vLUDbGzUeiPNJF0vmWpfkl59P7N7fdi474xzy6VZvkgn7BfGntnKXZtVKR+gutVdK1sar3AygfYNsek9B9cOVcg8mmGLByhswqaeKcVNNGJo0lCequ+gOoYDWZxqIBtewv3YyVuS5jIhQZhFHfbUlJZh5Fp2A87YbtXcwuaG8lV7+jqvlnNIK/pgq6prvM0cV7aFYMSNbcwo3AFzba/v/3fqr85g/Zf/liycq4Zq6aMRw1VMq3JP8kclmO7MzGpuzE7libnG5/F+YfnlN/Y2/8A2cd7V2xXOzbuFVFB6PMwkkkpjmBieHfoi8wDRnZZECnSUPLYbEEGxxtN6Dq4861D5mbD5m/CVZUaC1ZAskZ1Ryx0rK8ZPPS3rB2I2KkFT2g43o8szEAA11Obdpozc+dqgD7AMc7U7EI0Dkq0k9Bla1tVbG2ncXMpsfC/L3Y3B6Js00aP4yunyWeZl/Za4w9SVlZTTUwmmhmjnl6EhYGiZSY5HVg3SuDvHYgjt57YaMcNVy6KbVSUfoOrlvprY1vzC9KoPuWwxlyz0PmjmWsrauIRU7CZiA1yUIYXZvEDlcnkNzi2s4zqGliMs7hEG1zzJPIKBuzHsA3OKv4o4l6S1TWgxwIb09JtqdxyeQci/aF9lOZucSq8UaYvk2AGSenyydlAOPhvsFh4j4oNzX1CkGxSip25qrc2YdjuLFvkrZeZxVlLTy1tVa+qSViWY8h2sT3KB9wtj7n+fSVcxkkPgqjki9w/xPace+G85WmmLOmuN0aKRQbHQ9r2Pft/2547S4epSpuqm9Qj05AeHuUlSqyo8Mwwe/X5hT9U70b0rSostNArGneE9SSQ3KsxuesTa4v2bX3vq8WZuXpqZJWSWcjpXkAW6K19EepfDc+7G/Q1VPRxyslUtRBIh0UrL1mc8takWW3awtf7MJAUk2A3J2AHaeQAxLhaIqP1uH07wROdji5vFiU9eoWN0g52zHyLck1ejLhX17MI1YXiitLL3aVOy/Waw8tXdjpwYUPRlwb/ABfRBXHw8tnmPcbdVb9yjbzLHtw340VX6nJabNIRgwYMSVEYMGDAhGDBgwIRgwYMCFqZrlcdTDJDKuqORSrDwPcewg7g9hAxy/xlwnJl9U0Mm6+1G9tpEvsfMciOw+Fr9V4gONOD4sxpjFJ1WG8cgFzG/f4g8iO0eIBFqVTQeilUZqC5y4SziGlleWVHdghEeggWZtibnkdN7EXtc7YZeH66WsHRRqtLRKdL6dy+sjqdI9yWcne1ufiLp+f5BNRztBOul1+xl7GU9qnv92xBGJThriA9PSRzOqQQOWG1hqsxBaw3NyBc8r+eJcbwwc11Vgl0eMQDgYnl4yu8NWLSGOsPvPM8lp55khWWpeFG9XhlMeq9wDewFzud/O1xfnjb4a4yenXoZV6anbYxtY6Qeem+1vmnby54majMYqhZJ5FIoqdiIoQSpnne7XYjfe+o9wP0rxebZKs0dJJBD0MtSzr0IYkEKRpcatwpHPs7cSbVbVYKXEN6TyIE3MzMXJGMJywsdrony53j0+6sfhjiWSGMNROKqlHOmdrSReEbtuPCN9u5hh8yPjCmq7oj6ZQOtBKNEi99425jxFx445eiqJaaY6GMciEqSrdoNiLjYjbxGGql4/jmVUroFl08pUFmU94FxY+KsvlgdRr0bjvt/wCX6PsV1tWm+x7p9v6V3x8CxIAsc9ZGg2VEqZAqKOQUX2A5AdmPX+Ra/nVd/apMIWR8WvsKTMVkHZDVjWfIOSsv3thmh47qkt01Dr+dTzK1/qTBD95wg4ynMF0Hk6x90/YOyBI6X+yl/wDItfzqu/tUmD/Itfzqu/tUmNJfSXD8emrU86dm++MsMej6TaXsjqz4Ckn/AMUxYVQcEeoSaOi2/wDItfzqu/tUmD/Itfzqu/tUmI9/SSD+Toqxz2akSIfbI4P3Y0KzjKvZbiOmpE+XLIZSPcuhB72OJu4qmzLx6/gXTCi52GlMVNwnFFIsry1EpiJZemnd1RtJUtpY2vpJFzyucRuZ+kRCTHQp61INi4NoUPzpuTH5qaj5YrjPOK6Y/wA6qZa9h/RiwiB/VpaP7dZwrZzx/PMuiO1PFawWPY27i223goAxwOrVv/E23N1h5DJ9kHs6f1nyFz64TbxFxUkEvS1EnrlYL6VG0cF+xVFwnnu57SMV3X5jPWTan1SOdlVQTYDeyqOQHP7zj1lGQvUB2DRxxpbXJI2lQW5C/ee7DJljSUcgp/gaZwOklqWOvpIgdSiO45EbaRuSDyw4DOGJIOupvO36HQXUyXVoB7rOnz3KieCqVZJ3SSJZImjbpHJ09CvPWGOwINsaef5C1M43DxONUUo5Ovu7R2jDVmVRFCGq4oukpKy8csTXjIcMSCp52Nidr8+zayrneftUaECiKGMWjiU7L3kn4zHtY9/nd+HqVatbtGiGmxB5jPWQbYiEtVjKdPQfq2+co85UXi3PQv6P9bLXzr1VP8nUj2mHx/Icl7zv2C8D6MPRq1fIJpgVpUO/YZmHxV+b8pvcN726HiiCqFUBVUAAAWAA2AAHIAY2Vqv8Qo0af8iveDBgxjWpGDBgwIRgwYMCEYMGDAhGDBgwIRgwYMCEv8ZcFQZjD0co0utzHKB1kJ/FT2qefgbEc48VcI1GXzdHOuxvokHsyAdqn8Qdxjq7GlnGTQ1UTRTxrJG3MHv7CDzBHYRvi1OqWeCk+mHLlvKOIOhjaKSJJ4WYPockWcCwIZdxtsR24n6fPmZJKu6tUyfyemij36FALsQguRYcv/7tJ8beheem1SUmqoh56OciDyHtjxXfw7cV5TVLxOHRmR1OxBsQeR/5Wx2pwtKtLm5OevTpNp5hI2s+n3XY+fbZTvqy0+Wl3UGarNo9QBKRRm7ML8iTtfyxuZhwA5kQU5UoyRs+qRbxlkDMWHtBO0GxxEZ1xM9VGomRGlTYTC4Yrv1So6vM3vb8cS3E3FSSII6UG8qRiaSxDPoQKqC+4UW37ye698pbxTXN02JLp3aMR6DHXZWBoEGcACNjvPv7JcrMpkjRHZepIW6NwQQ+k6Tbt+0C4x7ps4qITZJZY7fFDsLfVvb7sWUlFHM6UJsDRGlkv32Hwo+8fbitc8r+nqZpflyMR5X6v3WxTheJ/wCqJY9uL+R+n1CSvR7Aamu+b+6kouPq1f6cn6SRn8VxlPpFrv60f6OP/wAuFo4n+IeCpqOGGWUoRLtZSSVJXVY3Avt2i428r2fw3BtcGuY2TiwuptrVyCQ4wOpWOfjWtfnUSD6Olf8AUAxopDPUtsJZm+u5+3e2NLDNw1nuhQklVURpGwZIYk1a+sWbe42v2G/tYaqxvDs1UWCfD9BcY41XRUcfX9rXy3hF5NJklhgVnKDpHGosG0ECMb31bb2x5y7IJhWtGqoxp31OZLBAqNzYttpPv54ycc0vR18pXYSaZVPL2wG/1r4kMw4rjEvShVmWqp0WqiOpbOu3tAbHYHa/4YzGrXewObcPbYRjH4nJFwraKTXEOtpPr8PspHMaeBZJqdnRKatAnp5b9VJR4jbSTt4AjvxD8QVCx01JEzxTzwMxJQ61EVwVRm5Ny5dg284zOuITOiRiOOKKK/RooJtfnd23N/d5Y1soyWaqlEVPG0jnsUch3k8lHiSBjvD8G5oa6ocXjyiZ6jPVFXiASWsHzP3wjN85lqZNcrXtsqjZUXuVeQH/AKOHv0ceiV6srPVBo6fmq7hpv8VT53M9nfhy4F9C8VPpmrNM0o3EfOND439tvPbwPPFnY0OqNY3RTEBTbTLjqesVNTLGioihUUBVVRYADYAAchjLgwYzLQjBgwYEIwYMGBCMGDBgQjBgwYEIwYMGBCMGDBgQjBgwYEIwrcVejajr7tJHolP9LHZW9+1m+sD7sNODHQSLhcIByue+IvQjWQXaDTUp83quB4oxsfqk+WEGropInKSo8bjmrqVP2MAcdhY1a/LIp10zRpKvyXVWH2MMaG8QRlQdQBwuS6LM5YXLxuysVKk87qdiN/L7sauOj8z9DOWy7iJ4T3xOR+62pfuwtVn8HyMn4Krde4PGrferL+GKNq05mIU3UnxCpXGxU5hLIqK8juqCyBmJCjuAJ25dndizpv4PlR8WqhPmjr+F8Yh/B/q/zin/ALz/AMuH7SmblL2bwquxv5Xns1Nr6GQprtqIC32vaxIJHM8sWbT/AMHuX+krIx9GJm/FxiaoPQDSr+Vnnk8F0IPwY/fhX1KThpdceCZtOo0yLKj6utklbXK7O3ymYk28z2YkMk4Tq6w2p4JJB8oCyjzkayj7cdF5T6NMup7FKWNmHxpLyH+8Jt7rYZlQAWGwHIYn24AhoTiiSZcVTnDPoD5PXS+PRRf70hH3KPfi1snyOCljEdPEkSdyjme8nmx8SScb2DEHPc7Ku1gbhGDBgwiZGDBgwIRgwYMCEYMGDAhGDBgw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6" name="AutoShape 40" descr="data:image/jpeg;base64,/9j/4AAQSkZJRgABAQAAAQABAAD/2wBDAAkGBwgHBgkIBwgKCgkLDRYPDQwMDRsUFRAWIB0iIiAdHx8kKDQsJCYxJx8fLT0tMTU3Ojo6Iys/RD84QzQ5Ojf/2wBDAQoKCg0MDRoPDxo3JR8lNzc3Nzc3Nzc3Nzc3Nzc3Nzc3Nzc3Nzc3Nzc3Nzc3Nzc3Nzc3Nzc3Nzc3Nzc3Nzc3Nzf/wAARCACfAKMDASIAAhEBAxEB/8QAGwAAAQUBAQAAAAAAAAAAAAAABQADBAYHAgH/xABLEAABAwMCAgYFCQQHBQkAAAABAgMEAAURBiESMRNBUWFxkRQiMoGhBxUjQlJiscHRM1Ny8BY0gpLD4fEXY4OywiUmQ0RzoqPS4v/EABkBAAMBAQEAAAAAAAAAAAAAAAMEBQIAAf/EADARAAEDAwIEBQMEAwEAAAAAAAEAAgMEESESMRNBUWEicYGhsQXh8BQjQpEyM9HB/9oADAMBAAIRAxEAPwDcaVKlXLkqVKvM91cuXtc5Geqhl4vsS19G27xuynv2MZkcTjngOzvO1ZnrnUOpwpDE5lVrivA8CGl5KwOeVjr3GwxRooHSmwwl5qhsQucrRrrqa1W53oHHy9J6o8dBcc8hy99V64axu5kvxoVkEdxqKZJM13ClIHWEJ6+7NZRbp8u2SfSILy2XgCApJwT3GtB6doa/tdySQqJeYoyCTj1hwkeYHnTbqURHrgpJtW6UdMj3Ur5wvjkqam6X0RWI0RuVxwowPG2rPLi7MVRJupbw5Jd6G8TVs8ZDai4UkpzsSBjetJYDPznblx43C2uJJtymnTxglo+oDnmDhVZTdWJceY4LhEMR5w9IWeDhCc9g7KLS6XE3HwhVepoBB+VaNGIvF/emg3y4sJjscYUh0nKuob+BqTpC4alvDMh1vUJjIZU2hIkNBYcUskBPd8edTvktUxCtz78h8srmTkx2k8OeMpRnH/uPlTmkLaY9ujoLKihd5cdcVg4ShoHBJ/iSKxK8XcLdOS3Cw6WG/W67i6u1RFKkyrfFn8M0wglpRQpTgAO3MYwaL275RbNJdLM9L1veSooUH05SFDmOIbUJt8go0oi8N5XOly31RGwPaedUUIPuTUXVlvTFsFj03bsOyJEkpWvG7ix7Sj/aO57qFpjebEW8vdG1ysbcG/32Wmxn2ZDQdYdQ42r2VoIIPvFOAgjaspudne0xKkP2Ce9FTFaZQpvhKxLkLJ9XhzjccJ99WW16xdjvMwtVwjbJToy26o5bcHj9U91AdBi7DcJhlQL6XiyudKuUrSoApOQeRHKuqAmUqVKlXLkqVKlXLkqVKvFZxtXLkicVT9a6vVZ4r7dsZMmU2B0jgTluPnlxd/YKb+UDV4sjHoUFSTcHk8/3SftHv7KpmnrlEvtrRpu6SFQVLeDjUps46ZRO6XAeZPUTz927cNOdPEcMJGepGrhsOUcftjD8iHOtTr3zwtpMqLNcdymaoD121A+ye7sPdUm7Qo2o9M9FAWpt+Y8X2WX+TbyR67Q+ySeLY99VyFNbsdxm6duy5LcJD/SRJCk/SR1jdLgA5g/zzNOz7jOvt4lwdLjpmpXROPOhBQEup5uA/UzgeVG0OBBvgZB7IHEbpII3xbuqO624y4W3kKQ4hRStKxggjqNWO1/PN5t1tg263OOqt8kusy+pOSDw77YBAPPqq7WTREGI8p+5KN3uGcrKjhpB788z458KuKIaigIdcwgDAaZHAkDs76zP9QafDG3UR/S6D6e4ZebXWff0U1HIV0lzvrEEl5T/AANnKkrUMEjGOrv666/2eRH1F2bfJ8taubiWNz7zmtIZjMM/smkJ7wN6cIFKfqajkQPIJ0UkPME+ZWcJ0BAQlAZu13b6NXGj6PZCvtAAbHvrh3SVyRDXCh6tWGHM8TL7RQFA89853rQ2ZLTzjrba+JTSuFQ7KfKEqGFAEdhFZbVTnIcD6LRpYRixHqsuXD1VYo0P/sticzb2XExVR1Z4VKGA4U49YgZHvNNnU0aZMTL6Zz50jxG4UZDyOFfTuHC146sbVpZgtJPEyCyo9bZx8OVCb3YId1b4LrDRIGCEyGk8LqP1/natirF/3G27hDdSuA8DvQoVfpwE1UptpUoW49DEYSMqfmFOSf7Kcb96uyq5FcVcrEi66mhuqgW3pE9ECSqW+o7qOfZA5Y5Z8KkSYN60pCV83SPT7OXS4t1DYMiODsvGeRx19XdTFw/7wTkN265lvTrcZCXkNAgtjP7Mj6zijy91NR6bAtOOv51Szy4khwz0/wDfIL3TmpJNo9IfgMTJmmWnEpJeHrxyeYB6wM8vCtPt82PcIjcqI6l1lwZStJ2NVu6QrO3ZG2Jy0xbXBSFvRUn2jzSlR7evh5kke+s2GTdLIqRfottUxp+S9lcTJK0I2HSgdXeP9aG5rZbkYPz90Vj3QkNdkfH2Wp0qYiSW5cduQwsONOJ4kKSdiDT4pROg3SpUqVcvUs0I1PemrJa1SVcKnVKDbDalcPGs7AZ7O09lFTyNZte5V1ut/Nxg2du52qFxMJacIw4frqT35GAcdVFiZqdlBnk0NxuqFqSHdodzdXe0KEh9XH0p3S53pPI0L5jtBrZIdxslwta4MO1qeCTl62OngdZ25pQr8iKzqZaIk/ULNu04ZR6UnLcpBSpgjmDnfA86rQT38Lhayiz09jdpvdTLUxdtbLiwn1t9DABDk1aMqSg9RPWdth51qdktESBDTEtjRYiD2nBst89pP5/hXljs8a3QUW6Gkeisn6VeN3l9ee7/AE6qMqeaZUhDi0pUs4SCcZ8Kj1FRxjYGzB7qxTU/CGo5cV002htAQhISkcgK6pZpp+SzHSFPLCQeQPM+A66EdLRnATO+yeyO2mpbyWI7jp34Ek47ahOTninjbZS03+8kq4B5c6jKmKkuMM+kR3At0EhCSDgb9fPlS8lUwCw3W2xkqQ0yYbkVSiOJQ6Nw9pO+fPPnRMHqqFdciC44jZTeFpzyyDn8qhC4rJ+jmw155IUhSR/ezXnEZC7QfNdpLxdGqRqA3ckJUES21R1nkVewrwVyqcFAjIOxo7ZGu2KwWkbqM9FysusENu9f2V+I/OqFqTTL0d9d402gsS2TxyIaRkE4ProHLO5xt+daI662ygrdUEoHMnlUd5sSEIkR1J4wMtrHIjsPca0yQwvuz1HULEkQlbZ3oVmbU6LPtDl7kRy7At68M2xK+Il396+rvPXXce23PWNxevDzki12pxkNrC3N1tgesE8gEntO3jXetLWq1yk6jtbIUwpwCdDXngKgfrAcwTj34PXXqNYqjwW2oB+dr7OSCrgQS2yDyQEjqHZ7yapNOpgdFz9vzqpp8Ly2Xl7/AJ0RDTE4WG6Jtq0OM2e4Oq+bunXlaVDHUdwlXMZ/OtAB2FZG1a47MuRI1xdGU3Ca3wMozxOR1c0ryDhOOocqv+jr0L3ZkPFaHH2VFl4o5FSesdxGD76BUMt4h6pimk/ifRHqVeUqWTl0B1pePmbTsqSg4fUno2h99Wwx+NU6wRz81MRo7sa9xmMraVDeLEuNxc8Anfcdo99FtaXNpnUtlYdZfeaihctbbDRcUVY4UbDq57+FU2Szp2bLVKWbxYpi3CvjdaK0BR5kEYI376diZ+3Y8/zzU6aQ8Q25Y6fZHrvOtwhyTc7gt19pomImVGLM1p36uFADIz14qV8nVqeYgLu0halz7krDbitylvrV4nn5VVriLhdZVtsKr5HurElwFDrQytAGxyTuNsnG/KtegttpWrogEtMpDLSRyAHP9PdWKo6IxG05d8BbphxJdZ/j8qU02hloIQMJSMAUGu6lO3NlhkpCgn1lKOMEnb35FHCNqAqJcL0kAcZbU8nwChj4Co9Z/iGD8AVSHe6fKbnyVxkfcWgfHGa6ZhSeMrSGmFHms/SOH3nlRRCgtAUk7EZFRn58VhfAt0Fz7CfWV5CtGGNti52FnU44AXjdvjoWHHAp5wHZbhyR+lQLypBmR0OqQEJSpQ4nejwcgbHzqd6Y6r9lCfI7VEJ/E1EnCQoF9uO+26lGE8BSrPcRQ6gMMVmfC0y+rxKE6thwFK3GlBQxw+nncUXtvC/bGQ4AtJTggjIIocoyHejTHkPvp36QdEgcPduAM91TY0hMRhDS40lCUjHEUhX4UKnsJC5wxZaf/jYL122cKSmI8ppJ5tkBaD7j+VRUwZjH7FtKd+bDpQP7pBFEmJsaQcMvoUfshQz5VJ27qa/Twv8AE32Q9bhgqv3FE4QXFurKA363rLSdxy5J7cUWt4SITAbJKeAEE86jXvhcaSyrBBCnFA9iRn8cV1Z3EKjFpCgQ2rA3zsdx+NBiaGVJAN8Lbsx+q8uUZlwLDyOKPJT0L6TyIOwPxxWMzJFz0hPuNoiLDZUvPT8A6Qo6sK6sj41ujzaXWltq3SpJSay/5VbcXYsG6pBLiCYz57dzgn3586sUTwyXhu2d8qZXRl0fEbuPhZ0palOKW4oqWskqUokkntJq6fJRdvRL8qAtQ6GYjAGfrp3HwzROPpW321hp5FtRPyhK1TZ0tLUfcZ9UDJPv86j3i7QWIrSovoUmbFlNvpctsUpbjoSckFe+cjb31QkmbK0xtCnxQuicJHGy1k5zSrhlxLzSHUKPCtIUPA0qj6rYVq18rNLyrUb2tLjM04gKMdKI6wVJ324sYPjRWNqW+tkpven7gyooKA9DSXUDPWUb7+80DVCtE+6Xp5/0V66emrSGpUssBDYGAU7b17pu2SYBUzdrg2plRGJDF54ehGN8I5GqLtJbYgXFvzdTml4cSL5vzwvdJKXP11LlyJJlJgRjhxTIaJ6t09R3NaZAQUw2sn1lJ4lHvO5rM/k3HSr1JI6YvE8KA8RgrBUv1vfsa1MbAAcqTqs1FugCao/9N+pKjXJZREcSjZaxwJ8TtQVxjEnCXnU4PR+qrA4eIDHkTRd76Wey2OTYLivHkPz8qHu/1sj/AHv+IKkVQ1OvyvZUIzZO2+A05H4XlvLLaigguHGx7B3VVLRrRarjd4HoEVn0Np9bJRn1y2TsfKrqxludJa6lhLo9+x/AedYo8lxi4X25tZPo0xba09qXS4k+W1VPp1NG5pBGRhTq6eSMt0nC0BrWklWiFX9yMwJAe6NLQJ4fax40U0PqF3UdsekyWkMvMvFpSEE4GwI5+NZq9JS38ntpirXgO3BZXj7KTufiKP6EuzMd7VS4qkqjgKlsk7ZA4v8A809JA0MJA5paKpcZGhxxZE7BrqRdNTm1uxGUR1rcS26lRKlcOcd24FRbl8oNxbnTl2+1NO26A8Gn3VrIVzI27MkHGxqmafnR4krTi0OH0hqWv0jI5JWpAHjtmrJpl+3xWNWOXljpoaZqQtvh4s+uvG3jW5IGMJOm4+6HHUSPGkusevoiV/1XIeuUKJbLPHnCXFRIQHdlnPFke4Jolou4RtSwXn/R3ojrLnRuNIfUU8sgj9Kq15U9I1lZlabCGFLgJMVLowEjC/yzVv0Pp6Rpm2yzPebW++50qyjkkAdvnSlRT04i1Fov7pqCad0pF7t9tlKkQWVvurPGpKFhscayd+Ek/l5VJtKUsPcKQAl0EYHaD+h+FdqQU29hSshTiytXiQo1y19HGbe/dyAT4HY/jUJsbY5A4DuqxcXNsUYNVPXUUSdOXlrGShpMlHcU8/8Al+NWvOaD39AXFnpPJcB0Hy/zqoDZ7Hd0o8XY4dljtv1K3Ajx2mLLbVONAcT7yS4pRzuQDsPjRCVryXIfmIUwPmyQwtlMMEJCOJOM5A8aC2XT0q6wly0PxI0ZtfRF2U8GwV4BwM9eCKnjRU9zAjz7W+tXsNty0lSvAddXXNp9Wd1Ba6oLfDstZ0jLMjTFsdUcqMdIJ7wMflSoNoZx1rS8NpxKgtsuIUOwhxQx8KVTHs8RVFkp0hV9g2Ri63pM1VubuPp6yDcUKUjozuOEDryalMXC0Jdw7MsLsdI4nWYlrWpSk9eFZOPGmbqq0QdUX5u6FqO/J6NTD7rHShKSn1sDOxPbUex3tlq4s2rS8Ob83sjjedYaSX5Kh9oqGAk8ur3UwW6hcX2HkhNcGusbb+qf+TR1hadSCIjgZUptxpBOeFGV4HuFan1VluipDitbXmPJhqhLnNKIYUMFODkfAk1opkqTbA/zX0YwO1XLHnSVX4Zi48wPZOUWYQ3oSuoI43H3/tr4Un7qdvxzQ17+tn/1f8RNFozQjx22gchCQM9tCXf63/xv8RNTJxZjL7p6M5KITPo5sV3qUS0ffuPiKrTOhWkM3ttc5SxdVcRJaH0RCioEb786s10BMNak+03hweKd/wAqkoIWgLTyUMinIpHMe4N52KBJG14BcFRv6AMMR7YmTclLj25xbqklkYcClJUQd/u4pt3Slu9LukiNdfR2prBaUymPgNg4Jx5Hzq8Tm0Ownm3F9GhSCFKPUKASEQC0XfTCltailIDedvrf60Oqr6iI+Ei3deRUcDtwgb+jrS9a4EJm4pakxnOIyUx/WdJzgH39/VXMzQ0S43N9cS8PsMTFB1+OGiOM5JyCe8k75o8I0BElDSZu7hSccGQezfvqVahGMwJak9IWk4A4MZxtnPXQYfqdUXgEjdbfQ09jYKMjSLDeobfdWJCm24TAZQxwZyACBv8A2qNXI8TSGBzeWEH+HPrfAGpfKoaj0tyCc7Mt5Pirl8Aabnkc5oB8lmKNrCbBK5DDTY+//wBJpqG2Hre+2frFSfhTtz/ZN/xf9Jry1/sFfxmlSAZrfmyMMMT8JwvRWnDzKRnx66GaidDUO4OKxhq3uqPvB/SpsE8Dkhj7DmU+Ct/xJ8qrmvZgY03dnOt3hip788/xNMQ+Mxjv8IMxDWOPZVLR0KVG0wZa7m2xDkPK4WVwjIAUPV4jjly+Fc2W2S7ah5OnLvZ5khXrBtxvDwKc+yFcjvTdsu9iskKHHYm3JuQ7HS5IegPpKA4cggpVkZ2HV2VJn6mUqDIct2qypYbVhqTCCXVbeyFgc+zarDg8uJtg9lJaYw0AnIVl0M24vS0Jx0krc6RaieZJcUfzpUb0pDMbTVtZUkBSY6c+JGaVKPeNRTTITpCrWslwbPqqFdbg0VMyIrjIcDfSdE6kgpVw9ex+FV+JNdmut2zSEGQ9FU70s+ST0SpBJ5FY9gc9vIdt5+UG1i5adcUGulciqEhKPtBPMe8ZFZ/I+UJ30VuNbbNBix0bpQolYyORwOEfjTEIMjBpFyP6QJy2OTxGw905fbi5Z9awLg++wpxjDUhlgK4WU8uErPtHBJ91ah0KX2ZMPjICvXbUD1HcEeBrDL1qK63xKUXGQFthXEG0oSlOcY6h31pWgL5852RtClFUy3DgWk+0to8j38vMd9Br6Y8JrncsHyW6KpaZXMB3yFYYUWI4OgfQpEhHtILit+8b8qlfNEHOeiOf4zT7zEeYgFxCVjGUq/Q0BjJBfKZEt4NcQGC7hP1uv3CoUgZFpaWA32P/AFWWkuuQbKXNiQwTHipKpChskLPqfeO/Ki8dsMsNtA54UgDPXihzcyDEbUmG3xJzkqbGE+9R2+NNuXOS4CW0obQPrBJV8ThPxrTJIYnF3M9Fktc4WRhaQtKkqAIPUap7o6OMh0OIThT6eFWQP0qeZ0g54ZClf8VsD4JNdtTm0JAlMtrZB3ISk8J7Tjb4ClqiSOpIF7WRY2ujQpGApLWTxqWxhPWRU2zApubbfEhaWkuAFOdvW6+w0Smz4zbwS2lpbyR7ZAwgfz31BRKe4i40CFK9otoGD5JP40s2KOGQHVexRC9z27bqxnGN6D3CIUSzJUXiwsALDayCgj62B1Vw1dJCfbCHMdWMEeOCfwFTGbtGWPpT0fVxKIKf7w2qo6eCYAE280sGPYU2i2w5LYWh51xB3BD6iPxpOW+FGbKnH3m0A5yX1c/OmL022hoPxzwLVxErbVjOEk9XuqRbIrSmw66kuOhSgFLPERg9VDAaZDGGC/Xkvcht74TcJv0YSJh6UIUkBCHFElQHInPIknlVF+UJ56XcrVYIrSpLqD6Q+0g7rUTnh8grzFXm63KPEZflSlARYSeNZP1ljkkd/L3kVm1jhzLtIlaikxIsp2U6RGjPyCyteOZbV2jlVWgha0mTkNu5U+ukLgIxufgI5Kft8p4x+itCARtb7nGMZxPclfI+ODQe96Sh9NbvRWFQpUqYloxC+HUqRzK0nngAHn2cqMpv0GbDVbLhGYhSmV+vFvSioOI+64eXcTn30tIWW1uaul3CzJSYMNoNoUlfGgvK3Vwk9QGOXbTjXOjuchLPY2Qgb3V/QhLaEoSkBKRgDupV2Sc8qVT7KnYr1QBSQoZGN81gWtLGdP3x2MgH0d36SOT9k9Xu5eVb8d9jVe1lp5m/W5AU0FvsL6RoFXDxdqM9QUNs+Bpuln4T87FJ1kHFZjcLFLPZ594k9Db4qnindajshI+8rkPxqxTZLWmtSC6ab+ngoKUPhrJaCj7TYX15xkUo8i8apnJsNvjC1wEH6WOykpDSRsS4eZPVg9dWW8MWVlqFp6NCVNlslQZgtPHgJIx0jxHLrNPSSnVZ39du6nxRDQS3fr37K2Wm5RpMRmVEcCoD+6VZ3aV1pPZv5VyqwJLq3ESnAVkn2QcfzmszgSp2ibpLbZCp9sbWluYUoIb6QgbAnYKH6Z5itMs92jzYaJVvd9Jhq7N1s/dUOf5+NRKyiYCC4XZy7KvTVZd4dnc16bIo4JmuZHXwDPnS+Y1Zz6Ys/wATYPx50XbWlxIWhQUk8iDkULkKHpr4fVLCBw8HRBWMY35DtpKSmp2C+n3TbZZDi66+a14wZaiP4f8AOoXzYqW/hExZbTkFwDr7B+dSFmKtJSpVxIOxHC5+lJIiISAlVwSBsAEuDHwoL44XWBbjzW2ueM39lFcsPobXGzIdOMcXCkcQT3VKatiXkJWmXxgj2uHOfjS6WJ+9uHk5+lctiA2pS0KnJUvdRAXv8Ky2GBp8LRbzXpfIRk+yeXaXFpCfSiMf7vP4k0yuwFe5mKz2hsA10l1syGQw7MKi4MhYXw4685FGOok0xHT08wN27d0MySM2KBDTnCMCa4B2cAxU5CVRWUxGl9I6ckrVtwgndRrt+XkL6FSEpQMreWfUQO89dZjq/WjUvNrtTq0wnFgSpqRlboOx4e7Hn4UzS0DHPtCLdSgVFXw23kPkFH1tqJi7XCNaIr/BamXgHnwfbUVYUrwG/wAaJag07BkSWG7c4qA+2oKhJec4o0rkfUVySo43HPrx11T9QWE2vo5MR4S7XIGWJSNwfuq7Ffz4dWbUkq2MKhvttzbcs+vEf9n+yfqmr4htG3g8lD415HcYbqyyLxIuCblB1bAjmYEgQYobKHC4o4SEK605x2860TStlbsVjjQUHK0jidV9pZ5n+eyq/pWM7qCXGv06L6NFitlu3x1LKz3uFR3PYPD31dxyFIzv/gFRp4/5lLHfSr2lSyaslXiq9rw1y9VM1jaLlHZmXPTS1NSX2wJbTaQS6E5wpP3hk+NDfk/btlubfeZkNvKbaD1wnuH1UE5IbBPWMEqz147dtEKc4qnan0iqQsy7QeBS3UOyYJVwtSuE537D1Z5UwyW7dDsd0pJFpdxG57f8UJSGZgiNehh1Lyi5FiSdgEc1yXu852Hf37VJ4P2iVcL/AKbkpi2xEkMshSvVf7QkHmkHP8ii9yubt4uj1mtEaZFm3BYE5+WMLabHNCQOSRv45781HQuDeLx6o4dN6eaJ25OkfiVEeQ76ajBbvt0/OqUlIftv+fCN2XXcCS4G7oldpmn2lEHolntIPL3+dXNiYpbaXAlD7Z5OR1cYPu/1rP2bXFv1hN2vb7cdcl9U188OVpYT6oQk9Q2Hjk0Jas1xtb0Jyx3CRCTLiuzFIdVgNITgjixsTgjfFLPpYnEmM6T7JhlRKwDUNQ91ryJkZRx0yAr7KjwnyNPBSTyINYrG+Ui+oQEyUQ5acf8AjM7/AAIqe18pYx9NYY5V2tvlI8uGsuoaluwBWh9QpzuSFrfEntFNuSWGs9I82nxUKypfylNkerYGifvySR/y1Ce+Um6cJEGDb4n3ktlRHx/KvBRVJ5Aeq9NfTjmVrnpRX+wZcWPtH1U+Zqt37VtqtgUibNRJeH/lIhz7lH9ceFUu3SLhq9tbMzUjiJa0OFqE2gp4iB1kYGD76gOw7NcdLzXrTCdjSbetC3emd4lONnZR7gD2dlEZRN1fum/khvrHlv7QsisqRd9XmS1cH02a2xkIWWFNKwUqOElXIkd+wp+Ow3Jkv6QuVtjQmGWOkblNK3SsD9qVK5hXZ7qnI6eBYoEyWpmVJjxAmdHTlRdhLJAz2lOCfPtqFq61tP6WVJccS6mGpAgS+MH0hlZ2bPWVJ/Tvo4cL6RgbC3VBLTbUcnc+SmWp2JEtren7s7DipihSJkeV6qJDZ3Dza+3/AD8aDaX0Yzery9JaU6uxsPfRuODCpAHUO7qJo9A089qoW9y6Q1w7XCbCWGnTmQ/t9dXUnu51f4zDcZpLLCEttIACUJGABQnTcO4aclFZAJSC4YC6aQlttKG0hKUjAAGABTleYr2k1QSpUqVcuSpUqVcuSrwivaVcuQe+aegXlvMhK230ghEhlXA4jPPB7O47VTdT2m7xNMP2pFvRMYHCUSYQ6Nz1eXSIHtbDmK0qvMCislc23NBkha8Hksjv90YvDlo0vY1kxz0aJCykpUcfVIO4wMkj9KOaxu0UaSclxkcDjpXAYIP1Ar1seIRVsumn7XdFBcuIhTo9l1GUrSe0KG9VS7/JwJMVuNCu0lDDSlKaYkYWlJPPBGD55o7JIyW3xZLOilYHWzdZFXbaeNxCOJKeJQTlXIZ6zVyl/JnfWVHoFxX09oXwnyNDHNE6hbUQbfxd6X28fFVVBPG4YcFHNPK05ag9yiCBNdipkMyA2cdKyriSrbqNRs0eTovUJOBbv/mb/wDtU6N8nmon/aajtfxvA/hmveNG0ZcF3BkccNQ3SFwVbb9HkIgKmug8KG0E8SSdiQAN9iaPOejad13PizCG7bOStDpUcBLbgzk+BzRWzfJlNjSESXrx6O4kbGMj1hnY7k/lVrtmjLNBd6ZbC5knOS/MX0q8+/YeVIzVMWokG9xZUIKabSARaxuqbpaXe5MRMOHaGpYYQqMzcpHEhosk8iPr+7/OrLpjQkCzJQ7KWZklB4kcY+jaP3E9Xjzq3oSlIwlIAGwAr3A7KTfOTfSLAp6OnaLFxuQvAN69669xSoCZSpUqVcuSpUqVc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8" name="AutoShape 42" descr="data:image/jpeg;base64,/9j/4AAQSkZJRgABAQAAAQABAAD/2wBDAAkGBwgHBgkIBwgKCgkLDRYPDQwMDRsUFRAWIB0iIiAdHx8kKDQsJCYxJx8fLT0tMTU3Ojo6Iys/RD84QzQ5Ojf/2wBDAQoKCg0MDRoPDxo3JR8lNzc3Nzc3Nzc3Nzc3Nzc3Nzc3Nzc3Nzc3Nzc3Nzc3Nzc3Nzc3Nzc3Nzc3Nzc3Nzc3Nzf/wAARCACfAKMDASIAAhEBAxEB/8QAGwAAAQUBAQAAAAAAAAAAAAAABQADBAYHAgH/xABLEAABAwMCAgYFCQQHBQkAAAABAgMEAAURBiESMRNBUWFxkRQiMoGhBxUjQlJiscHRM1Ny8BY0gpLD4fEXY4OywiUmQ0RzoqPS4v/EABkBAAMBAQEAAAAAAAAAAAAAAAMEBQIAAf/EADARAAEDAwIEBQMEAwEAAAAAAAEAAgMEESESMRNBUWEicYGhsQXh8BQjQpEyM9HB/9oADAMBAAIRAxEAPwDcaVKlXLkqVKvM91cuXtc5Geqhl4vsS19G27xuynv2MZkcTjngOzvO1ZnrnUOpwpDE5lVrivA8CGl5KwOeVjr3GwxRooHSmwwl5qhsQucrRrrqa1W53oHHy9J6o8dBcc8hy99V64axu5kvxoVkEdxqKZJM13ClIHWEJ6+7NZRbp8u2SfSILy2XgCApJwT3GtB6doa/tdySQqJeYoyCTj1hwkeYHnTbqURHrgpJtW6UdMj3Ur5wvjkqam6X0RWI0RuVxwowPG2rPLi7MVRJupbw5Jd6G8TVs8ZDai4UkpzsSBjetJYDPznblx43C2uJJtymnTxglo+oDnmDhVZTdWJceY4LhEMR5w9IWeDhCc9g7KLS6XE3HwhVepoBB+VaNGIvF/emg3y4sJjscYUh0nKuob+BqTpC4alvDMh1vUJjIZU2hIkNBYcUskBPd8edTvktUxCtz78h8srmTkx2k8OeMpRnH/uPlTmkLaY9ujoLKihd5cdcVg4ShoHBJ/iSKxK8XcLdOS3Cw6WG/W67i6u1RFKkyrfFn8M0wglpRQpTgAO3MYwaL275RbNJdLM9L1veSooUH05SFDmOIbUJt8go0oi8N5XOly31RGwPaedUUIPuTUXVlvTFsFj03bsOyJEkpWvG7ix7Sj/aO57qFpjebEW8vdG1ysbcG/32Wmxn2ZDQdYdQ42r2VoIIPvFOAgjaspudne0xKkP2Ce9FTFaZQpvhKxLkLJ9XhzjccJ99WW16xdjvMwtVwjbJToy26o5bcHj9U91AdBi7DcJhlQL6XiyudKuUrSoApOQeRHKuqAmUqVKlXLkqVKlXLkqVKvFZxtXLkicVT9a6vVZ4r7dsZMmU2B0jgTluPnlxd/YKb+UDV4sjHoUFSTcHk8/3SftHv7KpmnrlEvtrRpu6SFQVLeDjUps46ZRO6XAeZPUTz927cNOdPEcMJGepGrhsOUcftjD8iHOtTr3zwtpMqLNcdymaoD121A+ye7sPdUm7Qo2o9M9FAWpt+Y8X2WX+TbyR67Q+ySeLY99VyFNbsdxm6duy5LcJD/SRJCk/SR1jdLgA5g/zzNOz7jOvt4lwdLjpmpXROPOhBQEup5uA/UzgeVG0OBBvgZB7IHEbpII3xbuqO624y4W3kKQ4hRStKxggjqNWO1/PN5t1tg263OOqt8kusy+pOSDw77YBAPPqq7WTREGI8p+5KN3uGcrKjhpB788z458KuKIaigIdcwgDAaZHAkDs76zP9QafDG3UR/S6D6e4ZebXWff0U1HIV0lzvrEEl5T/AANnKkrUMEjGOrv666/2eRH1F2bfJ8taubiWNz7zmtIZjMM/smkJ7wN6cIFKfqajkQPIJ0UkPME+ZWcJ0BAQlAZu13b6NXGj6PZCvtAAbHvrh3SVyRDXCh6tWGHM8TL7RQFA89853rQ2ZLTzjrba+JTSuFQ7KfKEqGFAEdhFZbVTnIcD6LRpYRixHqsuXD1VYo0P/sticzb2XExVR1Z4VKGA4U49YgZHvNNnU0aZMTL6Zz50jxG4UZDyOFfTuHC146sbVpZgtJPEyCyo9bZx8OVCb3YId1b4LrDRIGCEyGk8LqP1/natirF/3G27hDdSuA8DvQoVfpwE1UptpUoW49DEYSMqfmFOSf7Kcb96uyq5FcVcrEi66mhuqgW3pE9ECSqW+o7qOfZA5Y5Z8KkSYN60pCV83SPT7OXS4t1DYMiODsvGeRx19XdTFw/7wTkN265lvTrcZCXkNAgtjP7Mj6zijy91NR6bAtOOv51Szy4khwz0/wDfIL3TmpJNo9IfgMTJmmWnEpJeHrxyeYB6wM8vCtPt82PcIjcqI6l1lwZStJ2NVu6QrO3ZG2Jy0xbXBSFvRUn2jzSlR7evh5kke+s2GTdLIqRfottUxp+S9lcTJK0I2HSgdXeP9aG5rZbkYPz90Vj3QkNdkfH2Wp0qYiSW5cduQwsONOJ4kKSdiDT4pROg3SpUqVcvUs0I1PemrJa1SVcKnVKDbDalcPGs7AZ7O09lFTyNZte5V1ut/Nxg2du52qFxMJacIw4frqT35GAcdVFiZqdlBnk0NxuqFqSHdodzdXe0KEh9XH0p3S53pPI0L5jtBrZIdxslwta4MO1qeCTl62OngdZ25pQr8iKzqZaIk/ULNu04ZR6UnLcpBSpgjmDnfA86rQT38Lhayiz09jdpvdTLUxdtbLiwn1t9DABDk1aMqSg9RPWdth51qdktESBDTEtjRYiD2nBst89pP5/hXljs8a3QUW6Gkeisn6VeN3l9ee7/AE6qMqeaZUhDi0pUs4SCcZ8Kj1FRxjYGzB7qxTU/CGo5cV002htAQhISkcgK6pZpp+SzHSFPLCQeQPM+A66EdLRnATO+yeyO2mpbyWI7jp34Ek47ahOTninjbZS03+8kq4B5c6jKmKkuMM+kR3At0EhCSDgb9fPlS8lUwCw3W2xkqQ0yYbkVSiOJQ6Nw9pO+fPPnRMHqqFdciC44jZTeFpzyyDn8qhC4rJ+jmw155IUhSR/ezXnEZC7QfNdpLxdGqRqA3ckJUES21R1nkVewrwVyqcFAjIOxo7ZGu2KwWkbqM9FysusENu9f2V+I/OqFqTTL0d9d402gsS2TxyIaRkE4ProHLO5xt+daI662ygrdUEoHMnlUd5sSEIkR1J4wMtrHIjsPca0yQwvuz1HULEkQlbZ3oVmbU6LPtDl7kRy7At68M2xK+Il396+rvPXXce23PWNxevDzki12pxkNrC3N1tgesE8gEntO3jXetLWq1yk6jtbIUwpwCdDXngKgfrAcwTj34PXXqNYqjwW2oB+dr7OSCrgQS2yDyQEjqHZ7yapNOpgdFz9vzqpp8Ly2Xl7/AJ0RDTE4WG6Jtq0OM2e4Oq+bunXlaVDHUdwlXMZ/OtAB2FZG1a47MuRI1xdGU3Ca3wMozxOR1c0ryDhOOocqv+jr0L3ZkPFaHH2VFl4o5FSesdxGD76BUMt4h6pimk/ifRHqVeUqWTl0B1pePmbTsqSg4fUno2h99Wwx+NU6wRz81MRo7sa9xmMraVDeLEuNxc8Anfcdo99FtaXNpnUtlYdZfeaihctbbDRcUVY4UbDq57+FU2Szp2bLVKWbxYpi3CvjdaK0BR5kEYI376diZ+3Y8/zzU6aQ8Q25Y6fZHrvOtwhyTc7gt19pomImVGLM1p36uFADIz14qV8nVqeYgLu0halz7krDbitylvrV4nn5VVriLhdZVtsKr5HurElwFDrQytAGxyTuNsnG/KtegttpWrogEtMpDLSRyAHP9PdWKo6IxG05d8BbphxJdZ/j8qU02hloIQMJSMAUGu6lO3NlhkpCgn1lKOMEnb35FHCNqAqJcL0kAcZbU8nwChj4Co9Z/iGD8AVSHe6fKbnyVxkfcWgfHGa6ZhSeMrSGmFHms/SOH3nlRRCgtAUk7EZFRn58VhfAt0Fz7CfWV5CtGGNti52FnU44AXjdvjoWHHAp5wHZbhyR+lQLypBmR0OqQEJSpQ4nejwcgbHzqd6Y6r9lCfI7VEJ/E1EnCQoF9uO+26lGE8BSrPcRQ6gMMVmfC0y+rxKE6thwFK3GlBQxw+nncUXtvC/bGQ4AtJTggjIIocoyHejTHkPvp36QdEgcPduAM91TY0hMRhDS40lCUjHEUhX4UKnsJC5wxZaf/jYL122cKSmI8ppJ5tkBaD7j+VRUwZjH7FtKd+bDpQP7pBFEmJsaQcMvoUfshQz5VJ27qa/Twv8AE32Q9bhgqv3FE4QXFurKA363rLSdxy5J7cUWt4SITAbJKeAEE86jXvhcaSyrBBCnFA9iRn8cV1Z3EKjFpCgQ2rA3zsdx+NBiaGVJAN8Lbsx+q8uUZlwLDyOKPJT0L6TyIOwPxxWMzJFz0hPuNoiLDZUvPT8A6Qo6sK6sj41ujzaXWltq3SpJSay/5VbcXYsG6pBLiCYz57dzgn3586sUTwyXhu2d8qZXRl0fEbuPhZ0palOKW4oqWskqUokkntJq6fJRdvRL8qAtQ6GYjAGfrp3HwzROPpW321hp5FtRPyhK1TZ0tLUfcZ9UDJPv86j3i7QWIrSovoUmbFlNvpctsUpbjoSckFe+cjb31QkmbK0xtCnxQuicJHGy1k5zSrhlxLzSHUKPCtIUPA0qj6rYVq18rNLyrUb2tLjM04gKMdKI6wVJ324sYPjRWNqW+tkpven7gyooKA9DSXUDPWUb7+80DVCtE+6Xp5/0V66emrSGpUssBDYGAU7b17pu2SYBUzdrg2plRGJDF54ehGN8I5GqLtJbYgXFvzdTml4cSL5vzwvdJKXP11LlyJJlJgRjhxTIaJ6t09R3NaZAQUw2sn1lJ4lHvO5rM/k3HSr1JI6YvE8KA8RgrBUv1vfsa1MbAAcqTqs1FugCao/9N+pKjXJZREcSjZaxwJ8TtQVxjEnCXnU4PR+qrA4eIDHkTRd76Wey2OTYLivHkPz8qHu/1sj/AHv+IKkVQ1OvyvZUIzZO2+A05H4XlvLLaigguHGx7B3VVLRrRarjd4HoEVn0Np9bJRn1y2TsfKrqxludJa6lhLo9+x/AedYo8lxi4X25tZPo0xba09qXS4k+W1VPp1NG5pBGRhTq6eSMt0nC0BrWklWiFX9yMwJAe6NLQJ4fax40U0PqF3UdsekyWkMvMvFpSEE4GwI5+NZq9JS38ntpirXgO3BZXj7KTufiKP6EuzMd7VS4qkqjgKlsk7ZA4v8A809JA0MJA5paKpcZGhxxZE7BrqRdNTm1uxGUR1rcS26lRKlcOcd24FRbl8oNxbnTl2+1NO26A8Gn3VrIVzI27MkHGxqmafnR4krTi0OH0hqWv0jI5JWpAHjtmrJpl+3xWNWOXljpoaZqQtvh4s+uvG3jW5IGMJOm4+6HHUSPGkusevoiV/1XIeuUKJbLPHnCXFRIQHdlnPFke4Jolou4RtSwXn/R3ojrLnRuNIfUU8sgj9Kq15U9I1lZlabCGFLgJMVLowEjC/yzVv0Pp6Rpm2yzPebW++50qyjkkAdvnSlRT04i1Fov7pqCad0pF7t9tlKkQWVvurPGpKFhscayd+Ek/l5VJtKUsPcKQAl0EYHaD+h+FdqQU29hSshTiytXiQo1y19HGbe/dyAT4HY/jUJsbY5A4DuqxcXNsUYNVPXUUSdOXlrGShpMlHcU8/8Al+NWvOaD39AXFnpPJcB0Hy/zqoDZ7Hd0o8XY4dljtv1K3Ajx2mLLbVONAcT7yS4pRzuQDsPjRCVryXIfmIUwPmyQwtlMMEJCOJOM5A8aC2XT0q6wly0PxI0ZtfRF2U8GwV4BwM9eCKnjRU9zAjz7W+tXsNty0lSvAddXXNp9Wd1Ba6oLfDstZ0jLMjTFsdUcqMdIJ7wMflSoNoZx1rS8NpxKgtsuIUOwhxQx8KVTHs8RVFkp0hV9g2Ri63pM1VubuPp6yDcUKUjozuOEDryalMXC0Jdw7MsLsdI4nWYlrWpSk9eFZOPGmbqq0QdUX5u6FqO/J6NTD7rHShKSn1sDOxPbUex3tlq4s2rS8Ob83sjjedYaSX5Kh9oqGAk8ur3UwW6hcX2HkhNcGusbb+qf+TR1hadSCIjgZUptxpBOeFGV4HuFan1VluipDitbXmPJhqhLnNKIYUMFODkfAk1opkqTbA/zX0YwO1XLHnSVX4Zi48wPZOUWYQ3oSuoI43H3/tr4Un7qdvxzQ17+tn/1f8RNFozQjx22gchCQM9tCXf63/xv8RNTJxZjL7p6M5KITPo5sV3qUS0ffuPiKrTOhWkM3ttc5SxdVcRJaH0RCioEb786s10BMNak+03hweKd/wAqkoIWgLTyUMinIpHMe4N52KBJG14BcFRv6AMMR7YmTclLj25xbqklkYcClJUQd/u4pt3Slu9LukiNdfR2prBaUymPgNg4Jx5Hzq8Tm0Ownm3F9GhSCFKPUKASEQC0XfTCltailIDedvrf60Oqr6iI+Ei3deRUcDtwgb+jrS9a4EJm4pakxnOIyUx/WdJzgH39/VXMzQ0S43N9cS8PsMTFB1+OGiOM5JyCe8k75o8I0BElDSZu7hSccGQezfvqVahGMwJak9IWk4A4MZxtnPXQYfqdUXgEjdbfQ09jYKMjSLDeobfdWJCm24TAZQxwZyACBv8A2qNXI8TSGBzeWEH+HPrfAGpfKoaj0tyCc7Mt5Pirl8Aabnkc5oB8lmKNrCbBK5DDTY+//wBJpqG2Hre+2frFSfhTtz/ZN/xf9Jry1/sFfxmlSAZrfmyMMMT8JwvRWnDzKRnx66GaidDUO4OKxhq3uqPvB/SpsE8Dkhj7DmU+Ct/xJ8qrmvZgY03dnOt3hip788/xNMQ+Mxjv8IMxDWOPZVLR0KVG0wZa7m2xDkPK4WVwjIAUPV4jjly+Fc2W2S7ah5OnLvZ5khXrBtxvDwKc+yFcjvTdsu9iskKHHYm3JuQ7HS5IegPpKA4cggpVkZ2HV2VJn6mUqDIct2qypYbVhqTCCXVbeyFgc+zarDg8uJtg9lJaYw0AnIVl0M24vS0Jx0krc6RaieZJcUfzpUb0pDMbTVtZUkBSY6c+JGaVKPeNRTTITpCrWslwbPqqFdbg0VMyIrjIcDfSdE6kgpVw9ex+FV+JNdmut2zSEGQ9FU70s+ST0SpBJ5FY9gc9vIdt5+UG1i5adcUGulciqEhKPtBPMe8ZFZ/I+UJ30VuNbbNBix0bpQolYyORwOEfjTEIMjBpFyP6QJy2OTxGw905fbi5Z9awLg++wpxjDUhlgK4WU8uErPtHBJ91ah0KX2ZMPjICvXbUD1HcEeBrDL1qK63xKUXGQFthXEG0oSlOcY6h31pWgL5852RtClFUy3DgWk+0to8j38vMd9Br6Y8JrncsHyW6KpaZXMB3yFYYUWI4OgfQpEhHtILit+8b8qlfNEHOeiOf4zT7zEeYgFxCVjGUq/Q0BjJBfKZEt4NcQGC7hP1uv3CoUgZFpaWA32P/AFWWkuuQbKXNiQwTHipKpChskLPqfeO/Ki8dsMsNtA54UgDPXihzcyDEbUmG3xJzkqbGE+9R2+NNuXOS4CW0obQPrBJV8ThPxrTJIYnF3M9Fktc4WRhaQtKkqAIPUap7o6OMh0OIThT6eFWQP0qeZ0g54ZClf8VsD4JNdtTm0JAlMtrZB3ISk8J7Tjb4ClqiSOpIF7WRY2ujQpGApLWTxqWxhPWRU2zApubbfEhaWkuAFOdvW6+w0Smz4zbwS2lpbyR7ZAwgfz31BRKe4i40CFK9otoGD5JP40s2KOGQHVexRC9z27bqxnGN6D3CIUSzJUXiwsALDayCgj62B1Vw1dJCfbCHMdWMEeOCfwFTGbtGWPpT0fVxKIKf7w2qo6eCYAE280sGPYU2i2w5LYWh51xB3BD6iPxpOW+FGbKnH3m0A5yX1c/OmL022hoPxzwLVxErbVjOEk9XuqRbIrSmw66kuOhSgFLPERg9VDAaZDGGC/Xkvcht74TcJv0YSJh6UIUkBCHFElQHInPIknlVF+UJ56XcrVYIrSpLqD6Q+0g7rUTnh8grzFXm63KPEZflSlARYSeNZP1ljkkd/L3kVm1jhzLtIlaikxIsp2U6RGjPyCyteOZbV2jlVWgha0mTkNu5U+ukLgIxufgI5Kft8p4x+itCARtb7nGMZxPclfI+ODQe96Sh9NbvRWFQpUqYloxC+HUqRzK0nngAHn2cqMpv0GbDVbLhGYhSmV+vFvSioOI+64eXcTn30tIWW1uaul3CzJSYMNoNoUlfGgvK3Vwk9QGOXbTjXOjuchLPY2Qgb3V/QhLaEoSkBKRgDupV2Sc8qVT7KnYr1QBSQoZGN81gWtLGdP3x2MgH0d36SOT9k9Xu5eVb8d9jVe1lp5m/W5AU0FvsL6RoFXDxdqM9QUNs+Bpuln4T87FJ1kHFZjcLFLPZ594k9Db4qnindajshI+8rkPxqxTZLWmtSC6ab+ngoKUPhrJaCj7TYX15xkUo8i8apnJsNvjC1wEH6WOykpDSRsS4eZPVg9dWW8MWVlqFp6NCVNlslQZgtPHgJIx0jxHLrNPSSnVZ39du6nxRDQS3fr37K2Wm5RpMRmVEcCoD+6VZ3aV1pPZv5VyqwJLq3ESnAVkn2QcfzmszgSp2ibpLbZCp9sbWluYUoIb6QgbAnYKH6Z5itMs92jzYaJVvd9Jhq7N1s/dUOf5+NRKyiYCC4XZy7KvTVZd4dnc16bIo4JmuZHXwDPnS+Y1Zz6Ys/wATYPx50XbWlxIWhQUk8iDkULkKHpr4fVLCBw8HRBWMY35DtpKSmp2C+n3TbZZDi66+a14wZaiP4f8AOoXzYqW/hExZbTkFwDr7B+dSFmKtJSpVxIOxHC5+lJIiISAlVwSBsAEuDHwoL44XWBbjzW2ueM39lFcsPobXGzIdOMcXCkcQT3VKatiXkJWmXxgj2uHOfjS6WJ+9uHk5+lctiA2pS0KnJUvdRAXv8Ky2GBp8LRbzXpfIRk+yeXaXFpCfSiMf7vP4k0yuwFe5mKz2hsA10l1syGQw7MKi4MhYXw4685FGOok0xHT08wN27d0MySM2KBDTnCMCa4B2cAxU5CVRWUxGl9I6ckrVtwgndRrt+XkL6FSEpQMreWfUQO89dZjq/WjUvNrtTq0wnFgSpqRlboOx4e7Hn4UzS0DHPtCLdSgVFXw23kPkFH1tqJi7XCNaIr/BamXgHnwfbUVYUrwG/wAaJag07BkSWG7c4qA+2oKhJec4o0rkfUVySo43HPrx11T9QWE2vo5MR4S7XIGWJSNwfuq7Ffz4dWbUkq2MKhvttzbcs+vEf9n+yfqmr4htG3g8lD415HcYbqyyLxIuCblB1bAjmYEgQYobKHC4o4SEK605x2860TStlbsVjjQUHK0jidV9pZ5n+eyq/pWM7qCXGv06L6NFitlu3x1LKz3uFR3PYPD31dxyFIzv/gFRp4/5lLHfSr2lSyaslXiq9rw1y9VM1jaLlHZmXPTS1NSX2wJbTaQS6E5wpP3hk+NDfk/btlubfeZkNvKbaD1wnuH1UE5IbBPWMEqz147dtEKc4qnan0iqQsy7QeBS3UOyYJVwtSuE537D1Z5UwyW7dDsd0pJFpdxG57f8UJSGZgiNehh1Lyi5FiSdgEc1yXu852Hf37VJ4P2iVcL/AKbkpi2xEkMshSvVf7QkHmkHP8ii9yubt4uj1mtEaZFm3BYE5+WMLabHNCQOSRv45781HQuDeLx6o4dN6eaJ25OkfiVEeQ76ajBbvt0/OqUlIftv+fCN2XXcCS4G7oldpmn2lEHolntIPL3+dXNiYpbaXAlD7Z5OR1cYPu/1rP2bXFv1hN2vb7cdcl9U188OVpYT6oQk9Q2Hjk0Jas1xtb0Jyx3CRCTLiuzFIdVgNITgjixsTgjfFLPpYnEmM6T7JhlRKwDUNQ91ryJkZRx0yAr7KjwnyNPBSTyINYrG+Ui+oQEyUQ5acf8AjM7/AAIqe18pYx9NYY5V2tvlI8uGsuoaluwBWh9QpzuSFrfEntFNuSWGs9I82nxUKypfylNkerYGifvySR/y1Ce+Um6cJEGDb4n3ktlRHx/KvBRVJ5Aeq9NfTjmVrnpRX+wZcWPtH1U+Zqt37VtqtgUibNRJeH/lIhz7lH9ceFUu3SLhq9tbMzUjiJa0OFqE2gp4iB1kYGD76gOw7NcdLzXrTCdjSbetC3emd4lONnZR7gD2dlEZRN1fum/khvrHlv7QsisqRd9XmS1cH02a2xkIWWFNKwUqOElXIkd+wp+Ow3Jkv6QuVtjQmGWOkblNK3SsD9qVK5hXZ7qnI6eBYoEyWpmVJjxAmdHTlRdhLJAz2lOCfPtqFq61tP6WVJccS6mGpAgS+MH0hlZ2bPWVJ/Tvo4cL6RgbC3VBLTbUcnc+SmWp2JEtren7s7DipihSJkeV6qJDZ3Dza+3/AD8aDaX0Yzery9JaU6uxsPfRuODCpAHUO7qJo9A089qoW9y6Q1w7XCbCWGnTmQ/t9dXUnu51f4zDcZpLLCEttIACUJGABQnTcO4aclFZAJSC4YC6aQlttKG0hKUjAAGABTleYr2k1QSpUqVcuSpUqVcuSrwivaVcuQe+aegXlvMhK230ghEhlXA4jPPB7O47VTdT2m7xNMP2pFvRMYHCUSYQ6Nz1eXSIHtbDmK0qvMCislc23NBkha8Hksjv90YvDlo0vY1kxz0aJCykpUcfVIO4wMkj9KOaxu0UaSclxkcDjpXAYIP1Ar1seIRVsumn7XdFBcuIhTo9l1GUrSe0KG9VS7/JwJMVuNCu0lDDSlKaYkYWlJPPBGD55o7JIyW3xZLOilYHWzdZFXbaeNxCOJKeJQTlXIZ6zVyl/JnfWVHoFxX09oXwnyNDHNE6hbUQbfxd6X28fFVVBPG4YcFHNPK05ag9yiCBNdipkMyA2cdKyriSrbqNRs0eTovUJOBbv/mb/wDtU6N8nmon/aajtfxvA/hmveNG0ZcF3BkccNQ3SFwVbb9HkIgKmug8KG0E8SSdiQAN9iaPOejad13PizCG7bOStDpUcBLbgzk+BzRWzfJlNjSESXrx6O4kbGMj1hnY7k/lVrtmjLNBd6ZbC5knOS/MX0q8+/YeVIzVMWokG9xZUIKabSARaxuqbpaXe5MRMOHaGpYYQqMzcpHEhosk8iPr+7/OrLpjQkCzJQ7KWZklB4kcY+jaP3E9Xjzq3oSlIwlIAGwAr3A7KTfOTfSLAp6OnaLFxuQvAN69669xSoCZSpUqVcuSpUqVc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20" name="AutoShape 44" descr="data:image/jpeg;base64,/9j/4AAQSkZJRgABAQAAAQABAAD/2wCEAAkGBhQSERUTExQVEhMWFBgZFxYYFhgYGhkUHBgdGRUVHhwaJyggGB8jGhkYHy8gJCopMDIsFx40NTAqNScrLCkBCQoKDgwOGg8PGjUfHiQ1LC8tLzU0LC8uLSotNCwsMjU1LCk0Ki00LCwpMCksKiw0LCwsLC4sLDAqLCwsLCwpLP/AABEIAFUAoQMBIgACEQEDEQH/xAAcAAADAQEBAAMAAAAAAAAAAAAABQYHBAMBAgj/xABCEAACAQIDBAUHCgQGAwAAAAABAgMAEQQSIQUGMUEHEyJRYTRxc4GRstEUFyMyNUJUk6GxFmNy4VJTwcLS8DOCkv/EABoBAQADAQEBAAAAAAAAAAAAAAACAwQFAQb/xAA1EQABAwIEAgcHAwUAAAAAAAABAAIDBBEFEiExUWETMkFxscHwBiI0gZGh0RUzchQkQlLh/9oADAMBAAIRAxEAPwDcaKKm9t7/AGGwsxhl6zOAD2UuLEXGt6i5wbqVbFDJM7LGLlUlFINgb74bGOY4iwcC9nXLcc7d9qf16HBwuElifE7LILFFFTW2t/8ADYWYwy9ZnUAnKlxqLjW9euwN+MPjJDHF1mYKW7S2FgQO/wAaj0jb2vqrTRzhnSZDl3v2WVBRRU7tnf3CYYlWkzuOKxjMQe4ngPbUi4N1KqihkmdljaSeSoqKg/nfw1//AAzW77J/yp1sbf3CYkhVkyOeCuMpJ7geB9tQErDoCtMmH1UbczmG3rgqKiuTam0kw8TzSXyILmwubXtw9dTHzr4L+d+X/evXPa3cqqGkmmGaNhI5KyornwGNWaJJUvldQy3FjYi4vXRU1nILTYoopftzbceEiMsubICB2Rc3PDSpz52MF/O/L/vUHSNboStMVHPM3NGwkKzoqM+djBfzvy/712YDpIwUpy9YYyf8xSo9vAeuvBKw9qm7D6pouYz9FT0V8KwIBBuDqCO6vmrFiRRRRREVivSd9oP6OP3a2qsV6T/tB/Rx+7Wap6i7/s/8Uf4nxCm8FjXhkWSMlXQ3U+P+o8K3XdXeRMbAJFsHGkif4X+B4g1gdON1t43wU4kXVDpIn+JPiOI/vWWGXIddl9FiuHirju3rjbnyTHpM+0ZP6Y/cFdvRL5a/oW95aWb/AOMSXGtJGQyPHEVI7ig/7amPRTJlxchPAQMfYRXo/e+arlaRhdjvlHknPSTvqyMcJA2U2+lcHXXhGDy04nxt31mdeuMxZlkeRtWdix9ZvWg9E+7yPnxTgMVbJHfkQAWbz6gA+evNZnqwCLC6S9tt+Z9fQKIbd7EhM5w8wTjm6t7W7+HDxpfX6VpDi9ycLJiVxBQB1NyosFdvusw5kfrzvVrqXgVzIfaIEnpWW4W9fdTSx4kbEm+Um5KXjBvnEdxYMefhztx8Murdd/Ps/Eej/wBwrCqhUDKQOS2YJL0scj7Wu46DuC37dPyHDegj90U2pTun5DhvQR+6KbVvb1Qvi6j91/efFSHSl5A3pI/3rGa2bpS8gb0kf71jJrBU9dfaYB8L8z5LsGx5/wDJl/Lf4VyuhBsQQRxBFiK3LDb64IIoOJjuFF9T3VmvSLtqHE4pXgOYLGFZ7WzNcnnqbDS9Rkia0XBuraLEJp5cj4i0cdfMJx0V7yMJfkjklGBMd/usNSo8CLm3ePGtTrDejyEttGG3IsT5ghv8PXW5VqpiSzVfO49ExlTdvaLnv1RRRRWlcJFYr0n/AGg/o4/draqxXpP+0H9HH7tZqnqLv+z/AMUf4nxC+nR/sdMVNLDIOy0DWPNWzLZh4iku2tjyYWZoZB2lOh5MvJh4Gqjol8tf0Le8tXO/O6QxsN1AE8YJQ945ofA/ofXWdsWeO43XZmxH+mrzG8+4QPkeP5WIVZ9FkWbFSL34dx7SBUdJGVJVgQQSCDoQRxBq06JfLX9C3vLVcXXC6GJH+0kI4KMlhKMUOhUlT5wbH9q07oi2uvVyYckBw/WKO9SAGt5iP1pV0mbptFKcVGLxSG8lvuPzJ8G7++/eKiMPiGjYOjFHU3DA2IPnr0EwvVL2sxOk902v9iF+kKX4vb0EUqQvIqySfVX9r91+AvxNY+ekbHZcvXcrXyJm9tv1qenxDOxd2LMTcsSSSe+9aHVQ/wAQuLB7OvJPTOAHL/tluW/n2fiPR/7hWFVpsO0MTLsSc4hdAgEbn6zpcakfoG5/qcyqqodmIPJdPBYTCySMm9ndncFv26fkOG9BH7optWDYXfbGRoqJOyoqhVFl0A0A4V6/x/jvxDf/ACnwq4VLQLWXKlwCd73ODhqTx/C0XpS8gb0kf71jNXWK2xLidjSvM5kYYlQCQBpYG2nnNQprPO7M4Hku3hEJghdE7cOPgEXr5UXNq23eHdKPFYMIqqkoUNGwAHatwNuR4fryrFJoSrFWBVlJBB4gjQioyRGM6q6hr2VjSWixG4Wybhbl/I1MkhDTuLaahE45QedzYk+AquqB6MN6+tT5LKfpEH0ZP3ox93zr+3mq+roRZcgyr4jEmzCpd02p8uy3JFFFFWrnoqL3n6OBjMQ0/XmO6qMuS/AW43q0qR25tyWOeZAxC5I8nDR8wLD1rm9lRcwPFitFPUyU7s8RsdvV0bp7gDBTGXrjJdCtsmXiQb3ue6q6krbac4qTDoFFo7qzXsZBlLKbcgrCvHZu3ZXGHLhPpmf6ubRVW4487g+qjWhosF5PUSVD88hufXBLt5+jePFzdcshhYjt2XMGPJuIsbaH1V9909wBgpjL1xkuhW2TLxIN+J7q9IN6pTG7skfk/XIBm4ZyuVr8eHEV7x70M0U0gUdiOIqNdZHBBU+Zxao9E2+a2qv/AFCoMXQl3u7W02791QyRhgQQCCLEEXBHdUTtnopw8pLQs0BP3QMyeoHUe2qDB7bZ2w4sAJYnZuNwy5RYesn2V47UaZ8T1UUvV5YQ4FhYt1ljm0JIyipOY124VNPVTU5vE63rgosdDst/KEt/Q1/3p/sPouw8DB5CcQw4BgAgP9I4+snzU0h2/IcRkKp1ZmliHHNdEz5jyseFq8Yt55DGXyrf5J11tfr5itvNpVYgYNbLZLi9XK3KX6crDwTXbmyflGHkgzZA62va9tQeHqqG+ZwfiT+WPjVJ/FLmN3VVuFhsDfRpGysD/Sb+yuxNqTK8ccqIGYzXINwVQXRhrpfuNSdE12pCop6+opmlsTrA67DzUf8AM2PxJ/LHxo+ZsfiT+WPjVrhtrFsGMQQM3VF8o4XAJt+lKzvNKschYRBkMGvay5ZQDrfXQGo9BHwWj9Zrf9/sPwuSLo6AwT4Trj2pRJnycLAaWv4UpPQ2PxJ/LHxqvx+OcR4dg6kvPEGZPqsrE3te+hFq9MVtopi44LDKyks3MMcxQevK1emFh7FBmK1bL5X7m50G/wBEzhjyqF42AHsFSO9HRvHi5uuWQwsR2wFzBiODcRY209Ve28W1JExGRJGU5IiiAAh3aQhgdD93zcKZjbLNipMOoUBY7qxvrJYEqbcrMpqbmBwsVlgqZYH54zYqUwfROYpFkjxZV0IKnqxxHrrQlvbXjz89Tcu8UyQTSFY3ZZRHHlzWdvv8ddNR/wCpqhw04dFccGUMPMRcV41jWbKVRVzVJBlN7ch5L0oooqayopDtXdjrmkbOAWMJXs3ymPNfnrcNan1FESOHdxlxHX9aSetdituzkZcoUDk1guvhwr74TYBRcMM4PUZ76fWzAjTXS1/GnNFEUzh90nCOhlU/QdShCEWXMWuddTrytXo+6ZvLaTKsksbkAWICElgDfQljcHlVFRRFPwbuyxmIpKt4jKAXQtdJGDWNiNRbjXRtTY0kkvWRy9VeMI3ZJOUPnupBFjy504ooiRQ7usJ+sMgKCWSQLlObM6ZCC17WHmrww+6jqjo0qm+H6lCEIsuYtmOup15Wqkooinn3UNpwsgHWtGy9m4VkOY89QWv3ca6Y9jyF43klDshlvZbCzgAKNdAtud6cUURJ8DsaRcM2HeRWHVlFKoQQCCLm5Nzr4Vyx7rvkcPIpZmhOiEDLFawsSdSBVFRREv2vs1pUQIyoySK4utx2b2FgRXBNu27yiZpe2GiawBCdgdq4vre7W10zc6f0URJtqbAMru4cKSkYXS+VkkLhuOvG1q8P4ZcSmYTEOXka1jlAdMosL8R2deeWqCiiKdTdqQxxRPKoSNrjq1KMeyRxJOt2JJ8TTfZOCMMKRlsxRct7WuBw081q66KIiiiiiIooooiKKKKIiiiiiIooooiKKKKIiiiiiIooooiKKKKIiiiiiIooooiKKK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22" name="AutoShape 46" descr="data:image/jpeg;base64,/9j/4AAQSkZJRgABAQAAAQABAAD/2wCEAAkGBhQSERUTExQVEhMWFBgZFxYYFhgYGhkUHBgdGRUVHhwaJyggGB8jGhkYHy8gJCopMDIsFx40NTAqNScrLCkBCQoKDgwOGg8PGjUfHiQ1LC8tLzU0LC8uLSotNCwsMjU1LCk0Ki00LCwpMCksKiw0LCwsLC4sLDAqLCwsLCwpLP/AABEIAFUAoQMBIgACEQEDEQH/xAAcAAADAQEBAAMAAAAAAAAAAAAABQYHBAMBAgj/xABCEAACAQIDBAUHCgQGAwAAAAABAgMAEQQSIQUGMUEHEyJRYTRxc4GRstEUFyMyNUJUk6GxFmNy4VJTwcLS8DOCkv/EABoBAQADAQEBAAAAAAAAAAAAAAACAwQFAQb/xAA1EQABAwIEAgcHAwUAAAAAAAABAAIDBBEFEiExUWETMkFxscHwBiI0gZGh0RUzchQkQlLh/9oADAMBAAIRAxEAPwDcaKKm9t7/AGGwsxhl6zOAD2UuLEXGt6i5wbqVbFDJM7LGLlUlFINgb74bGOY4iwcC9nXLcc7d9qf16HBwuElifE7LILFFFTW2t/8ADYWYwy9ZnUAnKlxqLjW9euwN+MPjJDHF1mYKW7S2FgQO/wAaj0jb2vqrTRzhnSZDl3v2WVBRRU7tnf3CYYlWkzuOKxjMQe4ngPbUi4N1KqihkmdljaSeSoqKg/nfw1//AAzW77J/yp1sbf3CYkhVkyOeCuMpJ7geB9tQErDoCtMmH1UbczmG3rgqKiuTam0kw8TzSXyILmwubXtw9dTHzr4L+d+X/evXPa3cqqGkmmGaNhI5KyornwGNWaJJUvldQy3FjYi4vXRU1nILTYoopftzbceEiMsubICB2Rc3PDSpz52MF/O/L/vUHSNboStMVHPM3NGwkKzoqM+djBfzvy/712YDpIwUpy9YYyf8xSo9vAeuvBKw9qm7D6pouYz9FT0V8KwIBBuDqCO6vmrFiRRRRREVivSd9oP6OP3a2qsV6T/tB/Rx+7Wap6i7/s/8Uf4nxCm8FjXhkWSMlXQ3U+P+o8K3XdXeRMbAJFsHGkif4X+B4g1gdON1t43wU4kXVDpIn+JPiOI/vWWGXIddl9FiuHirju3rjbnyTHpM+0ZP6Y/cFdvRL5a/oW95aWb/AOMSXGtJGQyPHEVI7ig/7amPRTJlxchPAQMfYRXo/e+arlaRhdjvlHknPSTvqyMcJA2U2+lcHXXhGDy04nxt31mdeuMxZlkeRtWdix9ZvWg9E+7yPnxTgMVbJHfkQAWbz6gA+evNZnqwCLC6S9tt+Z9fQKIbd7EhM5w8wTjm6t7W7+HDxpfX6VpDi9ycLJiVxBQB1NyosFdvusw5kfrzvVrqXgVzIfaIEnpWW4W9fdTSx4kbEm+Um5KXjBvnEdxYMefhztx8Murdd/Ps/Eej/wBwrCqhUDKQOS2YJL0scj7Wu46DuC37dPyHDegj90U2pTun5DhvQR+6KbVvb1Qvi6j91/efFSHSl5A3pI/3rGa2bpS8gb0kf71jJrBU9dfaYB8L8z5LsGx5/wDJl/Lf4VyuhBsQQRxBFiK3LDb64IIoOJjuFF9T3VmvSLtqHE4pXgOYLGFZ7WzNcnnqbDS9Rkia0XBuraLEJp5cj4i0cdfMJx0V7yMJfkjklGBMd/usNSo8CLm3ePGtTrDejyEttGG3IsT5ghv8PXW5VqpiSzVfO49ExlTdvaLnv1RRRRWlcJFYr0n/AGg/o4/draqxXpP+0H9HH7tZqnqLv+z/AMUf4nxC+nR/sdMVNLDIOy0DWPNWzLZh4iku2tjyYWZoZB2lOh5MvJh4Gqjol8tf0Le8tXO/O6QxsN1AE8YJQ945ofA/ofXWdsWeO43XZmxH+mrzG8+4QPkeP5WIVZ9FkWbFSL34dx7SBUdJGVJVgQQSCDoQRxBq06JfLX9C3vLVcXXC6GJH+0kI4KMlhKMUOhUlT5wbH9q07oi2uvVyYckBw/WKO9SAGt5iP1pV0mbptFKcVGLxSG8lvuPzJ8G7++/eKiMPiGjYOjFHU3DA2IPnr0EwvVL2sxOk902v9iF+kKX4vb0EUqQvIqySfVX9r91+AvxNY+ekbHZcvXcrXyJm9tv1qenxDOxd2LMTcsSSSe+9aHVQ/wAQuLB7OvJPTOAHL/tluW/n2fiPR/7hWFVpsO0MTLsSc4hdAgEbn6zpcakfoG5/qcyqqodmIPJdPBYTCySMm9ndncFv26fkOG9BH7optWDYXfbGRoqJOyoqhVFl0A0A4V6/x/jvxDf/ACnwq4VLQLWXKlwCd73ODhqTx/C0XpS8gb0kf71jNXWK2xLidjSvM5kYYlQCQBpYG2nnNQprPO7M4Hku3hEJghdE7cOPgEXr5UXNq23eHdKPFYMIqqkoUNGwAHatwNuR4fryrFJoSrFWBVlJBB4gjQioyRGM6q6hr2VjSWixG4Wybhbl/I1MkhDTuLaahE45QedzYk+AquqB6MN6+tT5LKfpEH0ZP3ox93zr+3mq+roRZcgyr4jEmzCpd02p8uy3JFFFFWrnoqL3n6OBjMQ0/XmO6qMuS/AW43q0qR25tyWOeZAxC5I8nDR8wLD1rm9lRcwPFitFPUyU7s8RsdvV0bp7gDBTGXrjJdCtsmXiQb3ue6q6krbac4qTDoFFo7qzXsZBlLKbcgrCvHZu3ZXGHLhPpmf6ubRVW4487g+qjWhosF5PUSVD88hufXBLt5+jePFzdcshhYjt2XMGPJuIsbaH1V9909wBgpjL1xkuhW2TLxIN+J7q9IN6pTG7skfk/XIBm4ZyuVr8eHEV7x70M0U0gUdiOIqNdZHBBU+Zxao9E2+a2qv/AFCoMXQl3u7W02791QyRhgQQCCLEEXBHdUTtnopw8pLQs0BP3QMyeoHUe2qDB7bZ2w4sAJYnZuNwy5RYesn2V47UaZ8T1UUvV5YQ4FhYt1ljm0JIyipOY124VNPVTU5vE63rgosdDst/KEt/Q1/3p/sPouw8DB5CcQw4BgAgP9I4+snzU0h2/IcRkKp1ZmliHHNdEz5jyseFq8Yt55DGXyrf5J11tfr5itvNpVYgYNbLZLi9XK3KX6crDwTXbmyflGHkgzZA62va9tQeHqqG+ZwfiT+WPjVJ/FLmN3VVuFhsDfRpGysD/Sb+yuxNqTK8ccqIGYzXINwVQXRhrpfuNSdE12pCop6+opmlsTrA67DzUf8AM2PxJ/LHxo+ZsfiT+WPjVrhtrFsGMQQM3VF8o4XAJt+lKzvNKschYRBkMGvay5ZQDrfXQGo9BHwWj9Zrf9/sPwuSLo6AwT4Trj2pRJnycLAaWv4UpPQ2PxJ/LHxqvx+OcR4dg6kvPEGZPqsrE3te+hFq9MVtopi44LDKyks3MMcxQevK1emFh7FBmK1bL5X7m50G/wBEzhjyqF42AHsFSO9HRvHi5uuWQwsR2wFzBiODcRY209Ve28W1JExGRJGU5IiiAAh3aQhgdD93zcKZjbLNipMOoUBY7qxvrJYEqbcrMpqbmBwsVlgqZYH54zYqUwfROYpFkjxZV0IKnqxxHrrQlvbXjz89Tcu8UyQTSFY3ZZRHHlzWdvv8ddNR/wCpqhw04dFccGUMPMRcV41jWbKVRVzVJBlN7ch5L0oooqayopDtXdjrmkbOAWMJXs3ymPNfnrcNan1FESOHdxlxHX9aSetdituzkZcoUDk1guvhwr74TYBRcMM4PUZ76fWzAjTXS1/GnNFEUzh90nCOhlU/QdShCEWXMWuddTrytXo+6ZvLaTKsksbkAWICElgDfQljcHlVFRRFPwbuyxmIpKt4jKAXQtdJGDWNiNRbjXRtTY0kkvWRy9VeMI3ZJOUPnupBFjy504ooiRQ7usJ+sMgKCWSQLlObM6ZCC17WHmrww+6jqjo0qm+H6lCEIsuYtmOup15Wqkooinn3UNpwsgHWtGy9m4VkOY89QWv3ca6Y9jyF43klDshlvZbCzgAKNdAtud6cUURJ8DsaRcM2HeRWHVlFKoQQCCLm5Nzr4Vyx7rvkcPIpZmhOiEDLFawsSdSBVFRREv2vs1pUQIyoySK4utx2b2FgRXBNu27yiZpe2GiawBCdgdq4vre7W10zc6f0URJtqbAMru4cKSkYXS+VkkLhuOvG1q8P4ZcSmYTEOXka1jlAdMosL8R2deeWqCiiKdTdqQxxRPKoSNrjq1KMeyRxJOt2JJ8TTfZOCMMKRlsxRct7WuBw081q66KIiiiiiIooooiKKKKIiiiiiIooooiKKKKIiiiiiIooooiKKKKIiiiiiIooooiKKK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624" name="Picture 48" descr="http://hagasecontar.yaeshora.info/admin/coordinators/files/NCLR-Logo-for-Web-Banner.png"/>
          <p:cNvPicPr>
            <a:picLocks noChangeAspect="1" noChangeArrowheads="1"/>
          </p:cNvPicPr>
          <p:nvPr/>
        </p:nvPicPr>
        <p:blipFill>
          <a:blip r:embed="rId19" cstate="print"/>
          <a:srcRect/>
          <a:stretch>
            <a:fillRect/>
          </a:stretch>
        </p:blipFill>
        <p:spPr bwMode="auto">
          <a:xfrm>
            <a:off x="3674013" y="1907888"/>
            <a:ext cx="1324706" cy="1204279"/>
          </a:xfrm>
          <a:prstGeom prst="rect">
            <a:avLst/>
          </a:prstGeom>
          <a:noFill/>
        </p:spPr>
      </p:pic>
      <p:pic>
        <p:nvPicPr>
          <p:cNvPr id="24626" name="Picture 50" descr="https://twimg0-a.akamaihd.net/profile_images/1232881330/naacp_logo_fb.jpg"/>
          <p:cNvPicPr>
            <a:picLocks noChangeAspect="1" noChangeArrowheads="1"/>
          </p:cNvPicPr>
          <p:nvPr/>
        </p:nvPicPr>
        <p:blipFill>
          <a:blip r:embed="rId20" cstate="print"/>
          <a:srcRect/>
          <a:stretch>
            <a:fillRect/>
          </a:stretch>
        </p:blipFill>
        <p:spPr bwMode="auto">
          <a:xfrm>
            <a:off x="3733800" y="2883568"/>
            <a:ext cx="1162005" cy="978409"/>
          </a:xfrm>
          <a:prstGeom prst="rect">
            <a:avLst/>
          </a:prstGeom>
          <a:noFill/>
        </p:spPr>
      </p:pic>
      <p:sp>
        <p:nvSpPr>
          <p:cNvPr id="24630" name="AutoShape 54" descr="data:image/jpeg;base64,/9j/4AAQSkZJRgABAQAAAQABAAD/2wCEAAkGBhMREBUSEg4UEhQWGBwWGBcXEhUbFxAWHRkZHR4XHhwjJycqIBkjIhsaKzshIycqODg4HyAzNTAqNSksLCoBCQoKDQwOGg8PGTUkHiQ1LzIuMDU0NTU1LDIpNTUwNSwyLi4yNTUvLiwsNDQsNCwyKTUsLDQ1NSkpNDUpLDQvLP/AABEIAGAAgAMBIgACEQEDEQH/xAAbAAEAAgMBAQAAAAAAAAAAAAAABAUCBgcDAf/EADEQAAIBAwIFAgUDBAMAAAAAAAECAwAEERIhBQYTMVEiQSMyYXGBFJGhB0JisTNSwf/EABkBAQEBAQEBAAAAAAAAAAAAAAABAwIEBf/EAC8RAAIAAwYDBQkAAAAAAAAAAAABAgMRBBIhMUFRYYGRFDJS4fAFExUiQnGh0dL/2gAMAwEAAhEDEQA/AO40pSgFKUoBSlKAUpSgFKUoBSlKAUpSgFKUoBSlRL/isUAXqzJHrbSupgNTH2FMyN0JdK+V9oUUpSgFKUoBSlKAUpSgFKUoBSlKA13nDmcWkRCSRCcjMayMQCM4J28fitZ5r5ojnitjEkN1IjGaTCZEYjAL4DbgHPc+wrYv6hu6WLyRkh0aM6h3Veoud/FVPN3KsS3ENwqEma5ijlXbQUOc7fUhc58VbsbSo6V6nokzbLLbimQttLLCjrwpzz0LbivOSxS2yoI3Sb1OzTInRjIBVsHzn+Kqeb+M20lxaBWMrR3A1aJWCxYZMlgNjgle/wDl5rHi/Kttb3NlHHAoSWZ1k1DVrHSbC5OcDb2qLx/kWK2dZIshJZoIRGNXpRnAkyc7hh/7UpM+WmFTSB2FONx3mlo6Y9NszdeKcfhgheZm1LGQGCYYqSQMYz3396quE/1CtrmZIY1l1P2ymBsCe+fpULnTgsNtwudYIVjBKE49zqHfzVdyzHexWaTm+iS3WFiqsh+HsdJO2+D7fisXFFeoeyVZbPFZ3M1rRVdNNknjXQ6Lmma5Zac03Uc7I148kclvJIjSQrGdQjZlZF32yPfv4rxseP8AEGFm/wCuz+od4gGjUhcMBqb/ALH1fTsKe9WxH7Jmr6l+dm9uDOq3F0kY1O6oMgZYgDJOAPuTWEvEYkDFpUUJ8xLqNH38fmuS33Mt1+luI5J+o0NyihiiHP8Ay+xGMZjBHivnFrpo5eKMpGS8QOVUgguMgggio53D1j+jWH2Q60ii6feH+jsQama5bPzNeyzdGOZo2jgjdQBCOs5RGLMXI9J1HZfHbvUriPMl2s9u8lwI4CI+oIWifEjd9QznQ3ke3bJFde9Rh8LmYK8sVX1hqdHVwexzXlJexrjVIo1HC5YDUfA8/iq7l5gIpAdtM82f8fiMd/wQfzVJw+1MdslyYo5k6ADo4AZYwzvqQnIOVbJU4zgb16FCfFcbojcS4zjO5/mvtale3zPKbpIpGSAgIygaSneb3zuNu3eMVtkbggEHIO4I7EVHDQ6hivFdzJKq2shkTUmk6x0y/o7sSoKnAHg1Vx8bSbKvPChj0yaZYWUjYMr46n1FbDeWiyxvG4yrqUYZxlWBBH7Gq255UtpM6oyc4/ubYhVUH7gKKsN2mJW413ac0ROJcbEWkyTRMCpljIt2YPgqvoPU3f1jYefvWUnEVkKA3VswBDK2g6Q4YKBnqfNlht9asJOAQMkSNEGWE6kB/tOCv+iahx8m2y6SI2yuMMZG1DGnAznsAqr9tqK5xDjm7Lp5Ebi93HJBiWeCaJ3WLCxMQzk7DaTbHf7b1na9Jolto7i0aNlKrGELB1GcgDqbgb1Mi5Wt1hEIj+GGDaST3A0gfUY23r04by/DAxeNTrI0lmZmLDOdyfft+wqNQGinT1RYUz57mp2MPD206DaLhGfLQMNCk9MhiZNic4wfrip00VrCIwZLUCFyVxC5EDFS5JxJtkLVo/JdqVVejsq6R6jkDVr/ACc+a+Hku2yxKOdQwfiPsNLKMb7YDNjx+BVuyiu12t5xFSthaSJOc2pVWMkwMD5yur4hHUzjdsH6mso7OCUO0iQxdcgkTWzoZ9IDBsGTcCr+Hl6FdXoLa1ZH1MTrVzls58nNRX5Ot2ChjM4T5dU8jY2AxufYD/fmpdll7XavEQJeE210UBeylKr6MREkINh2k3UVGitracpOY4EClBFI9q0ayb+jR8QahtsMePathtuXYI5RKkeGChBvthV0jbzp2rwTlKBQABIApyi9aTTEN8qozshBIK+Nql2WO1WpUpFuQLiG3nbqNc2jlhuQrYkC4+YCXDAZHzZ7isr0QO46lzZ6h6cFSMgHAVh1dwDnYg1Lbky1IA6bbLp+du2hUH8Iv7Z71mvKNsAR02OckkuxJLBgTnyQx/etKw7swvTPCunkeScRSNdIvbRACy404ww3Ybyd996tuHKoiQKVKhQBpBC49sDJ2/NV9vylbISViwSHHfYB/mGPH3qztLRYkWNBhVGAMk4H3NcO7odKKN95Lke1KUrkopSlAKUpQClKUApSlAKUpQClKUApSlAKUpQClKUApSlAKU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636" name="Picture 60" descr="http://www.gccmha.org/Nami.png"/>
          <p:cNvPicPr>
            <a:picLocks noChangeAspect="1" noChangeArrowheads="1"/>
          </p:cNvPicPr>
          <p:nvPr/>
        </p:nvPicPr>
        <p:blipFill>
          <a:blip r:embed="rId21" cstate="print"/>
          <a:srcRect/>
          <a:stretch>
            <a:fillRect/>
          </a:stretch>
        </p:blipFill>
        <p:spPr bwMode="auto">
          <a:xfrm>
            <a:off x="7469777" y="4629339"/>
            <a:ext cx="1381126" cy="552451"/>
          </a:xfrm>
          <a:prstGeom prst="rect">
            <a:avLst/>
          </a:prstGeom>
          <a:noFill/>
        </p:spPr>
      </p:pic>
      <p:pic>
        <p:nvPicPr>
          <p:cNvPr id="24648" name="Picture 72" descr="http://mexicotoday.org/sites/mexicotoday.org/files/url.jpg?1333575277"/>
          <p:cNvPicPr>
            <a:picLocks noChangeAspect="1" noChangeArrowheads="1"/>
          </p:cNvPicPr>
          <p:nvPr/>
        </p:nvPicPr>
        <p:blipFill>
          <a:blip r:embed="rId22" cstate="print"/>
          <a:srcRect/>
          <a:stretch>
            <a:fillRect/>
          </a:stretch>
        </p:blipFill>
        <p:spPr bwMode="auto">
          <a:xfrm>
            <a:off x="8001000" y="1435768"/>
            <a:ext cx="899897" cy="990600"/>
          </a:xfrm>
          <a:prstGeom prst="rect">
            <a:avLst/>
          </a:prstGeom>
          <a:noFill/>
        </p:spPr>
      </p:pic>
      <p:pic>
        <p:nvPicPr>
          <p:cNvPr id="24650" name="Picture 74" descr="http://yearinreview10.nychhc.org/images/award2.jpg"/>
          <p:cNvPicPr>
            <a:picLocks noChangeAspect="1" noChangeArrowheads="1"/>
          </p:cNvPicPr>
          <p:nvPr/>
        </p:nvPicPr>
        <p:blipFill>
          <a:blip r:embed="rId23" cstate="print"/>
          <a:srcRect/>
          <a:stretch>
            <a:fillRect/>
          </a:stretch>
        </p:blipFill>
        <p:spPr bwMode="auto">
          <a:xfrm>
            <a:off x="457200" y="5779168"/>
            <a:ext cx="911225" cy="831493"/>
          </a:xfrm>
          <a:prstGeom prst="rect">
            <a:avLst/>
          </a:prstGeom>
          <a:noFill/>
        </p:spPr>
      </p:pic>
      <p:pic>
        <p:nvPicPr>
          <p:cNvPr id="24652" name="Picture 76" descr="http://www.nahu.org/members/Logo/NAHU_Logo_Color.jpg"/>
          <p:cNvPicPr>
            <a:picLocks noChangeAspect="1" noChangeArrowheads="1"/>
          </p:cNvPicPr>
          <p:nvPr/>
        </p:nvPicPr>
        <p:blipFill>
          <a:blip r:embed="rId24" cstate="print"/>
          <a:srcRect/>
          <a:stretch>
            <a:fillRect/>
          </a:stretch>
        </p:blipFill>
        <p:spPr bwMode="auto">
          <a:xfrm>
            <a:off x="7871131" y="5384010"/>
            <a:ext cx="947653" cy="771018"/>
          </a:xfrm>
          <a:prstGeom prst="rect">
            <a:avLst/>
          </a:prstGeom>
          <a:noFill/>
        </p:spPr>
      </p:pic>
      <p:pic>
        <p:nvPicPr>
          <p:cNvPr id="1030" name="Picture 6" descr="http://www.hitechanswers.net/wp-content/uploads/2012/11/AHA.gif"/>
          <p:cNvPicPr>
            <a:picLocks noChangeAspect="1" noChangeArrowheads="1"/>
          </p:cNvPicPr>
          <p:nvPr/>
        </p:nvPicPr>
        <p:blipFill>
          <a:blip r:embed="rId25" cstate="print"/>
          <a:srcRect/>
          <a:stretch>
            <a:fillRect/>
          </a:stretch>
        </p:blipFill>
        <p:spPr bwMode="auto">
          <a:xfrm>
            <a:off x="0" y="2959768"/>
            <a:ext cx="1445623" cy="1132764"/>
          </a:xfrm>
          <a:prstGeom prst="rect">
            <a:avLst/>
          </a:prstGeom>
          <a:noFill/>
        </p:spPr>
      </p:pic>
      <p:pic>
        <p:nvPicPr>
          <p:cNvPr id="24628" name="Picture 52" descr="http://de.easterseals.com/images/content/pagebuilder/1220886.jpg"/>
          <p:cNvPicPr>
            <a:picLocks noChangeAspect="1" noChangeArrowheads="1"/>
          </p:cNvPicPr>
          <p:nvPr/>
        </p:nvPicPr>
        <p:blipFill>
          <a:blip r:embed="rId26" cstate="print"/>
          <a:srcRect/>
          <a:stretch>
            <a:fillRect/>
          </a:stretch>
        </p:blipFill>
        <p:spPr bwMode="auto">
          <a:xfrm>
            <a:off x="2087053" y="4257669"/>
            <a:ext cx="838200" cy="836802"/>
          </a:xfrm>
          <a:prstGeom prst="rect">
            <a:avLst/>
          </a:prstGeom>
          <a:noFill/>
        </p:spPr>
      </p:pic>
      <p:pic>
        <p:nvPicPr>
          <p:cNvPr id="1032" name="Picture 8" descr="https://encrypted-tbn1.gstatic.com/images?q=tbn:ANd9GcSh7Pjcg5eBzE2I86qF5fLd9ZZNXac5MVbRob5rvpI_gvkK-y4cUw"/>
          <p:cNvPicPr>
            <a:picLocks noChangeAspect="1" noChangeArrowheads="1"/>
          </p:cNvPicPr>
          <p:nvPr/>
        </p:nvPicPr>
        <p:blipFill>
          <a:blip r:embed="rId27" cstate="print"/>
          <a:srcRect/>
          <a:stretch>
            <a:fillRect/>
          </a:stretch>
        </p:blipFill>
        <p:spPr bwMode="auto">
          <a:xfrm>
            <a:off x="1606432" y="3403227"/>
            <a:ext cx="1737131" cy="609600"/>
          </a:xfrm>
          <a:prstGeom prst="rect">
            <a:avLst/>
          </a:prstGeom>
          <a:noFill/>
        </p:spPr>
      </p:pic>
      <p:pic>
        <p:nvPicPr>
          <p:cNvPr id="1028" name="Picture 4" descr="http://chieforganizer.org/wp-content/uploads/2010/09/SEIU-Logo.jpg"/>
          <p:cNvPicPr>
            <a:picLocks noChangeAspect="1" noChangeArrowheads="1"/>
          </p:cNvPicPr>
          <p:nvPr/>
        </p:nvPicPr>
        <p:blipFill>
          <a:blip r:embed="rId28" cstate="print"/>
          <a:srcRect/>
          <a:stretch>
            <a:fillRect/>
          </a:stretch>
        </p:blipFill>
        <p:spPr bwMode="auto">
          <a:xfrm>
            <a:off x="2386763" y="2510027"/>
            <a:ext cx="718387" cy="558547"/>
          </a:xfrm>
          <a:prstGeom prst="rect">
            <a:avLst/>
          </a:prstGeom>
          <a:noFill/>
        </p:spPr>
      </p:pic>
      <p:pic>
        <p:nvPicPr>
          <p:cNvPr id="1034" name="Picture 10" descr="http://thinkprogress.org/wp-content/uploads/2011/06/Blue-Shield.gif"/>
          <p:cNvPicPr>
            <a:picLocks noChangeAspect="1" noChangeArrowheads="1"/>
          </p:cNvPicPr>
          <p:nvPr/>
        </p:nvPicPr>
        <p:blipFill>
          <a:blip r:embed="rId29" cstate="print"/>
          <a:srcRect/>
          <a:stretch>
            <a:fillRect/>
          </a:stretch>
        </p:blipFill>
        <p:spPr bwMode="auto">
          <a:xfrm>
            <a:off x="5441951" y="1956052"/>
            <a:ext cx="1075103" cy="885824"/>
          </a:xfrm>
          <a:prstGeom prst="rect">
            <a:avLst/>
          </a:prstGeom>
          <a:noFill/>
        </p:spPr>
      </p:pic>
      <p:pic>
        <p:nvPicPr>
          <p:cNvPr id="1036" name="Picture 12" descr="http://www.nacc.org/images/conference/CHA_Logo_Color.jpg"/>
          <p:cNvPicPr>
            <a:picLocks noChangeAspect="1" noChangeArrowheads="1"/>
          </p:cNvPicPr>
          <p:nvPr/>
        </p:nvPicPr>
        <p:blipFill>
          <a:blip r:embed="rId30" cstate="print"/>
          <a:srcRect/>
          <a:stretch>
            <a:fillRect/>
          </a:stretch>
        </p:blipFill>
        <p:spPr bwMode="auto">
          <a:xfrm>
            <a:off x="5354134" y="2928268"/>
            <a:ext cx="1575540" cy="702691"/>
          </a:xfrm>
          <a:prstGeom prst="rect">
            <a:avLst/>
          </a:prstGeom>
          <a:noFill/>
        </p:spPr>
      </p:pic>
      <p:pic>
        <p:nvPicPr>
          <p:cNvPr id="1026" name="Picture 2" descr="G:\Administrative\Advisory Council and Board of Directors\Advisory Council logos\Ascension Health\Ascension_logo_JPEG.jpg"/>
          <p:cNvPicPr>
            <a:picLocks noChangeAspect="1" noChangeArrowheads="1"/>
          </p:cNvPicPr>
          <p:nvPr/>
        </p:nvPicPr>
        <p:blipFill>
          <a:blip r:embed="rId31" cstate="print"/>
          <a:srcRect/>
          <a:stretch>
            <a:fillRect/>
          </a:stretch>
        </p:blipFill>
        <p:spPr bwMode="auto">
          <a:xfrm>
            <a:off x="7227109" y="3090555"/>
            <a:ext cx="1696852" cy="417444"/>
          </a:xfrm>
          <a:prstGeom prst="rect">
            <a:avLst/>
          </a:prstGeom>
          <a:noFill/>
        </p:spPr>
      </p:pic>
      <p:pic>
        <p:nvPicPr>
          <p:cNvPr id="1038" name="Picture 14" descr="http://www.pharmacytimes.com/media/image/Generics2010_Teva_Logo.JPG"/>
          <p:cNvPicPr>
            <a:picLocks noChangeAspect="1" noChangeArrowheads="1"/>
          </p:cNvPicPr>
          <p:nvPr/>
        </p:nvPicPr>
        <p:blipFill>
          <a:blip r:embed="rId32" cstate="print"/>
          <a:srcRect/>
          <a:stretch>
            <a:fillRect/>
          </a:stretch>
        </p:blipFill>
        <p:spPr bwMode="auto">
          <a:xfrm>
            <a:off x="5947510" y="4394405"/>
            <a:ext cx="1139089" cy="532198"/>
          </a:xfrm>
          <a:prstGeom prst="rect">
            <a:avLst/>
          </a:prstGeom>
          <a:noFill/>
        </p:spPr>
      </p:pic>
      <p:pic>
        <p:nvPicPr>
          <p:cNvPr id="31746" name="Picture 2" descr="American Cancer Society Cancer Action Network"/>
          <p:cNvPicPr>
            <a:picLocks noChangeAspect="1" noChangeArrowheads="1"/>
          </p:cNvPicPr>
          <p:nvPr/>
        </p:nvPicPr>
        <p:blipFill>
          <a:blip r:embed="rId33" cstate="print"/>
          <a:srcRect/>
          <a:stretch>
            <a:fillRect/>
          </a:stretch>
        </p:blipFill>
        <p:spPr bwMode="auto">
          <a:xfrm>
            <a:off x="3886200" y="3950368"/>
            <a:ext cx="1143000" cy="914401"/>
          </a:xfrm>
          <a:prstGeom prst="rect">
            <a:avLst/>
          </a:prstGeom>
          <a:noFill/>
        </p:spPr>
      </p:pic>
      <p:pic>
        <p:nvPicPr>
          <p:cNvPr id="3" name="Picture 2"/>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5265457" y="3815759"/>
            <a:ext cx="2139861" cy="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2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8438"/>
            <a:ext cx="8229600" cy="944562"/>
          </a:xfrm>
        </p:spPr>
        <p:txBody>
          <a:bodyPr>
            <a:normAutofit/>
          </a:bodyPr>
          <a:lstStyle/>
          <a:p>
            <a:pPr algn="ctr"/>
            <a:r>
              <a:rPr lang="en-US" dirty="0" smtClean="0"/>
              <a:t>A New Way to Enroll in Coverage</a:t>
            </a:r>
            <a:endParaRPr lang="en-US" dirty="0"/>
          </a:p>
        </p:txBody>
      </p:sp>
      <p:sp>
        <p:nvSpPr>
          <p:cNvPr id="7" name="Content Placeholder 6"/>
          <p:cNvSpPr>
            <a:spLocks noGrp="1"/>
          </p:cNvSpPr>
          <p:nvPr>
            <p:ph idx="1"/>
          </p:nvPr>
        </p:nvSpPr>
        <p:spPr>
          <a:xfrm>
            <a:off x="381000" y="1371600"/>
            <a:ext cx="8153400" cy="838200"/>
          </a:xfrm>
        </p:spPr>
        <p:txBody>
          <a:bodyPr>
            <a:normAutofit/>
          </a:bodyPr>
          <a:lstStyle/>
          <a:p>
            <a:pPr marL="0" indent="0" algn="ctr">
              <a:buNone/>
            </a:pPr>
            <a:r>
              <a:rPr lang="en-US" sz="2400" dirty="0" smtClean="0"/>
              <a:t>Consumers can connect to whichever program they are eligible for, no matter where they start.</a:t>
            </a:r>
          </a:p>
        </p:txBody>
      </p:sp>
      <p:grpSp>
        <p:nvGrpSpPr>
          <p:cNvPr id="4" name="Group 54"/>
          <p:cNvGrpSpPr/>
          <p:nvPr/>
        </p:nvGrpSpPr>
        <p:grpSpPr>
          <a:xfrm>
            <a:off x="152400" y="2133600"/>
            <a:ext cx="8763000" cy="4267200"/>
            <a:chOff x="228600" y="1371600"/>
            <a:chExt cx="8763000" cy="4267200"/>
          </a:xfrm>
        </p:grpSpPr>
        <p:sp>
          <p:nvSpPr>
            <p:cNvPr id="41" name="TextBox 40"/>
            <p:cNvSpPr txBox="1"/>
            <p:nvPr/>
          </p:nvSpPr>
          <p:spPr>
            <a:xfrm>
              <a:off x="228600" y="1371600"/>
              <a:ext cx="2590800" cy="646331"/>
            </a:xfrm>
            <a:prstGeom prst="rect">
              <a:avLst/>
            </a:prstGeom>
            <a:noFill/>
          </p:spPr>
          <p:txBody>
            <a:bodyPr wrap="square" rtlCol="0">
              <a:spAutoFit/>
            </a:bodyPr>
            <a:lstStyle/>
            <a:p>
              <a:pPr algn="ctr"/>
              <a:r>
                <a:rPr lang="en-US" dirty="0" smtClean="0"/>
                <a:t>Complete single application</a:t>
              </a:r>
              <a:endParaRPr lang="en-US" dirty="0"/>
            </a:p>
          </p:txBody>
        </p:sp>
        <p:sp>
          <p:nvSpPr>
            <p:cNvPr id="42" name="TextBox 41"/>
            <p:cNvSpPr txBox="1"/>
            <p:nvPr/>
          </p:nvSpPr>
          <p:spPr>
            <a:xfrm>
              <a:off x="3810000" y="1524000"/>
              <a:ext cx="2286000" cy="369332"/>
            </a:xfrm>
            <a:prstGeom prst="rect">
              <a:avLst/>
            </a:prstGeom>
            <a:noFill/>
          </p:spPr>
          <p:txBody>
            <a:bodyPr wrap="square" rtlCol="0">
              <a:spAutoFit/>
            </a:bodyPr>
            <a:lstStyle/>
            <a:p>
              <a:pPr algn="ctr"/>
              <a:r>
                <a:rPr lang="en-US" dirty="0" smtClean="0"/>
                <a:t>Determine eligibility</a:t>
              </a:r>
              <a:endParaRPr lang="en-US" dirty="0"/>
            </a:p>
          </p:txBody>
        </p:sp>
        <p:sp>
          <p:nvSpPr>
            <p:cNvPr id="43" name="TextBox 42"/>
            <p:cNvSpPr txBox="1"/>
            <p:nvPr/>
          </p:nvSpPr>
          <p:spPr>
            <a:xfrm>
              <a:off x="7086600" y="1371600"/>
              <a:ext cx="1905000" cy="646331"/>
            </a:xfrm>
            <a:prstGeom prst="rect">
              <a:avLst/>
            </a:prstGeom>
            <a:noFill/>
          </p:spPr>
          <p:txBody>
            <a:bodyPr wrap="square" rtlCol="0">
              <a:spAutoFit/>
            </a:bodyPr>
            <a:lstStyle/>
            <a:p>
              <a:pPr algn="ctr"/>
              <a:r>
                <a:rPr lang="en-US" dirty="0" smtClean="0"/>
                <a:t>Enrolled in correct program!</a:t>
              </a:r>
              <a:endParaRPr lang="en-US" dirty="0"/>
            </a:p>
          </p:txBody>
        </p:sp>
        <p:grpSp>
          <p:nvGrpSpPr>
            <p:cNvPr id="5" name="Group 53"/>
            <p:cNvGrpSpPr/>
            <p:nvPr/>
          </p:nvGrpSpPr>
          <p:grpSpPr>
            <a:xfrm>
              <a:off x="533400" y="2209800"/>
              <a:ext cx="7772400" cy="3429000"/>
              <a:chOff x="304800" y="1600200"/>
              <a:chExt cx="7772400" cy="3429000"/>
            </a:xfrm>
          </p:grpSpPr>
          <p:grpSp>
            <p:nvGrpSpPr>
              <p:cNvPr id="6" name="Group 39"/>
              <p:cNvGrpSpPr/>
              <p:nvPr/>
            </p:nvGrpSpPr>
            <p:grpSpPr>
              <a:xfrm>
                <a:off x="2438400" y="1600200"/>
                <a:ext cx="4572000" cy="3429000"/>
                <a:chOff x="2438400" y="1600200"/>
                <a:chExt cx="4572000" cy="3429000"/>
              </a:xfrm>
            </p:grpSpPr>
            <p:sp>
              <p:nvSpPr>
                <p:cNvPr id="14" name="Rounded Rectangle 13"/>
                <p:cNvSpPr/>
                <p:nvPr/>
              </p:nvSpPr>
              <p:spPr>
                <a:xfrm>
                  <a:off x="5715000" y="2895600"/>
                  <a:ext cx="1295400" cy="8382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Medicaid</a:t>
                  </a:r>
                  <a:endParaRPr lang="en-US" dirty="0"/>
                </a:p>
              </p:txBody>
            </p:sp>
            <p:sp>
              <p:nvSpPr>
                <p:cNvPr id="15" name="Rounded Rectangle 14"/>
                <p:cNvSpPr/>
                <p:nvPr/>
              </p:nvSpPr>
              <p:spPr>
                <a:xfrm>
                  <a:off x="5715000" y="4191000"/>
                  <a:ext cx="1295400" cy="838200"/>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CHIP</a:t>
                  </a:r>
                  <a:endParaRPr lang="en-US" dirty="0"/>
                </a:p>
              </p:txBody>
            </p:sp>
            <p:cxnSp>
              <p:nvCxnSpPr>
                <p:cNvPr id="17" name="Straight Arrow Connector 16"/>
                <p:cNvCxnSpPr/>
                <p:nvPr/>
              </p:nvCxnSpPr>
              <p:spPr>
                <a:xfrm>
                  <a:off x="3886200" y="1981200"/>
                  <a:ext cx="1600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133600"/>
                  <a:ext cx="1752600" cy="11430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581400" y="2590800"/>
                  <a:ext cx="2362200" cy="17526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86200" y="2209800"/>
                  <a:ext cx="1600200" cy="106680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86200" y="3429000"/>
                  <a:ext cx="17526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86200" y="3581400"/>
                  <a:ext cx="1676400" cy="12192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619500" y="2705100"/>
                  <a:ext cx="2133600" cy="160020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86200" y="3581400"/>
                  <a:ext cx="1752600" cy="11430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86200" y="4876800"/>
                  <a:ext cx="1676400" cy="1588"/>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438400" y="4191000"/>
                  <a:ext cx="1295400" cy="838200"/>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In-Person Assistance</a:t>
                  </a:r>
                  <a:endParaRPr lang="en-US" dirty="0"/>
                </a:p>
              </p:txBody>
            </p:sp>
            <p:sp>
              <p:nvSpPr>
                <p:cNvPr id="38" name="Rounded Rectangle 37"/>
                <p:cNvSpPr/>
                <p:nvPr/>
              </p:nvSpPr>
              <p:spPr>
                <a:xfrm>
                  <a:off x="5715000" y="1600200"/>
                  <a:ext cx="12954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Exchange</a:t>
                  </a:r>
                  <a:endParaRPr lang="en-US" dirty="0"/>
                </a:p>
              </p:txBody>
            </p:sp>
          </p:grpSp>
          <p:pic>
            <p:nvPicPr>
              <p:cNvPr id="49" name="Picture 48" descr="stick-figure-family2.jpg"/>
              <p:cNvPicPr>
                <a:picLocks noChangeAspect="1"/>
              </p:cNvPicPr>
              <p:nvPr/>
            </p:nvPicPr>
            <p:blipFill>
              <a:blip r:embed="rId3" cstate="print"/>
              <a:stretch>
                <a:fillRect/>
              </a:stretch>
            </p:blipFill>
            <p:spPr>
              <a:xfrm>
                <a:off x="304800" y="1905000"/>
                <a:ext cx="1167161" cy="957072"/>
              </a:xfrm>
              <a:prstGeom prst="rect">
                <a:avLst/>
              </a:prstGeom>
            </p:spPr>
          </p:pic>
          <p:pic>
            <p:nvPicPr>
              <p:cNvPr id="51" name="Picture 50" descr="stick-figure-man.jpg"/>
              <p:cNvPicPr>
                <a:picLocks noChangeAspect="1"/>
              </p:cNvPicPr>
              <p:nvPr/>
            </p:nvPicPr>
            <p:blipFill>
              <a:blip r:embed="rId4" cstate="print"/>
              <a:stretch>
                <a:fillRect/>
              </a:stretch>
            </p:blipFill>
            <p:spPr>
              <a:xfrm>
                <a:off x="7665762" y="1676400"/>
                <a:ext cx="259038" cy="661987"/>
              </a:xfrm>
              <a:prstGeom prst="rect">
                <a:avLst/>
              </a:prstGeom>
            </p:spPr>
          </p:pic>
          <p:pic>
            <p:nvPicPr>
              <p:cNvPr id="52" name="Picture 51" descr="stick-figure-woman.jpg"/>
              <p:cNvPicPr>
                <a:picLocks noChangeAspect="1"/>
              </p:cNvPicPr>
              <p:nvPr/>
            </p:nvPicPr>
            <p:blipFill>
              <a:blip r:embed="rId5" cstate="print"/>
              <a:stretch>
                <a:fillRect/>
              </a:stretch>
            </p:blipFill>
            <p:spPr>
              <a:xfrm>
                <a:off x="7652632" y="2895600"/>
                <a:ext cx="348368" cy="752474"/>
              </a:xfrm>
              <a:prstGeom prst="rect">
                <a:avLst/>
              </a:prstGeom>
            </p:spPr>
          </p:pic>
          <p:pic>
            <p:nvPicPr>
              <p:cNvPr id="53" name="Picture 52" descr="stick-figure-kids.jpg"/>
              <p:cNvPicPr>
                <a:picLocks noChangeAspect="1"/>
              </p:cNvPicPr>
              <p:nvPr/>
            </p:nvPicPr>
            <p:blipFill>
              <a:blip r:embed="rId6" cstate="print"/>
              <a:stretch>
                <a:fillRect/>
              </a:stretch>
            </p:blipFill>
            <p:spPr>
              <a:xfrm>
                <a:off x="7605447" y="4343400"/>
                <a:ext cx="471753" cy="573675"/>
              </a:xfrm>
              <a:prstGeom prst="rect">
                <a:avLst/>
              </a:prstGeom>
            </p:spPr>
          </p:pic>
        </p:grpSp>
      </p:grpSp>
      <p:cxnSp>
        <p:nvCxnSpPr>
          <p:cNvPr id="33" name="Straight Arrow Connector 32"/>
          <p:cNvCxnSpPr/>
          <p:nvPr/>
        </p:nvCxnSpPr>
        <p:spPr>
          <a:xfrm rot="5400000" flipH="1" flipV="1">
            <a:off x="1714500" y="3848100"/>
            <a:ext cx="9144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05000" y="47244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1752600" y="5029200"/>
            <a:ext cx="8382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81000" y="4419600"/>
            <a:ext cx="1371600" cy="83820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Single Application</a:t>
            </a:r>
            <a:endParaRPr lang="en-US" dirty="0"/>
          </a:p>
        </p:txBody>
      </p:sp>
      <p:pic>
        <p:nvPicPr>
          <p:cNvPr id="34" name="Picture 33"/>
          <p:cNvPicPr>
            <a:picLocks noChangeAspect="1"/>
          </p:cNvPicPr>
          <p:nvPr/>
        </p:nvPicPr>
        <p:blipFill>
          <a:blip r:embed="rId7" cstate="print"/>
          <a:stretch>
            <a:fillRect/>
          </a:stretch>
        </p:blipFill>
        <p:spPr>
          <a:xfrm>
            <a:off x="2514600" y="2667000"/>
            <a:ext cx="1484416" cy="1371600"/>
          </a:xfrm>
          <a:prstGeom prst="rect">
            <a:avLst/>
          </a:prstGeom>
        </p:spPr>
      </p:pic>
      <p:pic>
        <p:nvPicPr>
          <p:cNvPr id="44" name="Picture 43"/>
          <p:cNvPicPr>
            <a:picLocks noChangeAspect="1"/>
          </p:cNvPicPr>
          <p:nvPr/>
        </p:nvPicPr>
        <p:blipFill>
          <a:blip r:embed="rId8" cstate="print"/>
          <a:stretch>
            <a:fillRect/>
          </a:stretch>
        </p:blipFill>
        <p:spPr>
          <a:xfrm>
            <a:off x="2590800" y="4267200"/>
            <a:ext cx="1219200" cy="873761"/>
          </a:xfrm>
          <a:prstGeom prst="rect">
            <a:avLst/>
          </a:prstGeom>
        </p:spPr>
      </p:pic>
      <p:sp>
        <p:nvSpPr>
          <p:cNvPr id="8" name="Slide Number Placeholder 7"/>
          <p:cNvSpPr>
            <a:spLocks noGrp="1"/>
          </p:cNvSpPr>
          <p:nvPr>
            <p:ph type="sldNum" sz="quarter" idx="4294967295"/>
          </p:nvPr>
        </p:nvSpPr>
        <p:spPr>
          <a:xfrm>
            <a:off x="6553200" y="6203950"/>
            <a:ext cx="2133600" cy="365125"/>
          </a:xfrm>
          <a:prstGeom prst="rect">
            <a:avLst/>
          </a:prstGeom>
        </p:spPr>
        <p:txBody>
          <a:bodyPr/>
          <a:lstStyle/>
          <a:p>
            <a:pPr>
              <a:defRPr/>
            </a:pPr>
            <a:fld id="{DC849BA6-F58D-407E-A524-88032F3432D4}" type="slidenum">
              <a:rPr lang="en-US" smtClean="0">
                <a:solidFill>
                  <a:prstClr val="black">
                    <a:tint val="75000"/>
                  </a:prstClr>
                </a:solidFill>
                <a:latin typeface="Calibri"/>
              </a:rPr>
              <a:pPr>
                <a:def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5707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thirds of the uninsured live in 13 states</a:t>
            </a:r>
            <a:endParaRPr lang="en-US" dirty="0"/>
          </a:p>
        </p:txBody>
      </p:sp>
      <p:sp>
        <p:nvSpPr>
          <p:cNvPr id="4" name="Slide Number Placeholder 3"/>
          <p:cNvSpPr>
            <a:spLocks noGrp="1"/>
          </p:cNvSpPr>
          <p:nvPr>
            <p:ph type="sldNum" sz="quarter" idx="4"/>
          </p:nvPr>
        </p:nvSpPr>
        <p:spPr/>
        <p:txBody>
          <a:bodyPr/>
          <a:lstStyle/>
          <a:p>
            <a:fld id="{51A0968B-E52D-48FA-AFA4-A19DF3D2143C}"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304800" y="4876800"/>
            <a:ext cx="3914341" cy="1234440"/>
          </a:xfrm>
          <a:prstGeom prst="rec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nvGrpSpPr>
          <p:cNvPr id="113" name="Group 112"/>
          <p:cNvGrpSpPr/>
          <p:nvPr/>
        </p:nvGrpSpPr>
        <p:grpSpPr>
          <a:xfrm>
            <a:off x="228599" y="2146106"/>
            <a:ext cx="4083653" cy="2450906"/>
            <a:chOff x="304799" y="2222306"/>
            <a:chExt cx="4083653" cy="2450906"/>
          </a:xfrm>
        </p:grpSpPr>
        <p:grpSp>
          <p:nvGrpSpPr>
            <p:cNvPr id="7" name="Group 4"/>
            <p:cNvGrpSpPr>
              <a:grpSpLocks/>
            </p:cNvGrpSpPr>
            <p:nvPr/>
          </p:nvGrpSpPr>
          <p:grpSpPr bwMode="auto">
            <a:xfrm>
              <a:off x="304799" y="3830043"/>
              <a:ext cx="936060" cy="635949"/>
              <a:chOff x="647" y="2861"/>
              <a:chExt cx="1048" cy="712"/>
            </a:xfrm>
            <a:solidFill>
              <a:schemeClr val="bg1"/>
            </a:solidFill>
          </p:grpSpPr>
          <p:sp>
            <p:nvSpPr>
              <p:cNvPr id="67" name="Freeform 5"/>
              <p:cNvSpPr>
                <a:spLocks/>
              </p:cNvSpPr>
              <p:nvPr/>
            </p:nvSpPr>
            <p:spPr bwMode="auto">
              <a:xfrm>
                <a:off x="943" y="2861"/>
                <a:ext cx="752" cy="624"/>
              </a:xfrm>
              <a:custGeom>
                <a:avLst/>
                <a:gdLst/>
                <a:ahLst/>
                <a:cxnLst>
                  <a:cxn ang="0">
                    <a:pos x="736" y="432"/>
                  </a:cxn>
                  <a:cxn ang="0">
                    <a:pos x="600" y="360"/>
                  </a:cxn>
                  <a:cxn ang="0">
                    <a:pos x="576" y="368"/>
                  </a:cxn>
                  <a:cxn ang="0">
                    <a:pos x="496" y="352"/>
                  </a:cxn>
                  <a:cxn ang="0">
                    <a:pos x="352" y="16"/>
                  </a:cxn>
                  <a:cxn ang="0">
                    <a:pos x="264" y="24"/>
                  </a:cxn>
                  <a:cxn ang="0">
                    <a:pos x="216" y="8"/>
                  </a:cxn>
                  <a:cxn ang="0">
                    <a:pos x="184" y="8"/>
                  </a:cxn>
                  <a:cxn ang="0">
                    <a:pos x="160" y="8"/>
                  </a:cxn>
                  <a:cxn ang="0">
                    <a:pos x="112" y="32"/>
                  </a:cxn>
                  <a:cxn ang="0">
                    <a:pos x="48" y="88"/>
                  </a:cxn>
                  <a:cxn ang="0">
                    <a:pos x="72" y="152"/>
                  </a:cxn>
                  <a:cxn ang="0">
                    <a:pos x="112" y="176"/>
                  </a:cxn>
                  <a:cxn ang="0">
                    <a:pos x="88" y="168"/>
                  </a:cxn>
                  <a:cxn ang="0">
                    <a:pos x="112" y="192"/>
                  </a:cxn>
                  <a:cxn ang="0">
                    <a:pos x="72" y="176"/>
                  </a:cxn>
                  <a:cxn ang="0">
                    <a:pos x="32" y="192"/>
                  </a:cxn>
                  <a:cxn ang="0">
                    <a:pos x="16" y="224"/>
                  </a:cxn>
                  <a:cxn ang="0">
                    <a:pos x="56" y="248"/>
                  </a:cxn>
                  <a:cxn ang="0">
                    <a:pos x="112" y="240"/>
                  </a:cxn>
                  <a:cxn ang="0">
                    <a:pos x="104" y="256"/>
                  </a:cxn>
                  <a:cxn ang="0">
                    <a:pos x="72" y="312"/>
                  </a:cxn>
                  <a:cxn ang="0">
                    <a:pos x="48" y="336"/>
                  </a:cxn>
                  <a:cxn ang="0">
                    <a:pos x="16" y="368"/>
                  </a:cxn>
                  <a:cxn ang="0">
                    <a:pos x="32" y="384"/>
                  </a:cxn>
                  <a:cxn ang="0">
                    <a:pos x="40" y="424"/>
                  </a:cxn>
                  <a:cxn ang="0">
                    <a:pos x="80" y="416"/>
                  </a:cxn>
                  <a:cxn ang="0">
                    <a:pos x="96" y="456"/>
                  </a:cxn>
                  <a:cxn ang="0">
                    <a:pos x="112" y="464"/>
                  </a:cxn>
                  <a:cxn ang="0">
                    <a:pos x="144" y="472"/>
                  </a:cxn>
                  <a:cxn ang="0">
                    <a:pos x="176" y="472"/>
                  </a:cxn>
                  <a:cxn ang="0">
                    <a:pos x="176" y="504"/>
                  </a:cxn>
                  <a:cxn ang="0">
                    <a:pos x="136" y="560"/>
                  </a:cxn>
                  <a:cxn ang="0">
                    <a:pos x="112" y="592"/>
                  </a:cxn>
                  <a:cxn ang="0">
                    <a:pos x="64" y="608"/>
                  </a:cxn>
                  <a:cxn ang="0">
                    <a:pos x="80" y="608"/>
                  </a:cxn>
                  <a:cxn ang="0">
                    <a:pos x="104" y="608"/>
                  </a:cxn>
                  <a:cxn ang="0">
                    <a:pos x="136" y="584"/>
                  </a:cxn>
                  <a:cxn ang="0">
                    <a:pos x="184" y="544"/>
                  </a:cxn>
                  <a:cxn ang="0">
                    <a:pos x="248" y="480"/>
                  </a:cxn>
                  <a:cxn ang="0">
                    <a:pos x="248" y="432"/>
                  </a:cxn>
                  <a:cxn ang="0">
                    <a:pos x="320" y="368"/>
                  </a:cxn>
                  <a:cxn ang="0">
                    <a:pos x="296" y="408"/>
                  </a:cxn>
                  <a:cxn ang="0">
                    <a:pos x="296" y="424"/>
                  </a:cxn>
                  <a:cxn ang="0">
                    <a:pos x="320" y="416"/>
                  </a:cxn>
                  <a:cxn ang="0">
                    <a:pos x="336" y="376"/>
                  </a:cxn>
                  <a:cxn ang="0">
                    <a:pos x="352" y="368"/>
                  </a:cxn>
                  <a:cxn ang="0">
                    <a:pos x="400" y="384"/>
                  </a:cxn>
                  <a:cxn ang="0">
                    <a:pos x="448" y="376"/>
                  </a:cxn>
                  <a:cxn ang="0">
                    <a:pos x="512" y="376"/>
                  </a:cxn>
                  <a:cxn ang="0">
                    <a:pos x="592" y="408"/>
                  </a:cxn>
                  <a:cxn ang="0">
                    <a:pos x="592" y="384"/>
                  </a:cxn>
                  <a:cxn ang="0">
                    <a:pos x="592" y="368"/>
                  </a:cxn>
                  <a:cxn ang="0">
                    <a:pos x="632" y="384"/>
                  </a:cxn>
                  <a:cxn ang="0">
                    <a:pos x="672" y="424"/>
                  </a:cxn>
                  <a:cxn ang="0">
                    <a:pos x="704" y="456"/>
                  </a:cxn>
                  <a:cxn ang="0">
                    <a:pos x="744" y="472"/>
                  </a:cxn>
                </a:cxnLst>
                <a:rect l="0" t="0" r="r" b="b"/>
                <a:pathLst>
                  <a:path w="752" h="624">
                    <a:moveTo>
                      <a:pt x="744" y="480"/>
                    </a:moveTo>
                    <a:lnTo>
                      <a:pt x="752" y="472"/>
                    </a:lnTo>
                    <a:lnTo>
                      <a:pt x="752" y="464"/>
                    </a:lnTo>
                    <a:lnTo>
                      <a:pt x="752" y="456"/>
                    </a:lnTo>
                    <a:lnTo>
                      <a:pt x="752" y="440"/>
                    </a:lnTo>
                    <a:lnTo>
                      <a:pt x="736" y="432"/>
                    </a:lnTo>
                    <a:lnTo>
                      <a:pt x="720" y="432"/>
                    </a:lnTo>
                    <a:lnTo>
                      <a:pt x="712" y="424"/>
                    </a:lnTo>
                    <a:lnTo>
                      <a:pt x="696" y="424"/>
                    </a:lnTo>
                    <a:lnTo>
                      <a:pt x="696" y="424"/>
                    </a:lnTo>
                    <a:lnTo>
                      <a:pt x="624" y="368"/>
                    </a:lnTo>
                    <a:lnTo>
                      <a:pt x="600" y="360"/>
                    </a:lnTo>
                    <a:lnTo>
                      <a:pt x="584" y="344"/>
                    </a:lnTo>
                    <a:lnTo>
                      <a:pt x="584" y="344"/>
                    </a:lnTo>
                    <a:lnTo>
                      <a:pt x="568" y="360"/>
                    </a:lnTo>
                    <a:lnTo>
                      <a:pt x="568" y="360"/>
                    </a:lnTo>
                    <a:lnTo>
                      <a:pt x="576" y="368"/>
                    </a:lnTo>
                    <a:lnTo>
                      <a:pt x="576" y="368"/>
                    </a:lnTo>
                    <a:lnTo>
                      <a:pt x="560" y="384"/>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20" y="24"/>
                    </a:lnTo>
                    <a:lnTo>
                      <a:pt x="312" y="24"/>
                    </a:lnTo>
                    <a:lnTo>
                      <a:pt x="280" y="24"/>
                    </a:lnTo>
                    <a:lnTo>
                      <a:pt x="264" y="24"/>
                    </a:lnTo>
                    <a:lnTo>
                      <a:pt x="256" y="24"/>
                    </a:lnTo>
                    <a:lnTo>
                      <a:pt x="248" y="24"/>
                    </a:lnTo>
                    <a:lnTo>
                      <a:pt x="232" y="24"/>
                    </a:lnTo>
                    <a:lnTo>
                      <a:pt x="224" y="8"/>
                    </a:lnTo>
                    <a:lnTo>
                      <a:pt x="224" y="8"/>
                    </a:lnTo>
                    <a:lnTo>
                      <a:pt x="216" y="8"/>
                    </a:lnTo>
                    <a:lnTo>
                      <a:pt x="208" y="8"/>
                    </a:lnTo>
                    <a:lnTo>
                      <a:pt x="208" y="16"/>
                    </a:lnTo>
                    <a:lnTo>
                      <a:pt x="208" y="16"/>
                    </a:lnTo>
                    <a:lnTo>
                      <a:pt x="192" y="0"/>
                    </a:lnTo>
                    <a:lnTo>
                      <a:pt x="192" y="0"/>
                    </a:lnTo>
                    <a:lnTo>
                      <a:pt x="184" y="8"/>
                    </a:lnTo>
                    <a:lnTo>
                      <a:pt x="184" y="8"/>
                    </a:lnTo>
                    <a:lnTo>
                      <a:pt x="184" y="0"/>
                    </a:lnTo>
                    <a:lnTo>
                      <a:pt x="184" y="0"/>
                    </a:lnTo>
                    <a:lnTo>
                      <a:pt x="168" y="0"/>
                    </a:lnTo>
                    <a:lnTo>
                      <a:pt x="168" y="0"/>
                    </a:lnTo>
                    <a:lnTo>
                      <a:pt x="160" y="8"/>
                    </a:lnTo>
                    <a:lnTo>
                      <a:pt x="152" y="16"/>
                    </a:lnTo>
                    <a:lnTo>
                      <a:pt x="144" y="16"/>
                    </a:lnTo>
                    <a:lnTo>
                      <a:pt x="136" y="16"/>
                    </a:lnTo>
                    <a:lnTo>
                      <a:pt x="136" y="16"/>
                    </a:lnTo>
                    <a:lnTo>
                      <a:pt x="120" y="32"/>
                    </a:lnTo>
                    <a:lnTo>
                      <a:pt x="112" y="32"/>
                    </a:lnTo>
                    <a:lnTo>
                      <a:pt x="96" y="48"/>
                    </a:lnTo>
                    <a:lnTo>
                      <a:pt x="72" y="80"/>
                    </a:lnTo>
                    <a:lnTo>
                      <a:pt x="72" y="80"/>
                    </a:lnTo>
                    <a:lnTo>
                      <a:pt x="72" y="88"/>
                    </a:lnTo>
                    <a:lnTo>
                      <a:pt x="72" y="88"/>
                    </a:lnTo>
                    <a:lnTo>
                      <a:pt x="48" y="88"/>
                    </a:lnTo>
                    <a:lnTo>
                      <a:pt x="48" y="88"/>
                    </a:lnTo>
                    <a:lnTo>
                      <a:pt x="32" y="104"/>
                    </a:lnTo>
                    <a:lnTo>
                      <a:pt x="32" y="104"/>
                    </a:lnTo>
                    <a:lnTo>
                      <a:pt x="48" y="112"/>
                    </a:lnTo>
                    <a:lnTo>
                      <a:pt x="72" y="136"/>
                    </a:lnTo>
                    <a:lnTo>
                      <a:pt x="72" y="152"/>
                    </a:lnTo>
                    <a:lnTo>
                      <a:pt x="72" y="152"/>
                    </a:lnTo>
                    <a:lnTo>
                      <a:pt x="96" y="160"/>
                    </a:lnTo>
                    <a:lnTo>
                      <a:pt x="96" y="160"/>
                    </a:lnTo>
                    <a:lnTo>
                      <a:pt x="104" y="176"/>
                    </a:lnTo>
                    <a:lnTo>
                      <a:pt x="104" y="176"/>
                    </a:lnTo>
                    <a:lnTo>
                      <a:pt x="112" y="176"/>
                    </a:lnTo>
                    <a:lnTo>
                      <a:pt x="112" y="176"/>
                    </a:lnTo>
                    <a:lnTo>
                      <a:pt x="112" y="184"/>
                    </a:lnTo>
                    <a:lnTo>
                      <a:pt x="112" y="184"/>
                    </a:lnTo>
                    <a:lnTo>
                      <a:pt x="96" y="184"/>
                    </a:lnTo>
                    <a:lnTo>
                      <a:pt x="96" y="184"/>
                    </a:lnTo>
                    <a:lnTo>
                      <a:pt x="88" y="168"/>
                    </a:lnTo>
                    <a:lnTo>
                      <a:pt x="88" y="168"/>
                    </a:lnTo>
                    <a:lnTo>
                      <a:pt x="88" y="176"/>
                    </a:lnTo>
                    <a:lnTo>
                      <a:pt x="88" y="176"/>
                    </a:lnTo>
                    <a:lnTo>
                      <a:pt x="96" y="184"/>
                    </a:lnTo>
                    <a:lnTo>
                      <a:pt x="96" y="184"/>
                    </a:lnTo>
                    <a:lnTo>
                      <a:pt x="112" y="192"/>
                    </a:lnTo>
                    <a:lnTo>
                      <a:pt x="112" y="192"/>
                    </a:lnTo>
                    <a:lnTo>
                      <a:pt x="96" y="200"/>
                    </a:lnTo>
                    <a:lnTo>
                      <a:pt x="96" y="200"/>
                    </a:lnTo>
                    <a:lnTo>
                      <a:pt x="64" y="192"/>
                    </a:lnTo>
                    <a:lnTo>
                      <a:pt x="64" y="192"/>
                    </a:lnTo>
                    <a:lnTo>
                      <a:pt x="72" y="176"/>
                    </a:lnTo>
                    <a:lnTo>
                      <a:pt x="72" y="176"/>
                    </a:lnTo>
                    <a:lnTo>
                      <a:pt x="40" y="184"/>
                    </a:lnTo>
                    <a:lnTo>
                      <a:pt x="40" y="184"/>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24" y="240"/>
                    </a:lnTo>
                    <a:lnTo>
                      <a:pt x="32" y="248"/>
                    </a:lnTo>
                    <a:lnTo>
                      <a:pt x="56" y="248"/>
                    </a:lnTo>
                    <a:lnTo>
                      <a:pt x="56" y="248"/>
                    </a:lnTo>
                    <a:lnTo>
                      <a:pt x="72" y="256"/>
                    </a:lnTo>
                    <a:lnTo>
                      <a:pt x="88" y="256"/>
                    </a:lnTo>
                    <a:lnTo>
                      <a:pt x="88" y="256"/>
                    </a:lnTo>
                    <a:lnTo>
                      <a:pt x="104" y="240"/>
                    </a:lnTo>
                    <a:lnTo>
                      <a:pt x="104" y="240"/>
                    </a:lnTo>
                    <a:lnTo>
                      <a:pt x="112" y="240"/>
                    </a:lnTo>
                    <a:lnTo>
                      <a:pt x="120" y="240"/>
                    </a:lnTo>
                    <a:lnTo>
                      <a:pt x="120" y="240"/>
                    </a:lnTo>
                    <a:lnTo>
                      <a:pt x="120" y="248"/>
                    </a:lnTo>
                    <a:lnTo>
                      <a:pt x="104" y="256"/>
                    </a:lnTo>
                    <a:lnTo>
                      <a:pt x="104" y="256"/>
                    </a:lnTo>
                    <a:lnTo>
                      <a:pt x="104" y="256"/>
                    </a:lnTo>
                    <a:lnTo>
                      <a:pt x="112" y="272"/>
                    </a:lnTo>
                    <a:lnTo>
                      <a:pt x="112" y="288"/>
                    </a:lnTo>
                    <a:lnTo>
                      <a:pt x="88" y="288"/>
                    </a:lnTo>
                    <a:lnTo>
                      <a:pt x="88" y="288"/>
                    </a:lnTo>
                    <a:lnTo>
                      <a:pt x="72" y="312"/>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16" y="368"/>
                    </a:lnTo>
                    <a:lnTo>
                      <a:pt x="24" y="368"/>
                    </a:lnTo>
                    <a:lnTo>
                      <a:pt x="32" y="360"/>
                    </a:lnTo>
                    <a:lnTo>
                      <a:pt x="32" y="360"/>
                    </a:lnTo>
                    <a:lnTo>
                      <a:pt x="24" y="376"/>
                    </a:lnTo>
                    <a:lnTo>
                      <a:pt x="24" y="376"/>
                    </a:lnTo>
                    <a:lnTo>
                      <a:pt x="32" y="384"/>
                    </a:lnTo>
                    <a:lnTo>
                      <a:pt x="48" y="400"/>
                    </a:lnTo>
                    <a:lnTo>
                      <a:pt x="56" y="400"/>
                    </a:lnTo>
                    <a:lnTo>
                      <a:pt x="56" y="400"/>
                    </a:lnTo>
                    <a:lnTo>
                      <a:pt x="56" y="400"/>
                    </a:lnTo>
                    <a:lnTo>
                      <a:pt x="40" y="416"/>
                    </a:lnTo>
                    <a:lnTo>
                      <a:pt x="40" y="424"/>
                    </a:lnTo>
                    <a:lnTo>
                      <a:pt x="48"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72"/>
                    </a:lnTo>
                    <a:lnTo>
                      <a:pt x="128" y="456"/>
                    </a:lnTo>
                    <a:lnTo>
                      <a:pt x="136" y="456"/>
                    </a:lnTo>
                    <a:lnTo>
                      <a:pt x="144" y="472"/>
                    </a:lnTo>
                    <a:lnTo>
                      <a:pt x="144" y="488"/>
                    </a:lnTo>
                    <a:lnTo>
                      <a:pt x="152" y="488"/>
                    </a:lnTo>
                    <a:lnTo>
                      <a:pt x="152" y="472"/>
                    </a:lnTo>
                    <a:lnTo>
                      <a:pt x="152" y="472"/>
                    </a:lnTo>
                    <a:lnTo>
                      <a:pt x="160" y="472"/>
                    </a:lnTo>
                    <a:lnTo>
                      <a:pt x="176" y="472"/>
                    </a:lnTo>
                    <a:lnTo>
                      <a:pt x="184" y="464"/>
                    </a:lnTo>
                    <a:lnTo>
                      <a:pt x="192" y="448"/>
                    </a:lnTo>
                    <a:lnTo>
                      <a:pt x="192" y="448"/>
                    </a:lnTo>
                    <a:lnTo>
                      <a:pt x="184" y="480"/>
                    </a:lnTo>
                    <a:lnTo>
                      <a:pt x="184" y="480"/>
                    </a:lnTo>
                    <a:lnTo>
                      <a:pt x="176" y="504"/>
                    </a:lnTo>
                    <a:lnTo>
                      <a:pt x="168" y="536"/>
                    </a:lnTo>
                    <a:lnTo>
                      <a:pt x="160" y="536"/>
                    </a:lnTo>
                    <a:lnTo>
                      <a:pt x="160" y="536"/>
                    </a:lnTo>
                    <a:lnTo>
                      <a:pt x="160" y="536"/>
                    </a:lnTo>
                    <a:lnTo>
                      <a:pt x="160" y="544"/>
                    </a:lnTo>
                    <a:lnTo>
                      <a:pt x="136" y="560"/>
                    </a:lnTo>
                    <a:lnTo>
                      <a:pt x="120" y="568"/>
                    </a:lnTo>
                    <a:lnTo>
                      <a:pt x="120" y="584"/>
                    </a:lnTo>
                    <a:lnTo>
                      <a:pt x="120" y="584"/>
                    </a:lnTo>
                    <a:lnTo>
                      <a:pt x="120" y="584"/>
                    </a:lnTo>
                    <a:lnTo>
                      <a:pt x="120" y="592"/>
                    </a:lnTo>
                    <a:lnTo>
                      <a:pt x="112" y="592"/>
                    </a:lnTo>
                    <a:lnTo>
                      <a:pt x="112" y="584"/>
                    </a:lnTo>
                    <a:lnTo>
                      <a:pt x="104" y="584"/>
                    </a:lnTo>
                    <a:lnTo>
                      <a:pt x="104" y="584"/>
                    </a:lnTo>
                    <a:lnTo>
                      <a:pt x="96" y="584"/>
                    </a:lnTo>
                    <a:lnTo>
                      <a:pt x="88" y="584"/>
                    </a:lnTo>
                    <a:lnTo>
                      <a:pt x="64" y="608"/>
                    </a:lnTo>
                    <a:lnTo>
                      <a:pt x="64" y="608"/>
                    </a:lnTo>
                    <a:lnTo>
                      <a:pt x="56" y="616"/>
                    </a:lnTo>
                    <a:lnTo>
                      <a:pt x="56" y="616"/>
                    </a:lnTo>
                    <a:lnTo>
                      <a:pt x="64" y="624"/>
                    </a:lnTo>
                    <a:lnTo>
                      <a:pt x="64" y="624"/>
                    </a:lnTo>
                    <a:lnTo>
                      <a:pt x="80" y="608"/>
                    </a:lnTo>
                    <a:lnTo>
                      <a:pt x="96" y="592"/>
                    </a:lnTo>
                    <a:lnTo>
                      <a:pt x="96" y="592"/>
                    </a:lnTo>
                    <a:lnTo>
                      <a:pt x="96" y="592"/>
                    </a:lnTo>
                    <a:lnTo>
                      <a:pt x="96" y="600"/>
                    </a:lnTo>
                    <a:lnTo>
                      <a:pt x="96" y="608"/>
                    </a:lnTo>
                    <a:lnTo>
                      <a:pt x="104" y="608"/>
                    </a:lnTo>
                    <a:lnTo>
                      <a:pt x="128" y="592"/>
                    </a:lnTo>
                    <a:lnTo>
                      <a:pt x="128" y="584"/>
                    </a:lnTo>
                    <a:lnTo>
                      <a:pt x="128" y="584"/>
                    </a:lnTo>
                    <a:lnTo>
                      <a:pt x="136" y="592"/>
                    </a:lnTo>
                    <a:lnTo>
                      <a:pt x="136" y="592"/>
                    </a:lnTo>
                    <a:lnTo>
                      <a:pt x="136" y="584"/>
                    </a:lnTo>
                    <a:lnTo>
                      <a:pt x="152" y="576"/>
                    </a:lnTo>
                    <a:lnTo>
                      <a:pt x="168" y="576"/>
                    </a:lnTo>
                    <a:lnTo>
                      <a:pt x="168" y="576"/>
                    </a:lnTo>
                    <a:lnTo>
                      <a:pt x="160" y="568"/>
                    </a:lnTo>
                    <a:lnTo>
                      <a:pt x="160" y="560"/>
                    </a:lnTo>
                    <a:lnTo>
                      <a:pt x="184" y="544"/>
                    </a:lnTo>
                    <a:lnTo>
                      <a:pt x="200" y="536"/>
                    </a:lnTo>
                    <a:lnTo>
                      <a:pt x="200" y="536"/>
                    </a:lnTo>
                    <a:lnTo>
                      <a:pt x="200" y="528"/>
                    </a:lnTo>
                    <a:lnTo>
                      <a:pt x="216" y="504"/>
                    </a:lnTo>
                    <a:lnTo>
                      <a:pt x="248" y="480"/>
                    </a:lnTo>
                    <a:lnTo>
                      <a:pt x="248" y="480"/>
                    </a:lnTo>
                    <a:lnTo>
                      <a:pt x="256" y="472"/>
                    </a:lnTo>
                    <a:lnTo>
                      <a:pt x="256" y="464"/>
                    </a:lnTo>
                    <a:lnTo>
                      <a:pt x="256" y="456"/>
                    </a:lnTo>
                    <a:lnTo>
                      <a:pt x="240" y="456"/>
                    </a:lnTo>
                    <a:lnTo>
                      <a:pt x="240" y="448"/>
                    </a:lnTo>
                    <a:lnTo>
                      <a:pt x="248" y="432"/>
                    </a:lnTo>
                    <a:lnTo>
                      <a:pt x="272" y="416"/>
                    </a:lnTo>
                    <a:lnTo>
                      <a:pt x="272" y="416"/>
                    </a:lnTo>
                    <a:lnTo>
                      <a:pt x="272" y="400"/>
                    </a:lnTo>
                    <a:lnTo>
                      <a:pt x="288" y="360"/>
                    </a:lnTo>
                    <a:lnTo>
                      <a:pt x="312" y="360"/>
                    </a:lnTo>
                    <a:lnTo>
                      <a:pt x="320" y="368"/>
                    </a:lnTo>
                    <a:lnTo>
                      <a:pt x="320" y="368"/>
                    </a:lnTo>
                    <a:lnTo>
                      <a:pt x="312" y="376"/>
                    </a:lnTo>
                    <a:lnTo>
                      <a:pt x="288" y="376"/>
                    </a:lnTo>
                    <a:lnTo>
                      <a:pt x="288" y="400"/>
                    </a:lnTo>
                    <a:lnTo>
                      <a:pt x="296" y="408"/>
                    </a:lnTo>
                    <a:lnTo>
                      <a:pt x="296" y="408"/>
                    </a:lnTo>
                    <a:lnTo>
                      <a:pt x="288" y="424"/>
                    </a:lnTo>
                    <a:lnTo>
                      <a:pt x="288" y="424"/>
                    </a:lnTo>
                    <a:lnTo>
                      <a:pt x="288" y="424"/>
                    </a:lnTo>
                    <a:lnTo>
                      <a:pt x="296" y="424"/>
                    </a:lnTo>
                    <a:lnTo>
                      <a:pt x="296" y="424"/>
                    </a:lnTo>
                    <a:lnTo>
                      <a:pt x="296" y="424"/>
                    </a:lnTo>
                    <a:lnTo>
                      <a:pt x="288" y="440"/>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36" y="368"/>
                    </a:lnTo>
                    <a:lnTo>
                      <a:pt x="352" y="360"/>
                    </a:lnTo>
                    <a:lnTo>
                      <a:pt x="352" y="360"/>
                    </a:lnTo>
                    <a:lnTo>
                      <a:pt x="352" y="368"/>
                    </a:lnTo>
                    <a:lnTo>
                      <a:pt x="352" y="368"/>
                    </a:lnTo>
                    <a:lnTo>
                      <a:pt x="368" y="360"/>
                    </a:lnTo>
                    <a:lnTo>
                      <a:pt x="368" y="360"/>
                    </a:lnTo>
                    <a:lnTo>
                      <a:pt x="392" y="368"/>
                    </a:lnTo>
                    <a:lnTo>
                      <a:pt x="392" y="368"/>
                    </a:lnTo>
                    <a:lnTo>
                      <a:pt x="400" y="384"/>
                    </a:lnTo>
                    <a:lnTo>
                      <a:pt x="400" y="384"/>
                    </a:lnTo>
                    <a:lnTo>
                      <a:pt x="408" y="368"/>
                    </a:lnTo>
                    <a:lnTo>
                      <a:pt x="408" y="368"/>
                    </a:lnTo>
                    <a:lnTo>
                      <a:pt x="424" y="392"/>
                    </a:lnTo>
                    <a:lnTo>
                      <a:pt x="424" y="392"/>
                    </a:lnTo>
                    <a:lnTo>
                      <a:pt x="424" y="384"/>
                    </a:lnTo>
                    <a:lnTo>
                      <a:pt x="448" y="376"/>
                    </a:lnTo>
                    <a:lnTo>
                      <a:pt x="480" y="376"/>
                    </a:lnTo>
                    <a:lnTo>
                      <a:pt x="496" y="376"/>
                    </a:lnTo>
                    <a:lnTo>
                      <a:pt x="496"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76" y="384"/>
                    </a:lnTo>
                    <a:lnTo>
                      <a:pt x="584" y="376"/>
                    </a:lnTo>
                    <a:lnTo>
                      <a:pt x="584" y="376"/>
                    </a:lnTo>
                    <a:lnTo>
                      <a:pt x="592" y="384"/>
                    </a:lnTo>
                    <a:lnTo>
                      <a:pt x="600" y="392"/>
                    </a:lnTo>
                    <a:lnTo>
                      <a:pt x="608" y="392"/>
                    </a:lnTo>
                    <a:lnTo>
                      <a:pt x="608" y="392"/>
                    </a:lnTo>
                    <a:lnTo>
                      <a:pt x="608" y="392"/>
                    </a:lnTo>
                    <a:lnTo>
                      <a:pt x="592" y="368"/>
                    </a:lnTo>
                    <a:lnTo>
                      <a:pt x="592" y="368"/>
                    </a:lnTo>
                    <a:lnTo>
                      <a:pt x="592" y="368"/>
                    </a:lnTo>
                    <a:lnTo>
                      <a:pt x="600" y="360"/>
                    </a:lnTo>
                    <a:lnTo>
                      <a:pt x="600" y="360"/>
                    </a:lnTo>
                    <a:lnTo>
                      <a:pt x="616" y="392"/>
                    </a:lnTo>
                    <a:lnTo>
                      <a:pt x="616" y="392"/>
                    </a:lnTo>
                    <a:lnTo>
                      <a:pt x="632" y="384"/>
                    </a:lnTo>
                    <a:lnTo>
                      <a:pt x="632" y="384"/>
                    </a:lnTo>
                    <a:lnTo>
                      <a:pt x="640" y="392"/>
                    </a:lnTo>
                    <a:lnTo>
                      <a:pt x="648" y="400"/>
                    </a:lnTo>
                    <a:lnTo>
                      <a:pt x="664" y="432"/>
                    </a:lnTo>
                    <a:lnTo>
                      <a:pt x="672" y="432"/>
                    </a:lnTo>
                    <a:lnTo>
                      <a:pt x="672" y="424"/>
                    </a:lnTo>
                    <a:lnTo>
                      <a:pt x="672" y="424"/>
                    </a:lnTo>
                    <a:lnTo>
                      <a:pt x="672" y="424"/>
                    </a:lnTo>
                    <a:lnTo>
                      <a:pt x="704" y="440"/>
                    </a:lnTo>
                    <a:lnTo>
                      <a:pt x="704" y="440"/>
                    </a:lnTo>
                    <a:lnTo>
                      <a:pt x="704" y="448"/>
                    </a:lnTo>
                    <a:lnTo>
                      <a:pt x="704" y="456"/>
                    </a:lnTo>
                    <a:lnTo>
                      <a:pt x="704" y="456"/>
                    </a:lnTo>
                    <a:lnTo>
                      <a:pt x="720" y="440"/>
                    </a:lnTo>
                    <a:lnTo>
                      <a:pt x="728" y="440"/>
                    </a:lnTo>
                    <a:lnTo>
                      <a:pt x="728" y="448"/>
                    </a:lnTo>
                    <a:lnTo>
                      <a:pt x="744" y="464"/>
                    </a:lnTo>
                    <a:lnTo>
                      <a:pt x="744" y="472"/>
                    </a:lnTo>
                    <a:lnTo>
                      <a:pt x="744" y="48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8" name="Freeform 6"/>
              <p:cNvSpPr>
                <a:spLocks/>
              </p:cNvSpPr>
              <p:nvPr/>
            </p:nvSpPr>
            <p:spPr bwMode="auto">
              <a:xfrm>
                <a:off x="1535" y="3261"/>
                <a:ext cx="32" cy="32"/>
              </a:xfrm>
              <a:custGeom>
                <a:avLst/>
                <a:gdLst/>
                <a:ahLst/>
                <a:cxnLst>
                  <a:cxn ang="0">
                    <a:pos x="0" y="8"/>
                  </a:cxn>
                  <a:cxn ang="0">
                    <a:pos x="0" y="8"/>
                  </a:cxn>
                  <a:cxn ang="0">
                    <a:pos x="16" y="0"/>
                  </a:cxn>
                  <a:cxn ang="0">
                    <a:pos x="16" y="0"/>
                  </a:cxn>
                  <a:cxn ang="0">
                    <a:pos x="32" y="24"/>
                  </a:cxn>
                  <a:cxn ang="0">
                    <a:pos x="32" y="24"/>
                  </a:cxn>
                  <a:cxn ang="0">
                    <a:pos x="32" y="24"/>
                  </a:cxn>
                  <a:cxn ang="0">
                    <a:pos x="32" y="24"/>
                  </a:cxn>
                  <a:cxn ang="0">
                    <a:pos x="24" y="16"/>
                  </a:cxn>
                  <a:cxn ang="0">
                    <a:pos x="24" y="16"/>
                  </a:cxn>
                  <a:cxn ang="0">
                    <a:pos x="16" y="24"/>
                  </a:cxn>
                  <a:cxn ang="0">
                    <a:pos x="16" y="24"/>
                  </a:cxn>
                  <a:cxn ang="0">
                    <a:pos x="24" y="24"/>
                  </a:cxn>
                  <a:cxn ang="0">
                    <a:pos x="24" y="24"/>
                  </a:cxn>
                  <a:cxn ang="0">
                    <a:pos x="16" y="32"/>
                  </a:cxn>
                  <a:cxn ang="0">
                    <a:pos x="16" y="32"/>
                  </a:cxn>
                  <a:cxn ang="0">
                    <a:pos x="0" y="16"/>
                  </a:cxn>
                  <a:cxn ang="0">
                    <a:pos x="0" y="16"/>
                  </a:cxn>
                  <a:cxn ang="0">
                    <a:pos x="0" y="8"/>
                  </a:cxn>
                </a:cxnLst>
                <a:rect l="0" t="0" r="r" b="b"/>
                <a:pathLst>
                  <a:path w="32" h="32">
                    <a:moveTo>
                      <a:pt x="0" y="8"/>
                    </a:moveTo>
                    <a:lnTo>
                      <a:pt x="0" y="8"/>
                    </a:lnTo>
                    <a:lnTo>
                      <a:pt x="16" y="0"/>
                    </a:lnTo>
                    <a:lnTo>
                      <a:pt x="16" y="0"/>
                    </a:lnTo>
                    <a:lnTo>
                      <a:pt x="32" y="24"/>
                    </a:lnTo>
                    <a:lnTo>
                      <a:pt x="32" y="24"/>
                    </a:lnTo>
                    <a:lnTo>
                      <a:pt x="32" y="24"/>
                    </a:lnTo>
                    <a:lnTo>
                      <a:pt x="32" y="24"/>
                    </a:lnTo>
                    <a:lnTo>
                      <a:pt x="24" y="16"/>
                    </a:lnTo>
                    <a:lnTo>
                      <a:pt x="24" y="16"/>
                    </a:lnTo>
                    <a:lnTo>
                      <a:pt x="16" y="24"/>
                    </a:lnTo>
                    <a:lnTo>
                      <a:pt x="16" y="24"/>
                    </a:lnTo>
                    <a:lnTo>
                      <a:pt x="24" y="24"/>
                    </a:lnTo>
                    <a:lnTo>
                      <a:pt x="24" y="24"/>
                    </a:lnTo>
                    <a:lnTo>
                      <a:pt x="16" y="32"/>
                    </a:lnTo>
                    <a:lnTo>
                      <a:pt x="16" y="32"/>
                    </a:lnTo>
                    <a:lnTo>
                      <a:pt x="0" y="16"/>
                    </a:lnTo>
                    <a:lnTo>
                      <a:pt x="0" y="16"/>
                    </a:lnTo>
                    <a:lnTo>
                      <a:pt x="0" y="8"/>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9" name="Freeform 7"/>
              <p:cNvSpPr>
                <a:spLocks/>
              </p:cNvSpPr>
              <p:nvPr/>
            </p:nvSpPr>
            <p:spPr bwMode="auto">
              <a:xfrm>
                <a:off x="1567" y="3293"/>
                <a:ext cx="24" cy="32"/>
              </a:xfrm>
              <a:custGeom>
                <a:avLst/>
                <a:gdLst/>
                <a:ahLst/>
                <a:cxnLst>
                  <a:cxn ang="0">
                    <a:pos x="0" y="0"/>
                  </a:cxn>
                  <a:cxn ang="0">
                    <a:pos x="0" y="0"/>
                  </a:cxn>
                  <a:cxn ang="0">
                    <a:pos x="8" y="24"/>
                  </a:cxn>
                  <a:cxn ang="0">
                    <a:pos x="8" y="24"/>
                  </a:cxn>
                  <a:cxn ang="0">
                    <a:pos x="24" y="32"/>
                  </a:cxn>
                  <a:cxn ang="0">
                    <a:pos x="24" y="32"/>
                  </a:cxn>
                  <a:cxn ang="0">
                    <a:pos x="16" y="8"/>
                  </a:cxn>
                  <a:cxn ang="0">
                    <a:pos x="16" y="8"/>
                  </a:cxn>
                  <a:cxn ang="0">
                    <a:pos x="8" y="0"/>
                  </a:cxn>
                  <a:cxn ang="0">
                    <a:pos x="8" y="0"/>
                  </a:cxn>
                  <a:cxn ang="0">
                    <a:pos x="0" y="0"/>
                  </a:cxn>
                </a:cxnLst>
                <a:rect l="0" t="0" r="r" b="b"/>
                <a:pathLst>
                  <a:path w="24" h="32">
                    <a:moveTo>
                      <a:pt x="0" y="0"/>
                    </a:moveTo>
                    <a:lnTo>
                      <a:pt x="0" y="0"/>
                    </a:lnTo>
                    <a:lnTo>
                      <a:pt x="8" y="24"/>
                    </a:lnTo>
                    <a:lnTo>
                      <a:pt x="8" y="24"/>
                    </a:lnTo>
                    <a:lnTo>
                      <a:pt x="24" y="32"/>
                    </a:lnTo>
                    <a:lnTo>
                      <a:pt x="24" y="32"/>
                    </a:lnTo>
                    <a:lnTo>
                      <a:pt x="16" y="8"/>
                    </a:lnTo>
                    <a:lnTo>
                      <a:pt x="16" y="8"/>
                    </a:lnTo>
                    <a:lnTo>
                      <a:pt x="8" y="0"/>
                    </a:lnTo>
                    <a:lnTo>
                      <a:pt x="8" y="0"/>
                    </a:lnTo>
                    <a:lnTo>
                      <a:pt x="0"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0" name="Freeform 8"/>
              <p:cNvSpPr>
                <a:spLocks/>
              </p:cNvSpPr>
              <p:nvPr/>
            </p:nvSpPr>
            <p:spPr bwMode="auto">
              <a:xfrm>
                <a:off x="1559" y="3261"/>
                <a:ext cx="32" cy="24"/>
              </a:xfrm>
              <a:custGeom>
                <a:avLst/>
                <a:gdLst/>
                <a:ahLst/>
                <a:cxnLst>
                  <a:cxn ang="0">
                    <a:pos x="32" y="16"/>
                  </a:cxn>
                  <a:cxn ang="0">
                    <a:pos x="32" y="16"/>
                  </a:cxn>
                  <a:cxn ang="0">
                    <a:pos x="24" y="24"/>
                  </a:cxn>
                  <a:cxn ang="0">
                    <a:pos x="24" y="24"/>
                  </a:cxn>
                  <a:cxn ang="0">
                    <a:pos x="16" y="24"/>
                  </a:cxn>
                  <a:cxn ang="0">
                    <a:pos x="16" y="24"/>
                  </a:cxn>
                  <a:cxn ang="0">
                    <a:pos x="16" y="16"/>
                  </a:cxn>
                  <a:cxn ang="0">
                    <a:pos x="16" y="16"/>
                  </a:cxn>
                  <a:cxn ang="0">
                    <a:pos x="0" y="0"/>
                  </a:cxn>
                  <a:cxn ang="0">
                    <a:pos x="0" y="0"/>
                  </a:cxn>
                  <a:cxn ang="0">
                    <a:pos x="8" y="0"/>
                  </a:cxn>
                  <a:cxn ang="0">
                    <a:pos x="8" y="0"/>
                  </a:cxn>
                  <a:cxn ang="0">
                    <a:pos x="32" y="16"/>
                  </a:cxn>
                </a:cxnLst>
                <a:rect l="0" t="0" r="r" b="b"/>
                <a:pathLst>
                  <a:path w="32" h="24">
                    <a:moveTo>
                      <a:pt x="32" y="16"/>
                    </a:moveTo>
                    <a:lnTo>
                      <a:pt x="32" y="16"/>
                    </a:lnTo>
                    <a:lnTo>
                      <a:pt x="24" y="24"/>
                    </a:lnTo>
                    <a:lnTo>
                      <a:pt x="24" y="24"/>
                    </a:lnTo>
                    <a:lnTo>
                      <a:pt x="16" y="24"/>
                    </a:lnTo>
                    <a:lnTo>
                      <a:pt x="16" y="24"/>
                    </a:lnTo>
                    <a:lnTo>
                      <a:pt x="16" y="16"/>
                    </a:lnTo>
                    <a:lnTo>
                      <a:pt x="16" y="16"/>
                    </a:lnTo>
                    <a:lnTo>
                      <a:pt x="0" y="0"/>
                    </a:lnTo>
                    <a:lnTo>
                      <a:pt x="0" y="0"/>
                    </a:lnTo>
                    <a:lnTo>
                      <a:pt x="8" y="0"/>
                    </a:lnTo>
                    <a:lnTo>
                      <a:pt x="8" y="0"/>
                    </a:lnTo>
                    <a:lnTo>
                      <a:pt x="32" y="16"/>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1" name="Freeform 9"/>
              <p:cNvSpPr>
                <a:spLocks/>
              </p:cNvSpPr>
              <p:nvPr/>
            </p:nvSpPr>
            <p:spPr bwMode="auto">
              <a:xfrm>
                <a:off x="1631" y="3317"/>
                <a:ext cx="32" cy="40"/>
              </a:xfrm>
              <a:custGeom>
                <a:avLst/>
                <a:gdLst/>
                <a:ahLst/>
                <a:cxnLst>
                  <a:cxn ang="0">
                    <a:pos x="8" y="8"/>
                  </a:cxn>
                  <a:cxn ang="0">
                    <a:pos x="8" y="8"/>
                  </a:cxn>
                  <a:cxn ang="0">
                    <a:pos x="32" y="32"/>
                  </a:cxn>
                  <a:cxn ang="0">
                    <a:pos x="32" y="32"/>
                  </a:cxn>
                  <a:cxn ang="0">
                    <a:pos x="32" y="40"/>
                  </a:cxn>
                  <a:cxn ang="0">
                    <a:pos x="32" y="40"/>
                  </a:cxn>
                  <a:cxn ang="0">
                    <a:pos x="16" y="24"/>
                  </a:cxn>
                  <a:cxn ang="0">
                    <a:pos x="16" y="24"/>
                  </a:cxn>
                  <a:cxn ang="0">
                    <a:pos x="8" y="24"/>
                  </a:cxn>
                  <a:cxn ang="0">
                    <a:pos x="8" y="24"/>
                  </a:cxn>
                  <a:cxn ang="0">
                    <a:pos x="0" y="16"/>
                  </a:cxn>
                  <a:cxn ang="0">
                    <a:pos x="0" y="16"/>
                  </a:cxn>
                  <a:cxn ang="0">
                    <a:pos x="0" y="0"/>
                  </a:cxn>
                  <a:cxn ang="0">
                    <a:pos x="0" y="0"/>
                  </a:cxn>
                  <a:cxn ang="0">
                    <a:pos x="8" y="8"/>
                  </a:cxn>
                </a:cxnLst>
                <a:rect l="0" t="0" r="r" b="b"/>
                <a:pathLst>
                  <a:path w="32" h="40">
                    <a:moveTo>
                      <a:pt x="8" y="8"/>
                    </a:moveTo>
                    <a:lnTo>
                      <a:pt x="8" y="8"/>
                    </a:lnTo>
                    <a:lnTo>
                      <a:pt x="32" y="32"/>
                    </a:lnTo>
                    <a:lnTo>
                      <a:pt x="32" y="32"/>
                    </a:lnTo>
                    <a:lnTo>
                      <a:pt x="32" y="40"/>
                    </a:lnTo>
                    <a:lnTo>
                      <a:pt x="32" y="40"/>
                    </a:lnTo>
                    <a:lnTo>
                      <a:pt x="16" y="24"/>
                    </a:lnTo>
                    <a:lnTo>
                      <a:pt x="16" y="24"/>
                    </a:lnTo>
                    <a:lnTo>
                      <a:pt x="8" y="24"/>
                    </a:lnTo>
                    <a:lnTo>
                      <a:pt x="8" y="24"/>
                    </a:lnTo>
                    <a:lnTo>
                      <a:pt x="0" y="16"/>
                    </a:lnTo>
                    <a:lnTo>
                      <a:pt x="0" y="16"/>
                    </a:lnTo>
                    <a:lnTo>
                      <a:pt x="0" y="0"/>
                    </a:lnTo>
                    <a:lnTo>
                      <a:pt x="0" y="0"/>
                    </a:lnTo>
                    <a:lnTo>
                      <a:pt x="8" y="8"/>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2" name="Freeform 10"/>
              <p:cNvSpPr>
                <a:spLocks/>
              </p:cNvSpPr>
              <p:nvPr/>
            </p:nvSpPr>
            <p:spPr bwMode="auto">
              <a:xfrm>
                <a:off x="1655" y="3381"/>
                <a:ext cx="40" cy="24"/>
              </a:xfrm>
              <a:custGeom>
                <a:avLst/>
                <a:gdLst/>
                <a:ahLst/>
                <a:cxnLst>
                  <a:cxn ang="0">
                    <a:pos x="16" y="0"/>
                  </a:cxn>
                  <a:cxn ang="0">
                    <a:pos x="16" y="0"/>
                  </a:cxn>
                  <a:cxn ang="0">
                    <a:pos x="16" y="16"/>
                  </a:cxn>
                  <a:cxn ang="0">
                    <a:pos x="16" y="16"/>
                  </a:cxn>
                  <a:cxn ang="0">
                    <a:pos x="24" y="16"/>
                  </a:cxn>
                  <a:cxn ang="0">
                    <a:pos x="24" y="16"/>
                  </a:cxn>
                  <a:cxn ang="0">
                    <a:pos x="24" y="0"/>
                  </a:cxn>
                  <a:cxn ang="0">
                    <a:pos x="24" y="0"/>
                  </a:cxn>
                  <a:cxn ang="0">
                    <a:pos x="32" y="0"/>
                  </a:cxn>
                  <a:cxn ang="0">
                    <a:pos x="40" y="8"/>
                  </a:cxn>
                  <a:cxn ang="0">
                    <a:pos x="40" y="16"/>
                  </a:cxn>
                  <a:cxn ang="0">
                    <a:pos x="32" y="24"/>
                  </a:cxn>
                  <a:cxn ang="0">
                    <a:pos x="32" y="24"/>
                  </a:cxn>
                  <a:cxn ang="0">
                    <a:pos x="24" y="24"/>
                  </a:cxn>
                  <a:cxn ang="0">
                    <a:pos x="16" y="24"/>
                  </a:cxn>
                  <a:cxn ang="0">
                    <a:pos x="16" y="24"/>
                  </a:cxn>
                  <a:cxn ang="0">
                    <a:pos x="8" y="16"/>
                  </a:cxn>
                  <a:cxn ang="0">
                    <a:pos x="8" y="16"/>
                  </a:cxn>
                  <a:cxn ang="0">
                    <a:pos x="0" y="0"/>
                  </a:cxn>
                  <a:cxn ang="0">
                    <a:pos x="0" y="0"/>
                  </a:cxn>
                  <a:cxn ang="0">
                    <a:pos x="16" y="0"/>
                  </a:cxn>
                </a:cxnLst>
                <a:rect l="0" t="0" r="r" b="b"/>
                <a:pathLst>
                  <a:path w="40" h="24">
                    <a:moveTo>
                      <a:pt x="16" y="0"/>
                    </a:moveTo>
                    <a:lnTo>
                      <a:pt x="16" y="0"/>
                    </a:lnTo>
                    <a:lnTo>
                      <a:pt x="16" y="16"/>
                    </a:lnTo>
                    <a:lnTo>
                      <a:pt x="16" y="16"/>
                    </a:lnTo>
                    <a:lnTo>
                      <a:pt x="24" y="16"/>
                    </a:lnTo>
                    <a:lnTo>
                      <a:pt x="24" y="16"/>
                    </a:lnTo>
                    <a:lnTo>
                      <a:pt x="24" y="0"/>
                    </a:lnTo>
                    <a:lnTo>
                      <a:pt x="24" y="0"/>
                    </a:lnTo>
                    <a:lnTo>
                      <a:pt x="32" y="0"/>
                    </a:lnTo>
                    <a:lnTo>
                      <a:pt x="40" y="8"/>
                    </a:lnTo>
                    <a:lnTo>
                      <a:pt x="40" y="16"/>
                    </a:lnTo>
                    <a:lnTo>
                      <a:pt x="32" y="24"/>
                    </a:lnTo>
                    <a:lnTo>
                      <a:pt x="32" y="24"/>
                    </a:lnTo>
                    <a:lnTo>
                      <a:pt x="24" y="24"/>
                    </a:lnTo>
                    <a:lnTo>
                      <a:pt x="16" y="24"/>
                    </a:lnTo>
                    <a:lnTo>
                      <a:pt x="16" y="24"/>
                    </a:lnTo>
                    <a:lnTo>
                      <a:pt x="8" y="16"/>
                    </a:lnTo>
                    <a:lnTo>
                      <a:pt x="8" y="16"/>
                    </a:lnTo>
                    <a:lnTo>
                      <a:pt x="0" y="0"/>
                    </a:lnTo>
                    <a:lnTo>
                      <a:pt x="0" y="0"/>
                    </a:lnTo>
                    <a:lnTo>
                      <a:pt x="16"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3" name="Freeform 11"/>
              <p:cNvSpPr>
                <a:spLocks/>
              </p:cNvSpPr>
              <p:nvPr/>
            </p:nvSpPr>
            <p:spPr bwMode="auto">
              <a:xfrm>
                <a:off x="1183" y="3357"/>
                <a:ext cx="48" cy="40"/>
              </a:xfrm>
              <a:custGeom>
                <a:avLst/>
                <a:gdLst/>
                <a:ahLst/>
                <a:cxnLst>
                  <a:cxn ang="0">
                    <a:pos x="24" y="0"/>
                  </a:cxn>
                  <a:cxn ang="0">
                    <a:pos x="24" y="0"/>
                  </a:cxn>
                  <a:cxn ang="0">
                    <a:pos x="16" y="8"/>
                  </a:cxn>
                  <a:cxn ang="0">
                    <a:pos x="16" y="8"/>
                  </a:cxn>
                  <a:cxn ang="0">
                    <a:pos x="16" y="16"/>
                  </a:cxn>
                  <a:cxn ang="0">
                    <a:pos x="16" y="16"/>
                  </a:cxn>
                  <a:cxn ang="0">
                    <a:pos x="16" y="24"/>
                  </a:cxn>
                  <a:cxn ang="0">
                    <a:pos x="16" y="24"/>
                  </a:cxn>
                  <a:cxn ang="0">
                    <a:pos x="8" y="8"/>
                  </a:cxn>
                  <a:cxn ang="0">
                    <a:pos x="8" y="8"/>
                  </a:cxn>
                  <a:cxn ang="0">
                    <a:pos x="0" y="24"/>
                  </a:cxn>
                  <a:cxn ang="0">
                    <a:pos x="0" y="24"/>
                  </a:cxn>
                  <a:cxn ang="0">
                    <a:pos x="8" y="40"/>
                  </a:cxn>
                  <a:cxn ang="0">
                    <a:pos x="8" y="40"/>
                  </a:cxn>
                  <a:cxn ang="0">
                    <a:pos x="24" y="32"/>
                  </a:cxn>
                  <a:cxn ang="0">
                    <a:pos x="24" y="32"/>
                  </a:cxn>
                  <a:cxn ang="0">
                    <a:pos x="32" y="16"/>
                  </a:cxn>
                  <a:cxn ang="0">
                    <a:pos x="32" y="16"/>
                  </a:cxn>
                  <a:cxn ang="0">
                    <a:pos x="48" y="16"/>
                  </a:cxn>
                  <a:cxn ang="0">
                    <a:pos x="48" y="16"/>
                  </a:cxn>
                  <a:cxn ang="0">
                    <a:pos x="40" y="8"/>
                  </a:cxn>
                  <a:cxn ang="0">
                    <a:pos x="40" y="0"/>
                  </a:cxn>
                  <a:cxn ang="0">
                    <a:pos x="40" y="0"/>
                  </a:cxn>
                  <a:cxn ang="0">
                    <a:pos x="24" y="0"/>
                  </a:cxn>
                </a:cxnLst>
                <a:rect l="0" t="0" r="r" b="b"/>
                <a:pathLst>
                  <a:path w="48" h="40">
                    <a:moveTo>
                      <a:pt x="24" y="0"/>
                    </a:moveTo>
                    <a:lnTo>
                      <a:pt x="24" y="0"/>
                    </a:lnTo>
                    <a:lnTo>
                      <a:pt x="16" y="8"/>
                    </a:lnTo>
                    <a:lnTo>
                      <a:pt x="16" y="8"/>
                    </a:lnTo>
                    <a:lnTo>
                      <a:pt x="16" y="16"/>
                    </a:lnTo>
                    <a:lnTo>
                      <a:pt x="16" y="16"/>
                    </a:lnTo>
                    <a:lnTo>
                      <a:pt x="16" y="24"/>
                    </a:lnTo>
                    <a:lnTo>
                      <a:pt x="16" y="24"/>
                    </a:lnTo>
                    <a:lnTo>
                      <a:pt x="8" y="8"/>
                    </a:lnTo>
                    <a:lnTo>
                      <a:pt x="8" y="8"/>
                    </a:lnTo>
                    <a:lnTo>
                      <a:pt x="0" y="24"/>
                    </a:lnTo>
                    <a:lnTo>
                      <a:pt x="0" y="24"/>
                    </a:lnTo>
                    <a:lnTo>
                      <a:pt x="8" y="40"/>
                    </a:lnTo>
                    <a:lnTo>
                      <a:pt x="8" y="40"/>
                    </a:lnTo>
                    <a:lnTo>
                      <a:pt x="24" y="32"/>
                    </a:lnTo>
                    <a:lnTo>
                      <a:pt x="24" y="32"/>
                    </a:lnTo>
                    <a:lnTo>
                      <a:pt x="32" y="16"/>
                    </a:lnTo>
                    <a:lnTo>
                      <a:pt x="32" y="16"/>
                    </a:lnTo>
                    <a:lnTo>
                      <a:pt x="48" y="16"/>
                    </a:lnTo>
                    <a:lnTo>
                      <a:pt x="48" y="16"/>
                    </a:lnTo>
                    <a:lnTo>
                      <a:pt x="40" y="8"/>
                    </a:lnTo>
                    <a:lnTo>
                      <a:pt x="40" y="0"/>
                    </a:lnTo>
                    <a:lnTo>
                      <a:pt x="40" y="0"/>
                    </a:lnTo>
                    <a:lnTo>
                      <a:pt x="24"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4" name="Freeform 12"/>
              <p:cNvSpPr>
                <a:spLocks/>
              </p:cNvSpPr>
              <p:nvPr/>
            </p:nvSpPr>
            <p:spPr bwMode="auto">
              <a:xfrm>
                <a:off x="903" y="3509"/>
                <a:ext cx="32" cy="24"/>
              </a:xfrm>
              <a:custGeom>
                <a:avLst/>
                <a:gdLst/>
                <a:ahLst/>
                <a:cxnLst>
                  <a:cxn ang="0">
                    <a:pos x="24" y="0"/>
                  </a:cxn>
                  <a:cxn ang="0">
                    <a:pos x="24" y="0"/>
                  </a:cxn>
                  <a:cxn ang="0">
                    <a:pos x="32" y="8"/>
                  </a:cxn>
                  <a:cxn ang="0">
                    <a:pos x="32" y="8"/>
                  </a:cxn>
                  <a:cxn ang="0">
                    <a:pos x="8" y="24"/>
                  </a:cxn>
                  <a:cxn ang="0">
                    <a:pos x="8" y="24"/>
                  </a:cxn>
                  <a:cxn ang="0">
                    <a:pos x="0" y="24"/>
                  </a:cxn>
                  <a:cxn ang="0">
                    <a:pos x="0" y="24"/>
                  </a:cxn>
                  <a:cxn ang="0">
                    <a:pos x="8" y="16"/>
                  </a:cxn>
                  <a:cxn ang="0">
                    <a:pos x="8" y="16"/>
                  </a:cxn>
                  <a:cxn ang="0">
                    <a:pos x="16" y="8"/>
                  </a:cxn>
                  <a:cxn ang="0">
                    <a:pos x="16" y="8"/>
                  </a:cxn>
                  <a:cxn ang="0">
                    <a:pos x="16" y="8"/>
                  </a:cxn>
                  <a:cxn ang="0">
                    <a:pos x="16" y="8"/>
                  </a:cxn>
                  <a:cxn ang="0">
                    <a:pos x="24" y="0"/>
                  </a:cxn>
                </a:cxnLst>
                <a:rect l="0" t="0" r="r" b="b"/>
                <a:pathLst>
                  <a:path w="32" h="24">
                    <a:moveTo>
                      <a:pt x="24" y="0"/>
                    </a:move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5" name="Freeform 13"/>
              <p:cNvSpPr>
                <a:spLocks/>
              </p:cNvSpPr>
              <p:nvPr/>
            </p:nvSpPr>
            <p:spPr bwMode="auto">
              <a:xfrm>
                <a:off x="903" y="3509"/>
                <a:ext cx="32" cy="24"/>
              </a:xfrm>
              <a:custGeom>
                <a:avLst/>
                <a:gdLst/>
                <a:ahLst/>
                <a:cxnLst>
                  <a:cxn ang="0">
                    <a:pos x="24" y="0"/>
                  </a:cxn>
                  <a:cxn ang="0">
                    <a:pos x="24" y="0"/>
                  </a:cxn>
                  <a:cxn ang="0">
                    <a:pos x="24" y="0"/>
                  </a:cxn>
                  <a:cxn ang="0">
                    <a:pos x="32" y="8"/>
                  </a:cxn>
                  <a:cxn ang="0">
                    <a:pos x="32" y="8"/>
                  </a:cxn>
                  <a:cxn ang="0">
                    <a:pos x="32" y="8"/>
                  </a:cxn>
                  <a:cxn ang="0">
                    <a:pos x="32" y="8"/>
                  </a:cxn>
                  <a:cxn ang="0">
                    <a:pos x="8" y="24"/>
                  </a:cxn>
                  <a:cxn ang="0">
                    <a:pos x="8" y="24"/>
                  </a:cxn>
                  <a:cxn ang="0">
                    <a:pos x="8" y="24"/>
                  </a:cxn>
                  <a:cxn ang="0">
                    <a:pos x="8" y="24"/>
                  </a:cxn>
                  <a:cxn ang="0">
                    <a:pos x="0" y="24"/>
                  </a:cxn>
                  <a:cxn ang="0">
                    <a:pos x="0" y="24"/>
                  </a:cxn>
                  <a:cxn ang="0">
                    <a:pos x="0" y="24"/>
                  </a:cxn>
                  <a:cxn ang="0">
                    <a:pos x="0" y="24"/>
                  </a:cxn>
                  <a:cxn ang="0">
                    <a:pos x="8" y="16"/>
                  </a:cxn>
                  <a:cxn ang="0">
                    <a:pos x="8" y="16"/>
                  </a:cxn>
                  <a:cxn ang="0">
                    <a:pos x="8" y="16"/>
                  </a:cxn>
                  <a:cxn ang="0">
                    <a:pos x="8" y="16"/>
                  </a:cxn>
                  <a:cxn ang="0">
                    <a:pos x="16" y="8"/>
                  </a:cxn>
                  <a:cxn ang="0">
                    <a:pos x="16" y="8"/>
                  </a:cxn>
                  <a:cxn ang="0">
                    <a:pos x="16" y="8"/>
                  </a:cxn>
                  <a:cxn ang="0">
                    <a:pos x="16" y="8"/>
                  </a:cxn>
                  <a:cxn ang="0">
                    <a:pos x="16" y="8"/>
                  </a:cxn>
                  <a:cxn ang="0">
                    <a:pos x="16" y="8"/>
                  </a:cxn>
                  <a:cxn ang="0">
                    <a:pos x="16" y="8"/>
                  </a:cxn>
                  <a:cxn ang="0">
                    <a:pos x="16" y="8"/>
                  </a:cxn>
                  <a:cxn ang="0">
                    <a:pos x="24" y="0"/>
                  </a:cxn>
                  <a:cxn ang="0">
                    <a:pos x="24" y="0"/>
                  </a:cxn>
                  <a:cxn ang="0">
                    <a:pos x="24" y="0"/>
                  </a:cxn>
                  <a:cxn ang="0">
                    <a:pos x="32" y="8"/>
                  </a:cxn>
                  <a:cxn ang="0">
                    <a:pos x="32" y="8"/>
                  </a:cxn>
                  <a:cxn ang="0">
                    <a:pos x="8" y="24"/>
                  </a:cxn>
                  <a:cxn ang="0">
                    <a:pos x="8" y="24"/>
                  </a:cxn>
                  <a:cxn ang="0">
                    <a:pos x="0" y="24"/>
                  </a:cxn>
                  <a:cxn ang="0">
                    <a:pos x="0" y="24"/>
                  </a:cxn>
                  <a:cxn ang="0">
                    <a:pos x="8" y="16"/>
                  </a:cxn>
                  <a:cxn ang="0">
                    <a:pos x="8" y="16"/>
                  </a:cxn>
                  <a:cxn ang="0">
                    <a:pos x="16" y="8"/>
                  </a:cxn>
                  <a:cxn ang="0">
                    <a:pos x="16" y="8"/>
                  </a:cxn>
                  <a:cxn ang="0">
                    <a:pos x="16" y="8"/>
                  </a:cxn>
                  <a:cxn ang="0">
                    <a:pos x="16" y="8"/>
                  </a:cxn>
                  <a:cxn ang="0">
                    <a:pos x="24" y="0"/>
                  </a:cxn>
                </a:cxnLst>
                <a:rect l="0" t="0" r="r" b="b"/>
                <a:pathLst>
                  <a:path w="32" h="24">
                    <a:moveTo>
                      <a:pt x="24" y="0"/>
                    </a:moveTo>
                    <a:lnTo>
                      <a:pt x="24" y="0"/>
                    </a:lnTo>
                    <a:lnTo>
                      <a:pt x="24" y="0"/>
                    </a:lnTo>
                    <a:lnTo>
                      <a:pt x="32" y="8"/>
                    </a:lnTo>
                    <a:lnTo>
                      <a:pt x="32" y="8"/>
                    </a:lnTo>
                    <a:lnTo>
                      <a:pt x="32" y="8"/>
                    </a:lnTo>
                    <a:lnTo>
                      <a:pt x="32" y="8"/>
                    </a:lnTo>
                    <a:lnTo>
                      <a:pt x="8" y="24"/>
                    </a:lnTo>
                    <a:lnTo>
                      <a:pt x="8" y="24"/>
                    </a:lnTo>
                    <a:lnTo>
                      <a:pt x="8" y="24"/>
                    </a:lnTo>
                    <a:lnTo>
                      <a:pt x="8" y="24"/>
                    </a:lnTo>
                    <a:lnTo>
                      <a:pt x="0" y="24"/>
                    </a:lnTo>
                    <a:lnTo>
                      <a:pt x="0" y="24"/>
                    </a:lnTo>
                    <a:lnTo>
                      <a:pt x="0" y="24"/>
                    </a:lnTo>
                    <a:lnTo>
                      <a:pt x="0" y="24"/>
                    </a:lnTo>
                    <a:lnTo>
                      <a:pt x="8" y="16"/>
                    </a:lnTo>
                    <a:lnTo>
                      <a:pt x="8" y="16"/>
                    </a:lnTo>
                    <a:lnTo>
                      <a:pt x="8" y="16"/>
                    </a:lnTo>
                    <a:lnTo>
                      <a:pt x="8" y="16"/>
                    </a:lnTo>
                    <a:lnTo>
                      <a:pt x="16" y="8"/>
                    </a:lnTo>
                    <a:lnTo>
                      <a:pt x="16" y="8"/>
                    </a:lnTo>
                    <a:lnTo>
                      <a:pt x="16" y="8"/>
                    </a:lnTo>
                    <a:lnTo>
                      <a:pt x="16" y="8"/>
                    </a:lnTo>
                    <a:lnTo>
                      <a:pt x="16" y="8"/>
                    </a:lnTo>
                    <a:lnTo>
                      <a:pt x="16" y="8"/>
                    </a:lnTo>
                    <a:lnTo>
                      <a:pt x="16" y="8"/>
                    </a:lnTo>
                    <a:lnTo>
                      <a:pt x="16" y="8"/>
                    </a:lnTo>
                    <a:lnTo>
                      <a:pt x="24" y="0"/>
                    </a:lnTo>
                    <a:lnTo>
                      <a:pt x="24" y="0"/>
                    </a:ln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solidFill>
                  <a:schemeClr val="tx1">
                    <a:lumMod val="95000"/>
                    <a:lumOff val="5000"/>
                  </a:schemeClr>
                </a:solidFill>
                <a:prstDash val="solid"/>
                <a:round/>
                <a:headEnd/>
                <a:tailEnd/>
              </a:ln>
            </p:spPr>
            <p:txBody>
              <a:bodyPr/>
              <a:lstStyle/>
              <a:p>
                <a:pPr>
                  <a:defRPr/>
                </a:pPr>
                <a:endParaRPr lang="en-US" sz="1400" b="1" dirty="0">
                  <a:solidFill>
                    <a:schemeClr val="tx1">
                      <a:lumMod val="75000"/>
                      <a:lumOff val="25000"/>
                    </a:schemeClr>
                  </a:solidFill>
                </a:endParaRPr>
              </a:p>
            </p:txBody>
          </p:sp>
          <p:sp>
            <p:nvSpPr>
              <p:cNvPr id="76" name="Freeform 14"/>
              <p:cNvSpPr>
                <a:spLocks/>
              </p:cNvSpPr>
              <p:nvPr/>
            </p:nvSpPr>
            <p:spPr bwMode="auto">
              <a:xfrm>
                <a:off x="871" y="3525"/>
                <a:ext cx="32" cy="24"/>
              </a:xfrm>
              <a:custGeom>
                <a:avLst/>
                <a:gdLst/>
                <a:ahLst/>
                <a:cxnLst>
                  <a:cxn ang="0">
                    <a:pos x="0" y="24"/>
                  </a:cxn>
                  <a:cxn ang="0">
                    <a:pos x="0" y="24"/>
                  </a:cxn>
                  <a:cxn ang="0">
                    <a:pos x="0" y="24"/>
                  </a:cxn>
                  <a:cxn ang="0">
                    <a:pos x="0" y="16"/>
                  </a:cxn>
                  <a:cxn ang="0">
                    <a:pos x="0" y="16"/>
                  </a:cxn>
                  <a:cxn ang="0">
                    <a:pos x="8" y="8"/>
                  </a:cxn>
                  <a:cxn ang="0">
                    <a:pos x="8" y="8"/>
                  </a:cxn>
                  <a:cxn ang="0">
                    <a:pos x="8" y="8"/>
                  </a:cxn>
                  <a:cxn ang="0">
                    <a:pos x="24" y="0"/>
                  </a:cxn>
                  <a:cxn ang="0">
                    <a:pos x="24" y="0"/>
                  </a:cxn>
                  <a:cxn ang="0">
                    <a:pos x="24" y="0"/>
                  </a:cxn>
                  <a:cxn ang="0">
                    <a:pos x="24" y="0"/>
                  </a:cxn>
                  <a:cxn ang="0">
                    <a:pos x="32" y="0"/>
                  </a:cxn>
                  <a:cxn ang="0">
                    <a:pos x="24" y="8"/>
                  </a:cxn>
                  <a:cxn ang="0">
                    <a:pos x="16" y="16"/>
                  </a:cxn>
                  <a:cxn ang="0">
                    <a:pos x="8" y="24"/>
                  </a:cxn>
                  <a:cxn ang="0">
                    <a:pos x="0" y="24"/>
                  </a:cxn>
                </a:cxnLst>
                <a:rect l="0" t="0" r="r" b="b"/>
                <a:pathLst>
                  <a:path w="32" h="24">
                    <a:moveTo>
                      <a:pt x="0" y="24"/>
                    </a:moveTo>
                    <a:lnTo>
                      <a:pt x="0" y="24"/>
                    </a:lnTo>
                    <a:lnTo>
                      <a:pt x="0" y="24"/>
                    </a:lnTo>
                    <a:lnTo>
                      <a:pt x="0" y="16"/>
                    </a:lnTo>
                    <a:lnTo>
                      <a:pt x="0" y="16"/>
                    </a:lnTo>
                    <a:lnTo>
                      <a:pt x="8" y="8"/>
                    </a:lnTo>
                    <a:lnTo>
                      <a:pt x="8" y="8"/>
                    </a:lnTo>
                    <a:lnTo>
                      <a:pt x="8" y="8"/>
                    </a:lnTo>
                    <a:lnTo>
                      <a:pt x="24" y="0"/>
                    </a:lnTo>
                    <a:lnTo>
                      <a:pt x="24" y="0"/>
                    </a:lnTo>
                    <a:lnTo>
                      <a:pt x="24" y="0"/>
                    </a:lnTo>
                    <a:lnTo>
                      <a:pt x="24" y="0"/>
                    </a:lnTo>
                    <a:lnTo>
                      <a:pt x="32" y="0"/>
                    </a:lnTo>
                    <a:lnTo>
                      <a:pt x="24" y="8"/>
                    </a:lnTo>
                    <a:lnTo>
                      <a:pt x="16" y="16"/>
                    </a:lnTo>
                    <a:lnTo>
                      <a:pt x="8" y="24"/>
                    </a:lnTo>
                    <a:lnTo>
                      <a:pt x="0" y="24"/>
                    </a:lnTo>
                    <a:close/>
                  </a:path>
                </a:pathLst>
              </a:custGeom>
              <a:grpFill/>
              <a:ln w="6350" cmpd="sng">
                <a:solidFill>
                  <a:schemeClr val="tx1">
                    <a:lumMod val="95000"/>
                    <a:lumOff val="5000"/>
                  </a:schemeClr>
                </a:solidFill>
                <a:prstDash val="solid"/>
                <a:round/>
                <a:headEnd/>
                <a:tailEnd/>
              </a:ln>
            </p:spPr>
            <p:txBody>
              <a:bodyPr/>
              <a:lstStyle/>
              <a:p>
                <a:pPr>
                  <a:defRPr/>
                </a:pPr>
                <a:endParaRPr lang="en-US" sz="1400" b="1" dirty="0">
                  <a:solidFill>
                    <a:schemeClr val="tx1">
                      <a:lumMod val="75000"/>
                      <a:lumOff val="25000"/>
                    </a:schemeClr>
                  </a:solidFill>
                </a:endParaRPr>
              </a:p>
            </p:txBody>
          </p:sp>
          <p:sp>
            <p:nvSpPr>
              <p:cNvPr id="77" name="Oval 15"/>
              <p:cNvSpPr>
                <a:spLocks noChangeArrowheads="1"/>
              </p:cNvSpPr>
              <p:nvPr/>
            </p:nvSpPr>
            <p:spPr bwMode="auto">
              <a:xfrm>
                <a:off x="967" y="3485"/>
                <a:ext cx="24" cy="24"/>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8" name="Oval 16"/>
              <p:cNvSpPr>
                <a:spLocks noChangeArrowheads="1"/>
              </p:cNvSpPr>
              <p:nvPr/>
            </p:nvSpPr>
            <p:spPr bwMode="auto">
              <a:xfrm>
                <a:off x="679" y="3549"/>
                <a:ext cx="24" cy="24"/>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79" name="Oval 17"/>
              <p:cNvSpPr>
                <a:spLocks noChangeArrowheads="1"/>
              </p:cNvSpPr>
              <p:nvPr/>
            </p:nvSpPr>
            <p:spPr bwMode="auto">
              <a:xfrm>
                <a:off x="751" y="3549"/>
                <a:ext cx="24" cy="24"/>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80" name="Oval 18"/>
              <p:cNvSpPr>
                <a:spLocks noChangeArrowheads="1"/>
              </p:cNvSpPr>
              <p:nvPr/>
            </p:nvSpPr>
            <p:spPr bwMode="auto">
              <a:xfrm>
                <a:off x="647" y="3541"/>
                <a:ext cx="16" cy="24"/>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81" name="Oval 19"/>
              <p:cNvSpPr>
                <a:spLocks noChangeArrowheads="1"/>
              </p:cNvSpPr>
              <p:nvPr/>
            </p:nvSpPr>
            <p:spPr bwMode="auto">
              <a:xfrm>
                <a:off x="1055" y="3469"/>
                <a:ext cx="16" cy="16"/>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82" name="Freeform 20"/>
              <p:cNvSpPr>
                <a:spLocks/>
              </p:cNvSpPr>
              <p:nvPr/>
            </p:nvSpPr>
            <p:spPr bwMode="auto">
              <a:xfrm>
                <a:off x="935" y="3269"/>
                <a:ext cx="32" cy="16"/>
              </a:xfrm>
              <a:custGeom>
                <a:avLst/>
                <a:gdLst/>
                <a:ahLst/>
                <a:cxnLst>
                  <a:cxn ang="0">
                    <a:pos x="24" y="0"/>
                  </a:cxn>
                  <a:cxn ang="0">
                    <a:pos x="32" y="0"/>
                  </a:cxn>
                  <a:cxn ang="0">
                    <a:pos x="32" y="8"/>
                  </a:cxn>
                  <a:cxn ang="0">
                    <a:pos x="32" y="16"/>
                  </a:cxn>
                  <a:cxn ang="0">
                    <a:pos x="16" y="16"/>
                  </a:cxn>
                  <a:cxn ang="0">
                    <a:pos x="16" y="16"/>
                  </a:cxn>
                  <a:cxn ang="0">
                    <a:pos x="0" y="8"/>
                  </a:cxn>
                  <a:cxn ang="0">
                    <a:pos x="0" y="8"/>
                  </a:cxn>
                  <a:cxn ang="0">
                    <a:pos x="0" y="0"/>
                  </a:cxn>
                  <a:cxn ang="0">
                    <a:pos x="0" y="0"/>
                  </a:cxn>
                  <a:cxn ang="0">
                    <a:pos x="24" y="0"/>
                  </a:cxn>
                </a:cxnLst>
                <a:rect l="0" t="0" r="r" b="b"/>
                <a:pathLst>
                  <a:path w="32" h="16">
                    <a:moveTo>
                      <a:pt x="24" y="0"/>
                    </a:moveTo>
                    <a:lnTo>
                      <a:pt x="32" y="0"/>
                    </a:lnTo>
                    <a:lnTo>
                      <a:pt x="32" y="8"/>
                    </a:lnTo>
                    <a:lnTo>
                      <a:pt x="32" y="16"/>
                    </a:lnTo>
                    <a:lnTo>
                      <a:pt x="16" y="16"/>
                    </a:lnTo>
                    <a:lnTo>
                      <a:pt x="16" y="16"/>
                    </a:lnTo>
                    <a:lnTo>
                      <a:pt x="0" y="8"/>
                    </a:lnTo>
                    <a:lnTo>
                      <a:pt x="0" y="8"/>
                    </a:lnTo>
                    <a:lnTo>
                      <a:pt x="0" y="0"/>
                    </a:lnTo>
                    <a:lnTo>
                      <a:pt x="0" y="0"/>
                    </a:lnTo>
                    <a:lnTo>
                      <a:pt x="24"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83" name="Freeform 21"/>
              <p:cNvSpPr>
                <a:spLocks/>
              </p:cNvSpPr>
              <p:nvPr/>
            </p:nvSpPr>
            <p:spPr bwMode="auto">
              <a:xfrm>
                <a:off x="719" y="3541"/>
                <a:ext cx="32" cy="16"/>
              </a:xfrm>
              <a:custGeom>
                <a:avLst/>
                <a:gdLst/>
                <a:ahLst/>
                <a:cxnLst>
                  <a:cxn ang="0">
                    <a:pos x="0" y="8"/>
                  </a:cxn>
                  <a:cxn ang="0">
                    <a:pos x="0" y="8"/>
                  </a:cxn>
                  <a:cxn ang="0">
                    <a:pos x="24" y="16"/>
                  </a:cxn>
                  <a:cxn ang="0">
                    <a:pos x="24" y="16"/>
                  </a:cxn>
                  <a:cxn ang="0">
                    <a:pos x="32" y="0"/>
                  </a:cxn>
                  <a:cxn ang="0">
                    <a:pos x="32" y="0"/>
                  </a:cxn>
                  <a:cxn ang="0">
                    <a:pos x="16" y="0"/>
                  </a:cxn>
                  <a:cxn ang="0">
                    <a:pos x="0" y="8"/>
                  </a:cxn>
                </a:cxnLst>
                <a:rect l="0" t="0" r="r" b="b"/>
                <a:pathLst>
                  <a:path w="32" h="16">
                    <a:moveTo>
                      <a:pt x="0" y="8"/>
                    </a:moveTo>
                    <a:lnTo>
                      <a:pt x="0" y="8"/>
                    </a:lnTo>
                    <a:lnTo>
                      <a:pt x="24" y="16"/>
                    </a:lnTo>
                    <a:lnTo>
                      <a:pt x="24" y="16"/>
                    </a:lnTo>
                    <a:lnTo>
                      <a:pt x="32" y="0"/>
                    </a:lnTo>
                    <a:lnTo>
                      <a:pt x="32" y="0"/>
                    </a:lnTo>
                    <a:lnTo>
                      <a:pt x="16" y="0"/>
                    </a:lnTo>
                    <a:lnTo>
                      <a:pt x="0" y="8"/>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84" name="Freeform 22"/>
              <p:cNvSpPr>
                <a:spLocks/>
              </p:cNvSpPr>
              <p:nvPr/>
            </p:nvSpPr>
            <p:spPr bwMode="auto">
              <a:xfrm>
                <a:off x="719" y="3541"/>
                <a:ext cx="32" cy="16"/>
              </a:xfrm>
              <a:custGeom>
                <a:avLst/>
                <a:gdLst/>
                <a:ahLst/>
                <a:cxnLst>
                  <a:cxn ang="0">
                    <a:pos x="0" y="8"/>
                  </a:cxn>
                  <a:cxn ang="0">
                    <a:pos x="0" y="8"/>
                  </a:cxn>
                  <a:cxn ang="0">
                    <a:pos x="0" y="8"/>
                  </a:cxn>
                  <a:cxn ang="0">
                    <a:pos x="24" y="16"/>
                  </a:cxn>
                  <a:cxn ang="0">
                    <a:pos x="24" y="16"/>
                  </a:cxn>
                  <a:cxn ang="0">
                    <a:pos x="24" y="16"/>
                  </a:cxn>
                  <a:cxn ang="0">
                    <a:pos x="24" y="16"/>
                  </a:cxn>
                  <a:cxn ang="0">
                    <a:pos x="32" y="0"/>
                  </a:cxn>
                  <a:cxn ang="0">
                    <a:pos x="32" y="0"/>
                  </a:cxn>
                  <a:cxn ang="0">
                    <a:pos x="32" y="0"/>
                  </a:cxn>
                  <a:cxn ang="0">
                    <a:pos x="32" y="0"/>
                  </a:cxn>
                  <a:cxn ang="0">
                    <a:pos x="16" y="0"/>
                  </a:cxn>
                  <a:cxn ang="0">
                    <a:pos x="16" y="0"/>
                  </a:cxn>
                  <a:cxn ang="0">
                    <a:pos x="0" y="8"/>
                  </a:cxn>
                  <a:cxn ang="0">
                    <a:pos x="0" y="8"/>
                  </a:cxn>
                  <a:cxn ang="0">
                    <a:pos x="0" y="8"/>
                  </a:cxn>
                  <a:cxn ang="0">
                    <a:pos x="24" y="16"/>
                  </a:cxn>
                  <a:cxn ang="0">
                    <a:pos x="24" y="16"/>
                  </a:cxn>
                  <a:cxn ang="0">
                    <a:pos x="32" y="0"/>
                  </a:cxn>
                  <a:cxn ang="0">
                    <a:pos x="32" y="0"/>
                  </a:cxn>
                  <a:cxn ang="0">
                    <a:pos x="16" y="0"/>
                  </a:cxn>
                  <a:cxn ang="0">
                    <a:pos x="0" y="8"/>
                  </a:cxn>
                </a:cxnLst>
                <a:rect l="0" t="0" r="r" b="b"/>
                <a:pathLst>
                  <a:path w="32" h="16">
                    <a:moveTo>
                      <a:pt x="0" y="8"/>
                    </a:moveTo>
                    <a:lnTo>
                      <a:pt x="0" y="8"/>
                    </a:lnTo>
                    <a:lnTo>
                      <a:pt x="0" y="8"/>
                    </a:lnTo>
                    <a:lnTo>
                      <a:pt x="24" y="16"/>
                    </a:lnTo>
                    <a:lnTo>
                      <a:pt x="24" y="16"/>
                    </a:lnTo>
                    <a:lnTo>
                      <a:pt x="24" y="16"/>
                    </a:lnTo>
                    <a:lnTo>
                      <a:pt x="24" y="16"/>
                    </a:lnTo>
                    <a:lnTo>
                      <a:pt x="32" y="0"/>
                    </a:lnTo>
                    <a:lnTo>
                      <a:pt x="32" y="0"/>
                    </a:lnTo>
                    <a:lnTo>
                      <a:pt x="32" y="0"/>
                    </a:lnTo>
                    <a:lnTo>
                      <a:pt x="32" y="0"/>
                    </a:lnTo>
                    <a:lnTo>
                      <a:pt x="16" y="0"/>
                    </a:lnTo>
                    <a:lnTo>
                      <a:pt x="16" y="0"/>
                    </a:lnTo>
                    <a:lnTo>
                      <a:pt x="0" y="8"/>
                    </a:lnTo>
                    <a:lnTo>
                      <a:pt x="0" y="8"/>
                    </a:lnTo>
                    <a:lnTo>
                      <a:pt x="0" y="8"/>
                    </a:lnTo>
                    <a:lnTo>
                      <a:pt x="24" y="16"/>
                    </a:lnTo>
                    <a:lnTo>
                      <a:pt x="24" y="16"/>
                    </a:lnTo>
                    <a:lnTo>
                      <a:pt x="32" y="0"/>
                    </a:lnTo>
                    <a:lnTo>
                      <a:pt x="32" y="0"/>
                    </a:lnTo>
                    <a:lnTo>
                      <a:pt x="16" y="0"/>
                    </a:lnTo>
                    <a:lnTo>
                      <a:pt x="0" y="8"/>
                    </a:lnTo>
                    <a:close/>
                  </a:path>
                </a:pathLst>
              </a:custGeom>
              <a:grpFill/>
              <a:ln w="6350" cmpd="sng">
                <a:solidFill>
                  <a:schemeClr val="tx1">
                    <a:lumMod val="95000"/>
                    <a:lumOff val="5000"/>
                  </a:schemeClr>
                </a:solidFill>
                <a:prstDash val="solid"/>
                <a:round/>
                <a:headEnd/>
                <a:tailEnd/>
              </a:ln>
            </p:spPr>
            <p:txBody>
              <a:bodyPr/>
              <a:lstStyle/>
              <a:p>
                <a:pPr>
                  <a:defRPr/>
                </a:pPr>
                <a:endParaRPr lang="en-US" sz="1400" b="1" dirty="0">
                  <a:solidFill>
                    <a:schemeClr val="tx1">
                      <a:lumMod val="75000"/>
                      <a:lumOff val="25000"/>
                    </a:schemeClr>
                  </a:solidFill>
                </a:endParaRPr>
              </a:p>
            </p:txBody>
          </p:sp>
          <p:sp>
            <p:nvSpPr>
              <p:cNvPr id="85" name="Freeform 23"/>
              <p:cNvSpPr>
                <a:spLocks/>
              </p:cNvSpPr>
              <p:nvPr/>
            </p:nvSpPr>
            <p:spPr bwMode="auto">
              <a:xfrm>
                <a:off x="879" y="3125"/>
                <a:ext cx="40" cy="40"/>
              </a:xfrm>
              <a:custGeom>
                <a:avLst/>
                <a:gdLst/>
                <a:ahLst/>
                <a:cxnLst>
                  <a:cxn ang="0">
                    <a:pos x="0" y="0"/>
                  </a:cxn>
                  <a:cxn ang="0">
                    <a:pos x="0" y="8"/>
                  </a:cxn>
                  <a:cxn ang="0">
                    <a:pos x="8" y="16"/>
                  </a:cxn>
                  <a:cxn ang="0">
                    <a:pos x="16" y="16"/>
                  </a:cxn>
                  <a:cxn ang="0">
                    <a:pos x="24" y="8"/>
                  </a:cxn>
                  <a:cxn ang="0">
                    <a:pos x="24" y="8"/>
                  </a:cxn>
                  <a:cxn ang="0">
                    <a:pos x="24" y="16"/>
                  </a:cxn>
                  <a:cxn ang="0">
                    <a:pos x="32" y="24"/>
                  </a:cxn>
                  <a:cxn ang="0">
                    <a:pos x="40" y="24"/>
                  </a:cxn>
                  <a:cxn ang="0">
                    <a:pos x="40" y="24"/>
                  </a:cxn>
                  <a:cxn ang="0">
                    <a:pos x="24" y="40"/>
                  </a:cxn>
                  <a:cxn ang="0">
                    <a:pos x="24" y="40"/>
                  </a:cxn>
                  <a:cxn ang="0">
                    <a:pos x="24" y="32"/>
                  </a:cxn>
                  <a:cxn ang="0">
                    <a:pos x="16" y="16"/>
                  </a:cxn>
                  <a:cxn ang="0">
                    <a:pos x="0" y="16"/>
                  </a:cxn>
                  <a:cxn ang="0">
                    <a:pos x="0" y="16"/>
                  </a:cxn>
                  <a:cxn ang="0">
                    <a:pos x="0" y="16"/>
                  </a:cxn>
                  <a:cxn ang="0">
                    <a:pos x="0" y="8"/>
                  </a:cxn>
                  <a:cxn ang="0">
                    <a:pos x="0" y="0"/>
                  </a:cxn>
                </a:cxnLst>
                <a:rect l="0" t="0" r="r" b="b"/>
                <a:pathLst>
                  <a:path w="40" h="40">
                    <a:moveTo>
                      <a:pt x="0" y="0"/>
                    </a:moveTo>
                    <a:lnTo>
                      <a:pt x="0" y="8"/>
                    </a:lnTo>
                    <a:lnTo>
                      <a:pt x="8" y="16"/>
                    </a:lnTo>
                    <a:lnTo>
                      <a:pt x="16" y="16"/>
                    </a:lnTo>
                    <a:lnTo>
                      <a:pt x="24" y="8"/>
                    </a:lnTo>
                    <a:lnTo>
                      <a:pt x="24" y="8"/>
                    </a:lnTo>
                    <a:lnTo>
                      <a:pt x="24" y="16"/>
                    </a:lnTo>
                    <a:lnTo>
                      <a:pt x="32" y="24"/>
                    </a:lnTo>
                    <a:lnTo>
                      <a:pt x="40" y="24"/>
                    </a:lnTo>
                    <a:lnTo>
                      <a:pt x="40" y="24"/>
                    </a:lnTo>
                    <a:lnTo>
                      <a:pt x="24" y="40"/>
                    </a:lnTo>
                    <a:lnTo>
                      <a:pt x="24" y="40"/>
                    </a:lnTo>
                    <a:lnTo>
                      <a:pt x="24" y="32"/>
                    </a:lnTo>
                    <a:lnTo>
                      <a:pt x="16" y="16"/>
                    </a:lnTo>
                    <a:lnTo>
                      <a:pt x="0" y="16"/>
                    </a:lnTo>
                    <a:lnTo>
                      <a:pt x="0" y="16"/>
                    </a:lnTo>
                    <a:lnTo>
                      <a:pt x="0" y="16"/>
                    </a:lnTo>
                    <a:lnTo>
                      <a:pt x="0" y="8"/>
                    </a:lnTo>
                    <a:lnTo>
                      <a:pt x="0"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grpSp>
        <p:sp>
          <p:nvSpPr>
            <p:cNvPr id="8" name="Freeform 24"/>
            <p:cNvSpPr>
              <a:spLocks/>
            </p:cNvSpPr>
            <p:nvPr/>
          </p:nvSpPr>
          <p:spPr bwMode="auto">
            <a:xfrm>
              <a:off x="707627" y="2443817"/>
              <a:ext cx="571640" cy="478749"/>
            </a:xfrm>
            <a:custGeom>
              <a:avLst/>
              <a:gdLst>
                <a:gd name="T0" fmla="*/ 184 w 640"/>
                <a:gd name="T1" fmla="*/ 16 h 536"/>
                <a:gd name="T2" fmla="*/ 176 w 640"/>
                <a:gd name="T3" fmla="*/ 8 h 536"/>
                <a:gd name="T4" fmla="*/ 176 w 640"/>
                <a:gd name="T5" fmla="*/ 8 h 536"/>
                <a:gd name="T6" fmla="*/ 168 w 640"/>
                <a:gd name="T7" fmla="*/ 8 h 536"/>
                <a:gd name="T8" fmla="*/ 160 w 640"/>
                <a:gd name="T9" fmla="*/ 0 h 536"/>
                <a:gd name="T10" fmla="*/ 152 w 640"/>
                <a:gd name="T11" fmla="*/ 8 h 536"/>
                <a:gd name="T12" fmla="*/ 144 w 640"/>
                <a:gd name="T13" fmla="*/ 0 h 536"/>
                <a:gd name="T14" fmla="*/ 144 w 640"/>
                <a:gd name="T15" fmla="*/ 0 h 536"/>
                <a:gd name="T16" fmla="*/ 144 w 640"/>
                <a:gd name="T17" fmla="*/ 16 h 536"/>
                <a:gd name="T18" fmla="*/ 136 w 640"/>
                <a:gd name="T19" fmla="*/ 24 h 536"/>
                <a:gd name="T20" fmla="*/ 136 w 640"/>
                <a:gd name="T21" fmla="*/ 32 h 536"/>
                <a:gd name="T22" fmla="*/ 136 w 640"/>
                <a:gd name="T23" fmla="*/ 32 h 536"/>
                <a:gd name="T24" fmla="*/ 136 w 640"/>
                <a:gd name="T25" fmla="*/ 56 h 536"/>
                <a:gd name="T26" fmla="*/ 128 w 640"/>
                <a:gd name="T27" fmla="*/ 72 h 536"/>
                <a:gd name="T28" fmla="*/ 112 w 640"/>
                <a:gd name="T29" fmla="*/ 112 h 536"/>
                <a:gd name="T30" fmla="*/ 96 w 640"/>
                <a:gd name="T31" fmla="*/ 136 h 536"/>
                <a:gd name="T32" fmla="*/ 80 w 640"/>
                <a:gd name="T33" fmla="*/ 176 h 536"/>
                <a:gd name="T34" fmla="*/ 80 w 640"/>
                <a:gd name="T35" fmla="*/ 176 h 536"/>
                <a:gd name="T36" fmla="*/ 40 w 640"/>
                <a:gd name="T37" fmla="*/ 264 h 536"/>
                <a:gd name="T38" fmla="*/ 32 w 640"/>
                <a:gd name="T39" fmla="*/ 272 h 536"/>
                <a:gd name="T40" fmla="*/ 8 w 640"/>
                <a:gd name="T41" fmla="*/ 312 h 536"/>
                <a:gd name="T42" fmla="*/ 8 w 640"/>
                <a:gd name="T43" fmla="*/ 336 h 536"/>
                <a:gd name="T44" fmla="*/ 8 w 640"/>
                <a:gd name="T45" fmla="*/ 352 h 536"/>
                <a:gd name="T46" fmla="*/ 0 w 640"/>
                <a:gd name="T47" fmla="*/ 384 h 536"/>
                <a:gd name="T48" fmla="*/ 8 w 640"/>
                <a:gd name="T49" fmla="*/ 400 h 536"/>
                <a:gd name="T50" fmla="*/ 280 w 640"/>
                <a:gd name="T51" fmla="*/ 480 h 536"/>
                <a:gd name="T52" fmla="*/ 480 w 640"/>
                <a:gd name="T53" fmla="*/ 528 h 536"/>
                <a:gd name="T54" fmla="*/ 520 w 640"/>
                <a:gd name="T55" fmla="*/ 536 h 536"/>
                <a:gd name="T56" fmla="*/ 560 w 640"/>
                <a:gd name="T57" fmla="*/ 368 h 536"/>
                <a:gd name="T58" fmla="*/ 576 w 640"/>
                <a:gd name="T59" fmla="*/ 344 h 536"/>
                <a:gd name="T60" fmla="*/ 576 w 640"/>
                <a:gd name="T61" fmla="*/ 336 h 536"/>
                <a:gd name="T62" fmla="*/ 576 w 640"/>
                <a:gd name="T63" fmla="*/ 328 h 536"/>
                <a:gd name="T64" fmla="*/ 576 w 640"/>
                <a:gd name="T65" fmla="*/ 328 h 536"/>
                <a:gd name="T66" fmla="*/ 560 w 640"/>
                <a:gd name="T67" fmla="*/ 312 h 536"/>
                <a:gd name="T68" fmla="*/ 560 w 640"/>
                <a:gd name="T69" fmla="*/ 304 h 536"/>
                <a:gd name="T70" fmla="*/ 568 w 640"/>
                <a:gd name="T71" fmla="*/ 280 h 536"/>
                <a:gd name="T72" fmla="*/ 600 w 640"/>
                <a:gd name="T73" fmla="*/ 248 h 536"/>
                <a:gd name="T74" fmla="*/ 600 w 640"/>
                <a:gd name="T75" fmla="*/ 240 h 536"/>
                <a:gd name="T76" fmla="*/ 640 w 640"/>
                <a:gd name="T77" fmla="*/ 192 h 536"/>
                <a:gd name="T78" fmla="*/ 640 w 640"/>
                <a:gd name="T79" fmla="*/ 184 h 536"/>
                <a:gd name="T80" fmla="*/ 632 w 640"/>
                <a:gd name="T81" fmla="*/ 168 h 536"/>
                <a:gd name="T82" fmla="*/ 616 w 640"/>
                <a:gd name="T83" fmla="*/ 144 h 536"/>
                <a:gd name="T84" fmla="*/ 480 w 640"/>
                <a:gd name="T85" fmla="*/ 112 h 536"/>
                <a:gd name="T86" fmla="*/ 464 w 640"/>
                <a:gd name="T87" fmla="*/ 112 h 536"/>
                <a:gd name="T88" fmla="*/ 432 w 640"/>
                <a:gd name="T89" fmla="*/ 112 h 536"/>
                <a:gd name="T90" fmla="*/ 424 w 640"/>
                <a:gd name="T91" fmla="*/ 112 h 536"/>
                <a:gd name="T92" fmla="*/ 424 w 640"/>
                <a:gd name="T93" fmla="*/ 112 h 536"/>
                <a:gd name="T94" fmla="*/ 400 w 640"/>
                <a:gd name="T95" fmla="*/ 112 h 536"/>
                <a:gd name="T96" fmla="*/ 360 w 640"/>
                <a:gd name="T97" fmla="*/ 120 h 536"/>
                <a:gd name="T98" fmla="*/ 352 w 640"/>
                <a:gd name="T99" fmla="*/ 112 h 536"/>
                <a:gd name="T100" fmla="*/ 344 w 640"/>
                <a:gd name="T101" fmla="*/ 112 h 536"/>
                <a:gd name="T102" fmla="*/ 328 w 640"/>
                <a:gd name="T103" fmla="*/ 112 h 536"/>
                <a:gd name="T104" fmla="*/ 320 w 640"/>
                <a:gd name="T105" fmla="*/ 112 h 536"/>
                <a:gd name="T106" fmla="*/ 296 w 640"/>
                <a:gd name="T107" fmla="*/ 88 h 536"/>
                <a:gd name="T108" fmla="*/ 280 w 640"/>
                <a:gd name="T109" fmla="*/ 88 h 536"/>
                <a:gd name="T110" fmla="*/ 256 w 640"/>
                <a:gd name="T111" fmla="*/ 96 h 536"/>
                <a:gd name="T112" fmla="*/ 224 w 640"/>
                <a:gd name="T113" fmla="*/ 88 h 536"/>
                <a:gd name="T114" fmla="*/ 216 w 640"/>
                <a:gd name="T115" fmla="*/ 80 h 536"/>
                <a:gd name="T116" fmla="*/ 208 w 640"/>
                <a:gd name="T117" fmla="*/ 64 h 536"/>
                <a:gd name="T118" fmla="*/ 216 w 640"/>
                <a:gd name="T119" fmla="*/ 40 h 536"/>
                <a:gd name="T120" fmla="*/ 192 w 640"/>
                <a:gd name="T121" fmla="*/ 16 h 536"/>
                <a:gd name="T122" fmla="*/ 184 w 640"/>
                <a:gd name="T123" fmla="*/ 16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9" name="Freeform 25"/>
            <p:cNvSpPr>
              <a:spLocks/>
            </p:cNvSpPr>
            <p:nvPr/>
          </p:nvSpPr>
          <p:spPr bwMode="auto">
            <a:xfrm>
              <a:off x="914846" y="2879692"/>
              <a:ext cx="457312" cy="700259"/>
            </a:xfrm>
            <a:custGeom>
              <a:avLst/>
              <a:gdLst>
                <a:gd name="T0" fmla="*/ 0 w 512"/>
                <a:gd name="T1" fmla="*/ 296 h 784"/>
                <a:gd name="T2" fmla="*/ 0 w 512"/>
                <a:gd name="T3" fmla="*/ 296 h 784"/>
                <a:gd name="T4" fmla="*/ 80 w 512"/>
                <a:gd name="T5" fmla="*/ 0 h 784"/>
                <a:gd name="T6" fmla="*/ 80 w 512"/>
                <a:gd name="T7" fmla="*/ 0 h 784"/>
                <a:gd name="T8" fmla="*/ 160 w 512"/>
                <a:gd name="T9" fmla="*/ 16 h 784"/>
                <a:gd name="T10" fmla="*/ 248 w 512"/>
                <a:gd name="T11" fmla="*/ 40 h 784"/>
                <a:gd name="T12" fmla="*/ 288 w 512"/>
                <a:gd name="T13" fmla="*/ 48 h 784"/>
                <a:gd name="T14" fmla="*/ 512 w 512"/>
                <a:gd name="T15" fmla="*/ 96 h 784"/>
                <a:gd name="T16" fmla="*/ 512 w 512"/>
                <a:gd name="T17" fmla="*/ 96 h 784"/>
                <a:gd name="T18" fmla="*/ 416 w 512"/>
                <a:gd name="T19" fmla="*/ 600 h 784"/>
                <a:gd name="T20" fmla="*/ 400 w 512"/>
                <a:gd name="T21" fmla="*/ 672 h 784"/>
                <a:gd name="T22" fmla="*/ 400 w 512"/>
                <a:gd name="T23" fmla="*/ 680 h 784"/>
                <a:gd name="T24" fmla="*/ 392 w 512"/>
                <a:gd name="T25" fmla="*/ 696 h 784"/>
                <a:gd name="T26" fmla="*/ 384 w 512"/>
                <a:gd name="T27" fmla="*/ 696 h 784"/>
                <a:gd name="T28" fmla="*/ 376 w 512"/>
                <a:gd name="T29" fmla="*/ 688 h 784"/>
                <a:gd name="T30" fmla="*/ 376 w 512"/>
                <a:gd name="T31" fmla="*/ 680 h 784"/>
                <a:gd name="T32" fmla="*/ 360 w 512"/>
                <a:gd name="T33" fmla="*/ 680 h 784"/>
                <a:gd name="T34" fmla="*/ 360 w 512"/>
                <a:gd name="T35" fmla="*/ 680 h 784"/>
                <a:gd name="T36" fmla="*/ 360 w 512"/>
                <a:gd name="T37" fmla="*/ 672 h 784"/>
                <a:gd name="T38" fmla="*/ 352 w 512"/>
                <a:gd name="T39" fmla="*/ 672 h 784"/>
                <a:gd name="T40" fmla="*/ 352 w 512"/>
                <a:gd name="T41" fmla="*/ 680 h 784"/>
                <a:gd name="T42" fmla="*/ 344 w 512"/>
                <a:gd name="T43" fmla="*/ 680 h 784"/>
                <a:gd name="T44" fmla="*/ 344 w 512"/>
                <a:gd name="T45" fmla="*/ 688 h 784"/>
                <a:gd name="T46" fmla="*/ 344 w 512"/>
                <a:gd name="T47" fmla="*/ 704 h 784"/>
                <a:gd name="T48" fmla="*/ 344 w 512"/>
                <a:gd name="T49" fmla="*/ 736 h 784"/>
                <a:gd name="T50" fmla="*/ 336 w 512"/>
                <a:gd name="T51" fmla="*/ 744 h 784"/>
                <a:gd name="T52" fmla="*/ 336 w 512"/>
                <a:gd name="T53" fmla="*/ 744 h 784"/>
                <a:gd name="T54" fmla="*/ 336 w 512"/>
                <a:gd name="T55" fmla="*/ 752 h 784"/>
                <a:gd name="T56" fmla="*/ 336 w 512"/>
                <a:gd name="T57" fmla="*/ 768 h 784"/>
                <a:gd name="T58" fmla="*/ 336 w 512"/>
                <a:gd name="T59" fmla="*/ 776 h 784"/>
                <a:gd name="T60" fmla="*/ 336 w 512"/>
                <a:gd name="T61" fmla="*/ 776 h 784"/>
                <a:gd name="T62" fmla="*/ 328 w 512"/>
                <a:gd name="T63" fmla="*/ 784 h 784"/>
                <a:gd name="T64" fmla="*/ 328 w 512"/>
                <a:gd name="T65" fmla="*/ 784 h 784"/>
                <a:gd name="T66" fmla="*/ 0 w 512"/>
                <a:gd name="T67" fmla="*/ 296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0" name="Freeform 26"/>
            <p:cNvSpPr>
              <a:spLocks/>
            </p:cNvSpPr>
            <p:nvPr/>
          </p:nvSpPr>
          <p:spPr bwMode="auto">
            <a:xfrm>
              <a:off x="1350722" y="2322343"/>
              <a:ext cx="728841" cy="464457"/>
            </a:xfrm>
            <a:custGeom>
              <a:avLst/>
              <a:gdLst>
                <a:gd name="T0" fmla="*/ 901700 w 816"/>
                <a:gd name="T1" fmla="*/ 787400 h 520"/>
                <a:gd name="T2" fmla="*/ 1244600 w 816"/>
                <a:gd name="T3" fmla="*/ 825500 h 520"/>
                <a:gd name="T4" fmla="*/ 1295400 w 816"/>
                <a:gd name="T5" fmla="*/ 177800 h 520"/>
                <a:gd name="T6" fmla="*/ 520700 w 816"/>
                <a:gd name="T7" fmla="*/ 88900 h 520"/>
                <a:gd name="T8" fmla="*/ 25400 w 816"/>
                <a:gd name="T9" fmla="*/ 0 h 520"/>
                <a:gd name="T10" fmla="*/ 0 w 816"/>
                <a:gd name="T11" fmla="*/ 152400 h 520"/>
                <a:gd name="T12" fmla="*/ 12700 w 816"/>
                <a:gd name="T13" fmla="*/ 177800 h 520"/>
                <a:gd name="T14" fmla="*/ 25400 w 816"/>
                <a:gd name="T15" fmla="*/ 228600 h 520"/>
                <a:gd name="T16" fmla="*/ 12700 w 816"/>
                <a:gd name="T17" fmla="*/ 228600 h 520"/>
                <a:gd name="T18" fmla="*/ 25400 w 816"/>
                <a:gd name="T19" fmla="*/ 241300 h 520"/>
                <a:gd name="T20" fmla="*/ 12700 w 816"/>
                <a:gd name="T21" fmla="*/ 241300 h 520"/>
                <a:gd name="T22" fmla="*/ 12700 w 816"/>
                <a:gd name="T23" fmla="*/ 254000 h 520"/>
                <a:gd name="T24" fmla="*/ 38100 w 816"/>
                <a:gd name="T25" fmla="*/ 266700 h 520"/>
                <a:gd name="T26" fmla="*/ 38100 w 816"/>
                <a:gd name="T27" fmla="*/ 279400 h 520"/>
                <a:gd name="T28" fmla="*/ 63500 w 816"/>
                <a:gd name="T29" fmla="*/ 279400 h 520"/>
                <a:gd name="T30" fmla="*/ 76200 w 816"/>
                <a:gd name="T31" fmla="*/ 368300 h 520"/>
                <a:gd name="T32" fmla="*/ 88900 w 816"/>
                <a:gd name="T33" fmla="*/ 368300 h 520"/>
                <a:gd name="T34" fmla="*/ 88900 w 816"/>
                <a:gd name="T35" fmla="*/ 381000 h 520"/>
                <a:gd name="T36" fmla="*/ 101600 w 816"/>
                <a:gd name="T37" fmla="*/ 381000 h 520"/>
                <a:gd name="T38" fmla="*/ 114300 w 816"/>
                <a:gd name="T39" fmla="*/ 393700 h 520"/>
                <a:gd name="T40" fmla="*/ 114300 w 816"/>
                <a:gd name="T41" fmla="*/ 393700 h 520"/>
                <a:gd name="T42" fmla="*/ 139700 w 816"/>
                <a:gd name="T43" fmla="*/ 406400 h 520"/>
                <a:gd name="T44" fmla="*/ 127000 w 816"/>
                <a:gd name="T45" fmla="*/ 431800 h 520"/>
                <a:gd name="T46" fmla="*/ 127000 w 816"/>
                <a:gd name="T47" fmla="*/ 444500 h 520"/>
                <a:gd name="T48" fmla="*/ 114300 w 816"/>
                <a:gd name="T49" fmla="*/ 457200 h 520"/>
                <a:gd name="T50" fmla="*/ 114300 w 816"/>
                <a:gd name="T51" fmla="*/ 469900 h 520"/>
                <a:gd name="T52" fmla="*/ 114300 w 816"/>
                <a:gd name="T53" fmla="*/ 482600 h 520"/>
                <a:gd name="T54" fmla="*/ 114300 w 816"/>
                <a:gd name="T55" fmla="*/ 508000 h 520"/>
                <a:gd name="T56" fmla="*/ 101600 w 816"/>
                <a:gd name="T57" fmla="*/ 520700 h 520"/>
                <a:gd name="T58" fmla="*/ 88900 w 816"/>
                <a:gd name="T59" fmla="*/ 520700 h 520"/>
                <a:gd name="T60" fmla="*/ 88900 w 816"/>
                <a:gd name="T61" fmla="*/ 558800 h 520"/>
                <a:gd name="T62" fmla="*/ 88900 w 816"/>
                <a:gd name="T63" fmla="*/ 558800 h 520"/>
                <a:gd name="T64" fmla="*/ 88900 w 816"/>
                <a:gd name="T65" fmla="*/ 571500 h 520"/>
                <a:gd name="T66" fmla="*/ 101600 w 816"/>
                <a:gd name="T67" fmla="*/ 571500 h 520"/>
                <a:gd name="T68" fmla="*/ 101600 w 816"/>
                <a:gd name="T69" fmla="*/ 584200 h 520"/>
                <a:gd name="T70" fmla="*/ 127000 w 816"/>
                <a:gd name="T71" fmla="*/ 584200 h 520"/>
                <a:gd name="T72" fmla="*/ 152400 w 816"/>
                <a:gd name="T73" fmla="*/ 558800 h 520"/>
                <a:gd name="T74" fmla="*/ 165100 w 816"/>
                <a:gd name="T75" fmla="*/ 558800 h 520"/>
                <a:gd name="T76" fmla="*/ 165100 w 816"/>
                <a:gd name="T77" fmla="*/ 584200 h 520"/>
                <a:gd name="T78" fmla="*/ 165100 w 816"/>
                <a:gd name="T79" fmla="*/ 622300 h 520"/>
                <a:gd name="T80" fmla="*/ 190500 w 816"/>
                <a:gd name="T81" fmla="*/ 673100 h 520"/>
                <a:gd name="T82" fmla="*/ 177800 w 816"/>
                <a:gd name="T83" fmla="*/ 685800 h 520"/>
                <a:gd name="T84" fmla="*/ 190500 w 816"/>
                <a:gd name="T85" fmla="*/ 711200 h 520"/>
                <a:gd name="T86" fmla="*/ 215900 w 816"/>
                <a:gd name="T87" fmla="*/ 736600 h 520"/>
                <a:gd name="T88" fmla="*/ 215900 w 816"/>
                <a:gd name="T89" fmla="*/ 749300 h 520"/>
                <a:gd name="T90" fmla="*/ 228600 w 816"/>
                <a:gd name="T91" fmla="*/ 800100 h 520"/>
                <a:gd name="T92" fmla="*/ 241300 w 816"/>
                <a:gd name="T93" fmla="*/ 787400 h 520"/>
                <a:gd name="T94" fmla="*/ 266700 w 816"/>
                <a:gd name="T95" fmla="*/ 774700 h 520"/>
                <a:gd name="T96" fmla="*/ 279400 w 816"/>
                <a:gd name="T97" fmla="*/ 787400 h 520"/>
                <a:gd name="T98" fmla="*/ 304800 w 816"/>
                <a:gd name="T99" fmla="*/ 774700 h 520"/>
                <a:gd name="T100" fmla="*/ 317500 w 816"/>
                <a:gd name="T101" fmla="*/ 774700 h 520"/>
                <a:gd name="T102" fmla="*/ 317500 w 816"/>
                <a:gd name="T103" fmla="*/ 787400 h 520"/>
                <a:gd name="T104" fmla="*/ 355600 w 816"/>
                <a:gd name="T105" fmla="*/ 774700 h 520"/>
                <a:gd name="T106" fmla="*/ 368300 w 816"/>
                <a:gd name="T107" fmla="*/ 787400 h 520"/>
                <a:gd name="T108" fmla="*/ 381000 w 816"/>
                <a:gd name="T109" fmla="*/ 787400 h 520"/>
                <a:gd name="T110" fmla="*/ 393700 w 816"/>
                <a:gd name="T111" fmla="*/ 787400 h 520"/>
                <a:gd name="T112" fmla="*/ 406400 w 816"/>
                <a:gd name="T113" fmla="*/ 762000 h 520"/>
                <a:gd name="T114" fmla="*/ 419100 w 816"/>
                <a:gd name="T115" fmla="*/ 762000 h 520"/>
                <a:gd name="T116" fmla="*/ 444500 w 816"/>
                <a:gd name="T117" fmla="*/ 812800 h 520"/>
                <a:gd name="T118" fmla="*/ 457200 w 816"/>
                <a:gd name="T119" fmla="*/ 723900 h 520"/>
                <a:gd name="T120" fmla="*/ 584200 w 816"/>
                <a:gd name="T121" fmla="*/ 749300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1" name="Freeform 27"/>
            <p:cNvSpPr>
              <a:spLocks/>
            </p:cNvSpPr>
            <p:nvPr/>
          </p:nvSpPr>
          <p:spPr bwMode="auto">
            <a:xfrm>
              <a:off x="2058126" y="2422380"/>
              <a:ext cx="472496" cy="300111"/>
            </a:xfrm>
            <a:custGeom>
              <a:avLst/>
              <a:gdLst>
                <a:gd name="T0" fmla="*/ 0 w 529"/>
                <a:gd name="T1" fmla="*/ 2147483647 h 336"/>
                <a:gd name="T2" fmla="*/ 0 w 529"/>
                <a:gd name="T3" fmla="*/ 2147483647 h 336"/>
                <a:gd name="T4" fmla="*/ 0 w 529"/>
                <a:gd name="T5" fmla="*/ 2147483647 h 336"/>
                <a:gd name="T6" fmla="*/ 2147483647 w 529"/>
                <a:gd name="T7" fmla="*/ 2147483647 h 336"/>
                <a:gd name="T8" fmla="*/ 2147483647 w 529"/>
                <a:gd name="T9" fmla="*/ 0 h 336"/>
                <a:gd name="T10" fmla="*/ 2147483647 w 529"/>
                <a:gd name="T11" fmla="*/ 2147483647 h 336"/>
                <a:gd name="T12" fmla="*/ 2147483647 w 529"/>
                <a:gd name="T13" fmla="*/ 2147483647 h 336"/>
                <a:gd name="T14" fmla="*/ 2147483647 w 529"/>
                <a:gd name="T15" fmla="*/ 2147483647 h 336"/>
                <a:gd name="T16" fmla="*/ 2147483647 w 529"/>
                <a:gd name="T17" fmla="*/ 2147483647 h 336"/>
                <a:gd name="T18" fmla="*/ 2147483647 w 529"/>
                <a:gd name="T19" fmla="*/ 2147483647 h 336"/>
                <a:gd name="T20" fmla="*/ 2147483647 w 529"/>
                <a:gd name="T21" fmla="*/ 2147483647 h 336"/>
                <a:gd name="T22" fmla="*/ 2147483647 w 529"/>
                <a:gd name="T23" fmla="*/ 2147483647 h 336"/>
                <a:gd name="T24" fmla="*/ 2147483647 w 529"/>
                <a:gd name="T25" fmla="*/ 2147483647 h 336"/>
                <a:gd name="T26" fmla="*/ 2147483647 w 529"/>
                <a:gd name="T27" fmla="*/ 2147483647 h 336"/>
                <a:gd name="T28" fmla="*/ 2147483647 w 529"/>
                <a:gd name="T29" fmla="*/ 2147483647 h 336"/>
                <a:gd name="T30" fmla="*/ 2147483647 w 529"/>
                <a:gd name="T31" fmla="*/ 2147483647 h 336"/>
                <a:gd name="T32" fmla="*/ 2147483647 w 529"/>
                <a:gd name="T33" fmla="*/ 2147483647 h 336"/>
                <a:gd name="T34" fmla="*/ 2147483647 w 529"/>
                <a:gd name="T35" fmla="*/ 2147483647 h 336"/>
                <a:gd name="T36" fmla="*/ 2147483647 w 529"/>
                <a:gd name="T37" fmla="*/ 2147483647 h 336"/>
                <a:gd name="T38" fmla="*/ 2147483647 w 529"/>
                <a:gd name="T39" fmla="*/ 2147483647 h 336"/>
                <a:gd name="T40" fmla="*/ 2147483647 w 529"/>
                <a:gd name="T41" fmla="*/ 2147483647 h 336"/>
                <a:gd name="T42" fmla="*/ 2147483647 w 529"/>
                <a:gd name="T43" fmla="*/ 2147483647 h 336"/>
                <a:gd name="T44" fmla="*/ 2147483647 w 529"/>
                <a:gd name="T45" fmla="*/ 2147483647 h 336"/>
                <a:gd name="T46" fmla="*/ 2147483647 w 529"/>
                <a:gd name="T47" fmla="*/ 2147483647 h 336"/>
                <a:gd name="T48" fmla="*/ 2147483647 w 529"/>
                <a:gd name="T49" fmla="*/ 2147483647 h 336"/>
                <a:gd name="T50" fmla="*/ 2147483647 w 529"/>
                <a:gd name="T51" fmla="*/ 2147483647 h 336"/>
                <a:gd name="T52" fmla="*/ 2147483647 w 529"/>
                <a:gd name="T53" fmla="*/ 2147483647 h 336"/>
                <a:gd name="T54" fmla="*/ 2147483647 w 529"/>
                <a:gd name="T55" fmla="*/ 2147483647 h 336"/>
                <a:gd name="T56" fmla="*/ 2147483647 w 529"/>
                <a:gd name="T57" fmla="*/ 2147483647 h 336"/>
                <a:gd name="T58" fmla="*/ 2147483647 w 529"/>
                <a:gd name="T59" fmla="*/ 2147483647 h 336"/>
                <a:gd name="T60" fmla="*/ 2147483647 w 529"/>
                <a:gd name="T61" fmla="*/ 2147483647 h 336"/>
                <a:gd name="T62" fmla="*/ 2147483647 w 529"/>
                <a:gd name="T63" fmla="*/ 2147483647 h 336"/>
                <a:gd name="T64" fmla="*/ 2147483647 w 529"/>
                <a:gd name="T65" fmla="*/ 2147483647 h 336"/>
                <a:gd name="T66" fmla="*/ 2147483647 w 529"/>
                <a:gd name="T67" fmla="*/ 2147483647 h 336"/>
                <a:gd name="T68" fmla="*/ 2147483647 w 529"/>
                <a:gd name="T69" fmla="*/ 2147483647 h 336"/>
                <a:gd name="T70" fmla="*/ 2147483647 w 529"/>
                <a:gd name="T71" fmla="*/ 2147483647 h 336"/>
                <a:gd name="T72" fmla="*/ 2147483647 w 529"/>
                <a:gd name="T73" fmla="*/ 2147483647 h 336"/>
                <a:gd name="T74" fmla="*/ 2147483647 w 529"/>
                <a:gd name="T75" fmla="*/ 2147483647 h 336"/>
                <a:gd name="T76" fmla="*/ 0 w 529"/>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2" name="Freeform 28"/>
            <p:cNvSpPr>
              <a:spLocks/>
            </p:cNvSpPr>
            <p:nvPr/>
          </p:nvSpPr>
          <p:spPr bwMode="auto">
            <a:xfrm>
              <a:off x="2036690" y="2701055"/>
              <a:ext cx="501078" cy="342984"/>
            </a:xfrm>
            <a:custGeom>
              <a:avLst/>
              <a:gdLst>
                <a:gd name="T0" fmla="*/ 2147483647 w 561"/>
                <a:gd name="T1" fmla="*/ 2147483647 h 384"/>
                <a:gd name="T2" fmla="*/ 2147483647 w 561"/>
                <a:gd name="T3" fmla="*/ 2147483647 h 384"/>
                <a:gd name="T4" fmla="*/ 2147483647 w 561"/>
                <a:gd name="T5" fmla="*/ 2147483647 h 384"/>
                <a:gd name="T6" fmla="*/ 2147483647 w 561"/>
                <a:gd name="T7" fmla="*/ 2147483647 h 384"/>
                <a:gd name="T8" fmla="*/ 2147483647 w 561"/>
                <a:gd name="T9" fmla="*/ 2147483647 h 384"/>
                <a:gd name="T10" fmla="*/ 2147483647 w 561"/>
                <a:gd name="T11" fmla="*/ 2147483647 h 384"/>
                <a:gd name="T12" fmla="*/ 2147483647 w 561"/>
                <a:gd name="T13" fmla="*/ 2147483647 h 384"/>
                <a:gd name="T14" fmla="*/ 2147483647 w 561"/>
                <a:gd name="T15" fmla="*/ 2147483647 h 384"/>
                <a:gd name="T16" fmla="*/ 2147483647 w 561"/>
                <a:gd name="T17" fmla="*/ 2147483647 h 384"/>
                <a:gd name="T18" fmla="*/ 2147483647 w 561"/>
                <a:gd name="T19" fmla="*/ 2147483647 h 384"/>
                <a:gd name="T20" fmla="*/ 2147483647 w 561"/>
                <a:gd name="T21" fmla="*/ 2147483647 h 384"/>
                <a:gd name="T22" fmla="*/ 2147483647 w 561"/>
                <a:gd name="T23" fmla="*/ 2147483647 h 384"/>
                <a:gd name="T24" fmla="*/ 2147483647 w 561"/>
                <a:gd name="T25" fmla="*/ 2147483647 h 384"/>
                <a:gd name="T26" fmla="*/ 2147483647 w 561"/>
                <a:gd name="T27" fmla="*/ 2147483647 h 384"/>
                <a:gd name="T28" fmla="*/ 2147483647 w 561"/>
                <a:gd name="T29" fmla="*/ 2147483647 h 384"/>
                <a:gd name="T30" fmla="*/ 2147483647 w 561"/>
                <a:gd name="T31" fmla="*/ 2147483647 h 384"/>
                <a:gd name="T32" fmla="*/ 2147483647 w 561"/>
                <a:gd name="T33" fmla="*/ 2147483647 h 384"/>
                <a:gd name="T34" fmla="*/ 2147483647 w 561"/>
                <a:gd name="T35" fmla="*/ 2147483647 h 384"/>
                <a:gd name="T36" fmla="*/ 2147483647 w 561"/>
                <a:gd name="T37" fmla="*/ 2147483647 h 384"/>
                <a:gd name="T38" fmla="*/ 2147483647 w 561"/>
                <a:gd name="T39" fmla="*/ 2147483647 h 384"/>
                <a:gd name="T40" fmla="*/ 2147483647 w 561"/>
                <a:gd name="T41" fmla="*/ 2147483647 h 384"/>
                <a:gd name="T42" fmla="*/ 2147483647 w 561"/>
                <a:gd name="T43" fmla="*/ 2147483647 h 384"/>
                <a:gd name="T44" fmla="*/ 2147483647 w 561"/>
                <a:gd name="T45" fmla="*/ 2147483647 h 384"/>
                <a:gd name="T46" fmla="*/ 2147483647 w 561"/>
                <a:gd name="T47" fmla="*/ 2147483647 h 384"/>
                <a:gd name="T48" fmla="*/ 2147483647 w 561"/>
                <a:gd name="T49" fmla="*/ 2147483647 h 384"/>
                <a:gd name="T50" fmla="*/ 2147483647 w 561"/>
                <a:gd name="T51" fmla="*/ 2147483647 h 384"/>
                <a:gd name="T52" fmla="*/ 2147483647 w 561"/>
                <a:gd name="T53" fmla="*/ 0 h 384"/>
                <a:gd name="T54" fmla="*/ 2147483647 w 561"/>
                <a:gd name="T55" fmla="*/ 0 h 384"/>
                <a:gd name="T56" fmla="*/ 2147483647 w 561"/>
                <a:gd name="T57" fmla="*/ 2147483647 h 384"/>
                <a:gd name="T58" fmla="*/ 0 w 561"/>
                <a:gd name="T59" fmla="*/ 2147483647 h 384"/>
                <a:gd name="T60" fmla="*/ 2147483647 w 561"/>
                <a:gd name="T61" fmla="*/ 2147483647 h 384"/>
                <a:gd name="T62" fmla="*/ 2147483647 w 561"/>
                <a:gd name="T63" fmla="*/ 2147483647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3" name="Freeform 29"/>
            <p:cNvSpPr>
              <a:spLocks/>
            </p:cNvSpPr>
            <p:nvPr/>
          </p:nvSpPr>
          <p:spPr bwMode="auto">
            <a:xfrm>
              <a:off x="2015253" y="2965438"/>
              <a:ext cx="593969" cy="292965"/>
            </a:xfrm>
            <a:custGeom>
              <a:avLst/>
              <a:gdLst>
                <a:gd name="T0" fmla="*/ 2147483647 w 665"/>
                <a:gd name="T1" fmla="*/ 2147483647 h 328"/>
                <a:gd name="T2" fmla="*/ 2147483647 w 665"/>
                <a:gd name="T3" fmla="*/ 2147483647 h 328"/>
                <a:gd name="T4" fmla="*/ 2147483647 w 665"/>
                <a:gd name="T5" fmla="*/ 2147483647 h 328"/>
                <a:gd name="T6" fmla="*/ 2147483647 w 665"/>
                <a:gd name="T7" fmla="*/ 2147483647 h 328"/>
                <a:gd name="T8" fmla="*/ 2147483647 w 665"/>
                <a:gd name="T9" fmla="*/ 2147483647 h 328"/>
                <a:gd name="T10" fmla="*/ 2147483647 w 665"/>
                <a:gd name="T11" fmla="*/ 2147483647 h 328"/>
                <a:gd name="T12" fmla="*/ 2147483647 w 665"/>
                <a:gd name="T13" fmla="*/ 2147483647 h 328"/>
                <a:gd name="T14" fmla="*/ 2147483647 w 665"/>
                <a:gd name="T15" fmla="*/ 2147483647 h 328"/>
                <a:gd name="T16" fmla="*/ 2147483647 w 665"/>
                <a:gd name="T17" fmla="*/ 2147483647 h 328"/>
                <a:gd name="T18" fmla="*/ 2147483647 w 665"/>
                <a:gd name="T19" fmla="*/ 2147483647 h 328"/>
                <a:gd name="T20" fmla="*/ 2147483647 w 665"/>
                <a:gd name="T21" fmla="*/ 2147483647 h 328"/>
                <a:gd name="T22" fmla="*/ 2147483647 w 665"/>
                <a:gd name="T23" fmla="*/ 2147483647 h 328"/>
                <a:gd name="T24" fmla="*/ 2147483647 w 665"/>
                <a:gd name="T25" fmla="*/ 2147483647 h 328"/>
                <a:gd name="T26" fmla="*/ 2147483647 w 665"/>
                <a:gd name="T27" fmla="*/ 2147483647 h 328"/>
                <a:gd name="T28" fmla="*/ 2147483647 w 665"/>
                <a:gd name="T29" fmla="*/ 2147483647 h 328"/>
                <a:gd name="T30" fmla="*/ 2147483647 w 665"/>
                <a:gd name="T31" fmla="*/ 2147483647 h 328"/>
                <a:gd name="T32" fmla="*/ 2147483647 w 665"/>
                <a:gd name="T33" fmla="*/ 2147483647 h 328"/>
                <a:gd name="T34" fmla="*/ 2147483647 w 665"/>
                <a:gd name="T35" fmla="*/ 2147483647 h 328"/>
                <a:gd name="T36" fmla="*/ 2147483647 w 665"/>
                <a:gd name="T37" fmla="*/ 2147483647 h 328"/>
                <a:gd name="T38" fmla="*/ 2147483647 w 665"/>
                <a:gd name="T39" fmla="*/ 2147483647 h 328"/>
                <a:gd name="T40" fmla="*/ 2147483647 w 665"/>
                <a:gd name="T41" fmla="*/ 2147483647 h 328"/>
                <a:gd name="T42" fmla="*/ 2147483647 w 665"/>
                <a:gd name="T43" fmla="*/ 2147483647 h 328"/>
                <a:gd name="T44" fmla="*/ 2147483647 w 665"/>
                <a:gd name="T45" fmla="*/ 2147483647 h 328"/>
                <a:gd name="T46" fmla="*/ 2147483647 w 665"/>
                <a:gd name="T47" fmla="*/ 2147483647 h 328"/>
                <a:gd name="T48" fmla="*/ 2147483647 w 665"/>
                <a:gd name="T49" fmla="*/ 2147483647 h 328"/>
                <a:gd name="T50" fmla="*/ 2147483647 w 665"/>
                <a:gd name="T51" fmla="*/ 2147483647 h 328"/>
                <a:gd name="T52" fmla="*/ 2147483647 w 665"/>
                <a:gd name="T53" fmla="*/ 2147483647 h 328"/>
                <a:gd name="T54" fmla="*/ 2147483647 w 665"/>
                <a:gd name="T55" fmla="*/ 2147483647 h 328"/>
                <a:gd name="T56" fmla="*/ 2147483647 w 665"/>
                <a:gd name="T57" fmla="*/ 2147483647 h 328"/>
                <a:gd name="T58" fmla="*/ 2147483647 w 665"/>
                <a:gd name="T59" fmla="*/ 2147483647 h 328"/>
                <a:gd name="T60" fmla="*/ 2147483647 w 665"/>
                <a:gd name="T61" fmla="*/ 2147483647 h 328"/>
                <a:gd name="T62" fmla="*/ 2147483647 w 665"/>
                <a:gd name="T63" fmla="*/ 2147483647 h 328"/>
                <a:gd name="T64" fmla="*/ 2147483647 w 665"/>
                <a:gd name="T65" fmla="*/ 2147483647 h 328"/>
                <a:gd name="T66" fmla="*/ 2147483647 w 665"/>
                <a:gd name="T67" fmla="*/ 2147483647 h 328"/>
                <a:gd name="T68" fmla="*/ 2147483647 w 665"/>
                <a:gd name="T69" fmla="*/ 2147483647 h 328"/>
                <a:gd name="T70" fmla="*/ 2147483647 w 665"/>
                <a:gd name="T71" fmla="*/ 2147483647 h 328"/>
                <a:gd name="T72" fmla="*/ 2147483647 w 665"/>
                <a:gd name="T73" fmla="*/ 2147483647 h 328"/>
                <a:gd name="T74" fmla="*/ 2147483647 w 665"/>
                <a:gd name="T75" fmla="*/ 2147483647 h 328"/>
                <a:gd name="T76" fmla="*/ 2147483647 w 665"/>
                <a:gd name="T77" fmla="*/ 2147483647 h 328"/>
                <a:gd name="T78" fmla="*/ 2147483647 w 665"/>
                <a:gd name="T79" fmla="*/ 2147483647 h 328"/>
                <a:gd name="T80" fmla="*/ 2147483647 w 665"/>
                <a:gd name="T81" fmla="*/ 2147483647 h 328"/>
                <a:gd name="T82" fmla="*/ 2147483647 w 665"/>
                <a:gd name="T83" fmla="*/ 2147483647 h 328"/>
                <a:gd name="T84" fmla="*/ 2147483647 w 665"/>
                <a:gd name="T85" fmla="*/ 2147483647 h 328"/>
                <a:gd name="T86" fmla="*/ 2147483647 w 665"/>
                <a:gd name="T87" fmla="*/ 2147483647 h 328"/>
                <a:gd name="T88" fmla="*/ 2147483647 w 665"/>
                <a:gd name="T89" fmla="*/ 2147483647 h 328"/>
                <a:gd name="T90" fmla="*/ 2147483647 w 665"/>
                <a:gd name="T91" fmla="*/ 0 h 328"/>
                <a:gd name="T92" fmla="*/ 2147483647 w 665"/>
                <a:gd name="T93" fmla="*/ 0 h 328"/>
                <a:gd name="T94" fmla="*/ 2147483647 w 665"/>
                <a:gd name="T95" fmla="*/ 0 h 328"/>
                <a:gd name="T96" fmla="*/ 0 w 665"/>
                <a:gd name="T97" fmla="*/ 2147483647 h 328"/>
                <a:gd name="T98" fmla="*/ 0 w 665"/>
                <a:gd name="T99" fmla="*/ 2147483647 h 328"/>
                <a:gd name="T100" fmla="*/ 2147483647 w 665"/>
                <a:gd name="T101" fmla="*/ 2147483647 h 328"/>
                <a:gd name="T102" fmla="*/ 2147483647 w 665"/>
                <a:gd name="T103" fmla="*/ 2147483647 h 328"/>
                <a:gd name="T104" fmla="*/ 2147483647 w 665"/>
                <a:gd name="T105" fmla="*/ 2147483647 h 328"/>
                <a:gd name="T106" fmla="*/ 2147483647 w 665"/>
                <a:gd name="T107" fmla="*/ 2147483647 h 328"/>
                <a:gd name="T108" fmla="*/ 2147483647 w 665"/>
                <a:gd name="T109" fmla="*/ 2147483647 h 328"/>
                <a:gd name="T110" fmla="*/ 2147483647 w 665"/>
                <a:gd name="T111" fmla="*/ 2147483647 h 328"/>
                <a:gd name="T112" fmla="*/ 2147483647 w 665"/>
                <a:gd name="T113" fmla="*/ 2147483647 h 328"/>
                <a:gd name="T114" fmla="*/ 2147483647 w 665"/>
                <a:gd name="T115" fmla="*/ 2147483647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3" y="12"/>
                  </a:lnTo>
                  <a:lnTo>
                    <a:pt x="55" y="0"/>
                  </a:lnTo>
                  <a:lnTo>
                    <a:pt x="24" y="0"/>
                  </a:lnTo>
                  <a:lnTo>
                    <a:pt x="0" y="200"/>
                  </a:lnTo>
                  <a:lnTo>
                    <a:pt x="160" y="216"/>
                  </a:lnTo>
                  <a:lnTo>
                    <a:pt x="152" y="312"/>
                  </a:lnTo>
                  <a:lnTo>
                    <a:pt x="184" y="320"/>
                  </a:lnTo>
                  <a:lnTo>
                    <a:pt x="424" y="328"/>
                  </a:lnTo>
                  <a:lnTo>
                    <a:pt x="649" y="328"/>
                  </a:lnTo>
                  <a:lnTo>
                    <a:pt x="665" y="328"/>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4" name="Freeform 30"/>
            <p:cNvSpPr>
              <a:spLocks/>
            </p:cNvSpPr>
            <p:nvPr/>
          </p:nvSpPr>
          <p:spPr bwMode="auto">
            <a:xfrm>
              <a:off x="2129581" y="3244112"/>
              <a:ext cx="529660" cy="285820"/>
            </a:xfrm>
            <a:custGeom>
              <a:avLst/>
              <a:gdLst>
                <a:gd name="T0" fmla="*/ 0 w 593"/>
                <a:gd name="T1" fmla="*/ 2147483647 h 320"/>
                <a:gd name="T2" fmla="*/ 2147483647 w 593"/>
                <a:gd name="T3" fmla="*/ 0 h 320"/>
                <a:gd name="T4" fmla="*/ 2147483647 w 593"/>
                <a:gd name="T5" fmla="*/ 0 h 320"/>
                <a:gd name="T6" fmla="*/ 2147483647 w 593"/>
                <a:gd name="T7" fmla="*/ 2147483647 h 320"/>
                <a:gd name="T8" fmla="*/ 2147483647 w 593"/>
                <a:gd name="T9" fmla="*/ 2147483647 h 320"/>
                <a:gd name="T10" fmla="*/ 2147483647 w 593"/>
                <a:gd name="T11" fmla="*/ 2147483647 h 320"/>
                <a:gd name="T12" fmla="*/ 2147483647 w 593"/>
                <a:gd name="T13" fmla="*/ 2147483647 h 320"/>
                <a:gd name="T14" fmla="*/ 2147483647 w 593"/>
                <a:gd name="T15" fmla="*/ 2147483647 h 320"/>
                <a:gd name="T16" fmla="*/ 2147483647 w 593"/>
                <a:gd name="T17" fmla="*/ 2147483647 h 320"/>
                <a:gd name="T18" fmla="*/ 2147483647 w 593"/>
                <a:gd name="T19" fmla="*/ 2147483647 h 320"/>
                <a:gd name="T20" fmla="*/ 2147483647 w 593"/>
                <a:gd name="T21" fmla="*/ 2147483647 h 320"/>
                <a:gd name="T22" fmla="*/ 2147483647 w 593"/>
                <a:gd name="T23" fmla="*/ 2147483647 h 320"/>
                <a:gd name="T24" fmla="*/ 2147483647 w 593"/>
                <a:gd name="T25" fmla="*/ 2147483647 h 320"/>
                <a:gd name="T26" fmla="*/ 2147483647 w 593"/>
                <a:gd name="T27" fmla="*/ 2147483647 h 320"/>
                <a:gd name="T28" fmla="*/ 2147483647 w 593"/>
                <a:gd name="T29" fmla="*/ 2147483647 h 320"/>
                <a:gd name="T30" fmla="*/ 2147483647 w 593"/>
                <a:gd name="T31" fmla="*/ 2147483647 h 320"/>
                <a:gd name="T32" fmla="*/ 2147483647 w 593"/>
                <a:gd name="T33" fmla="*/ 2147483647 h 320"/>
                <a:gd name="T34" fmla="*/ 2147483647 w 593"/>
                <a:gd name="T35" fmla="*/ 2147483647 h 320"/>
                <a:gd name="T36" fmla="*/ 2147483647 w 593"/>
                <a:gd name="T37" fmla="*/ 2147483647 h 320"/>
                <a:gd name="T38" fmla="*/ 2147483647 w 593"/>
                <a:gd name="T39" fmla="*/ 2147483647 h 320"/>
                <a:gd name="T40" fmla="*/ 2147483647 w 593"/>
                <a:gd name="T41" fmla="*/ 2147483647 h 320"/>
                <a:gd name="T42" fmla="*/ 2147483647 w 593"/>
                <a:gd name="T43" fmla="*/ 2147483647 h 320"/>
                <a:gd name="T44" fmla="*/ 2147483647 w 593"/>
                <a:gd name="T45" fmla="*/ 2147483647 h 320"/>
                <a:gd name="T46" fmla="*/ 2147483647 w 593"/>
                <a:gd name="T47" fmla="*/ 2147483647 h 320"/>
                <a:gd name="T48" fmla="*/ 2147483647 w 593"/>
                <a:gd name="T49" fmla="*/ 2147483647 h 320"/>
                <a:gd name="T50" fmla="*/ 2147483647 w 593"/>
                <a:gd name="T51" fmla="*/ 2147483647 h 320"/>
                <a:gd name="T52" fmla="*/ 2147483647 w 593"/>
                <a:gd name="T53" fmla="*/ 2147483647 h 320"/>
                <a:gd name="T54" fmla="*/ 2147483647 w 593"/>
                <a:gd name="T55" fmla="*/ 2147483647 h 320"/>
                <a:gd name="T56" fmla="*/ 2147483647 w 593"/>
                <a:gd name="T57" fmla="*/ 2147483647 h 320"/>
                <a:gd name="T58" fmla="*/ 2147483647 w 593"/>
                <a:gd name="T59" fmla="*/ 2147483647 h 320"/>
                <a:gd name="T60" fmla="*/ 2147483647 w 593"/>
                <a:gd name="T61" fmla="*/ 2147483647 h 320"/>
                <a:gd name="T62" fmla="*/ 2147483647 w 593"/>
                <a:gd name="T63" fmla="*/ 2147483647 h 320"/>
                <a:gd name="T64" fmla="*/ 2147483647 w 593"/>
                <a:gd name="T65" fmla="*/ 2147483647 h 320"/>
                <a:gd name="T66" fmla="*/ 0 w 593"/>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5" name="Freeform 31"/>
            <p:cNvSpPr>
              <a:spLocks/>
            </p:cNvSpPr>
            <p:nvPr/>
          </p:nvSpPr>
          <p:spPr bwMode="auto">
            <a:xfrm>
              <a:off x="2487749" y="2408089"/>
              <a:ext cx="471603" cy="528767"/>
            </a:xfrm>
            <a:custGeom>
              <a:avLst/>
              <a:gdLst>
                <a:gd name="T0" fmla="*/ 2147483647 w 528"/>
                <a:gd name="T1" fmla="*/ 2147483647 h 592"/>
                <a:gd name="T2" fmla="*/ 2147483647 w 528"/>
                <a:gd name="T3" fmla="*/ 2147483647 h 592"/>
                <a:gd name="T4" fmla="*/ 2147483647 w 528"/>
                <a:gd name="T5" fmla="*/ 2147483647 h 592"/>
                <a:gd name="T6" fmla="*/ 2147483647 w 528"/>
                <a:gd name="T7" fmla="*/ 2147483647 h 592"/>
                <a:gd name="T8" fmla="*/ 2147483647 w 528"/>
                <a:gd name="T9" fmla="*/ 2147483647 h 592"/>
                <a:gd name="T10" fmla="*/ 2147483647 w 528"/>
                <a:gd name="T11" fmla="*/ 2147483647 h 592"/>
                <a:gd name="T12" fmla="*/ 2147483647 w 528"/>
                <a:gd name="T13" fmla="*/ 2147483647 h 592"/>
                <a:gd name="T14" fmla="*/ 2147483647 w 528"/>
                <a:gd name="T15" fmla="*/ 2147483647 h 592"/>
                <a:gd name="T16" fmla="*/ 2147483647 w 528"/>
                <a:gd name="T17" fmla="*/ 2147483647 h 592"/>
                <a:gd name="T18" fmla="*/ 2147483647 w 528"/>
                <a:gd name="T19" fmla="*/ 2147483647 h 592"/>
                <a:gd name="T20" fmla="*/ 2147483647 w 528"/>
                <a:gd name="T21" fmla="*/ 2147483647 h 592"/>
                <a:gd name="T22" fmla="*/ 2147483647 w 528"/>
                <a:gd name="T23" fmla="*/ 2147483647 h 592"/>
                <a:gd name="T24" fmla="*/ 2147483647 w 528"/>
                <a:gd name="T25" fmla="*/ 2147483647 h 592"/>
                <a:gd name="T26" fmla="*/ 2147483647 w 528"/>
                <a:gd name="T27" fmla="*/ 2147483647 h 592"/>
                <a:gd name="T28" fmla="*/ 2147483647 w 528"/>
                <a:gd name="T29" fmla="*/ 2147483647 h 592"/>
                <a:gd name="T30" fmla="*/ 2147483647 w 528"/>
                <a:gd name="T31" fmla="*/ 2147483647 h 592"/>
                <a:gd name="T32" fmla="*/ 2147483647 w 528"/>
                <a:gd name="T33" fmla="*/ 2147483647 h 592"/>
                <a:gd name="T34" fmla="*/ 2147483647 w 528"/>
                <a:gd name="T35" fmla="*/ 2147483647 h 592"/>
                <a:gd name="T36" fmla="*/ 2147483647 w 528"/>
                <a:gd name="T37" fmla="*/ 2147483647 h 592"/>
                <a:gd name="T38" fmla="*/ 2147483647 w 528"/>
                <a:gd name="T39" fmla="*/ 2147483647 h 592"/>
                <a:gd name="T40" fmla="*/ 2147483647 w 528"/>
                <a:gd name="T41" fmla="*/ 2147483647 h 592"/>
                <a:gd name="T42" fmla="*/ 2147483647 w 528"/>
                <a:gd name="T43" fmla="*/ 2147483647 h 592"/>
                <a:gd name="T44" fmla="*/ 2147483647 w 528"/>
                <a:gd name="T45" fmla="*/ 2147483647 h 592"/>
                <a:gd name="T46" fmla="*/ 2147483647 w 528"/>
                <a:gd name="T47" fmla="*/ 2147483647 h 592"/>
                <a:gd name="T48" fmla="*/ 2147483647 w 528"/>
                <a:gd name="T49" fmla="*/ 2147483647 h 592"/>
                <a:gd name="T50" fmla="*/ 2147483647 w 528"/>
                <a:gd name="T51" fmla="*/ 2147483647 h 592"/>
                <a:gd name="T52" fmla="*/ 2147483647 w 528"/>
                <a:gd name="T53" fmla="*/ 2147483647 h 592"/>
                <a:gd name="T54" fmla="*/ 2147483647 w 528"/>
                <a:gd name="T55" fmla="*/ 2147483647 h 592"/>
                <a:gd name="T56" fmla="*/ 2147483647 w 528"/>
                <a:gd name="T57" fmla="*/ 2147483647 h 592"/>
                <a:gd name="T58" fmla="*/ 2147483647 w 528"/>
                <a:gd name="T59" fmla="*/ 2147483647 h 592"/>
                <a:gd name="T60" fmla="*/ 2147483647 w 528"/>
                <a:gd name="T61" fmla="*/ 2147483647 h 592"/>
                <a:gd name="T62" fmla="*/ 2147483647 w 528"/>
                <a:gd name="T63" fmla="*/ 2147483647 h 592"/>
                <a:gd name="T64" fmla="*/ 2147483647 w 528"/>
                <a:gd name="T65" fmla="*/ 0 h 592"/>
                <a:gd name="T66" fmla="*/ 2147483647 w 528"/>
                <a:gd name="T67" fmla="*/ 2147483647 h 592"/>
                <a:gd name="T68" fmla="*/ 0 w 528"/>
                <a:gd name="T69" fmla="*/ 2147483647 h 592"/>
                <a:gd name="T70" fmla="*/ 2147483647 w 528"/>
                <a:gd name="T71" fmla="*/ 2147483647 h 592"/>
                <a:gd name="T72" fmla="*/ 2147483647 w 528"/>
                <a:gd name="T73" fmla="*/ 2147483647 h 592"/>
                <a:gd name="T74" fmla="*/ 2147483647 w 528"/>
                <a:gd name="T75" fmla="*/ 2147483647 h 592"/>
                <a:gd name="T76" fmla="*/ 2147483647 w 528"/>
                <a:gd name="T77" fmla="*/ 2147483647 h 592"/>
                <a:gd name="T78" fmla="*/ 2147483647 w 528"/>
                <a:gd name="T79" fmla="*/ 2147483647 h 592"/>
                <a:gd name="T80" fmla="*/ 2147483647 w 528"/>
                <a:gd name="T81" fmla="*/ 2147483647 h 592"/>
                <a:gd name="T82" fmla="*/ 2147483647 w 528"/>
                <a:gd name="T83" fmla="*/ 2147483647 h 592"/>
                <a:gd name="T84" fmla="*/ 2147483647 w 528"/>
                <a:gd name="T85" fmla="*/ 2147483647 h 592"/>
                <a:gd name="T86" fmla="*/ 2147483647 w 528"/>
                <a:gd name="T87" fmla="*/ 2147483647 h 592"/>
                <a:gd name="T88" fmla="*/ 2147483647 w 528"/>
                <a:gd name="T89" fmla="*/ 2147483647 h 592"/>
                <a:gd name="T90" fmla="*/ 2147483647 w 528"/>
                <a:gd name="T91" fmla="*/ 2147483647 h 592"/>
                <a:gd name="T92" fmla="*/ 2147483647 w 528"/>
                <a:gd name="T93" fmla="*/ 2147483647 h 592"/>
                <a:gd name="T94" fmla="*/ 2147483647 w 528"/>
                <a:gd name="T95" fmla="*/ 2147483647 h 592"/>
                <a:gd name="T96" fmla="*/ 2147483647 w 528"/>
                <a:gd name="T97" fmla="*/ 2147483647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6" name="Freeform 32"/>
            <p:cNvSpPr>
              <a:spLocks/>
            </p:cNvSpPr>
            <p:nvPr/>
          </p:nvSpPr>
          <p:spPr bwMode="auto">
            <a:xfrm>
              <a:off x="2666386" y="3565660"/>
              <a:ext cx="357275" cy="328693"/>
            </a:xfrm>
            <a:custGeom>
              <a:avLst/>
              <a:gdLst>
                <a:gd name="T0" fmla="*/ 2147483647 w 400"/>
                <a:gd name="T1" fmla="*/ 2147483647 h 368"/>
                <a:gd name="T2" fmla="*/ 2147483647 w 400"/>
                <a:gd name="T3" fmla="*/ 2147483647 h 368"/>
                <a:gd name="T4" fmla="*/ 2147483647 w 400"/>
                <a:gd name="T5" fmla="*/ 2147483647 h 368"/>
                <a:gd name="T6" fmla="*/ 2147483647 w 400"/>
                <a:gd name="T7" fmla="*/ 2147483647 h 368"/>
                <a:gd name="T8" fmla="*/ 2147483647 w 400"/>
                <a:gd name="T9" fmla="*/ 2147483647 h 368"/>
                <a:gd name="T10" fmla="*/ 2147483647 w 400"/>
                <a:gd name="T11" fmla="*/ 2147483647 h 368"/>
                <a:gd name="T12" fmla="*/ 2147483647 w 400"/>
                <a:gd name="T13" fmla="*/ 2147483647 h 368"/>
                <a:gd name="T14" fmla="*/ 2147483647 w 400"/>
                <a:gd name="T15" fmla="*/ 2147483647 h 368"/>
                <a:gd name="T16" fmla="*/ 2147483647 w 400"/>
                <a:gd name="T17" fmla="*/ 2147483647 h 368"/>
                <a:gd name="T18" fmla="*/ 2147483647 w 400"/>
                <a:gd name="T19" fmla="*/ 2147483647 h 368"/>
                <a:gd name="T20" fmla="*/ 2147483647 w 400"/>
                <a:gd name="T21" fmla="*/ 2147483647 h 368"/>
                <a:gd name="T22" fmla="*/ 2147483647 w 400"/>
                <a:gd name="T23" fmla="*/ 2147483647 h 368"/>
                <a:gd name="T24" fmla="*/ 2147483647 w 400"/>
                <a:gd name="T25" fmla="*/ 2147483647 h 368"/>
                <a:gd name="T26" fmla="*/ 2147483647 w 400"/>
                <a:gd name="T27" fmla="*/ 2147483647 h 368"/>
                <a:gd name="T28" fmla="*/ 2147483647 w 400"/>
                <a:gd name="T29" fmla="*/ 2147483647 h 368"/>
                <a:gd name="T30" fmla="*/ 2147483647 w 400"/>
                <a:gd name="T31" fmla="*/ 2147483647 h 368"/>
                <a:gd name="T32" fmla="*/ 2147483647 w 400"/>
                <a:gd name="T33" fmla="*/ 2147483647 h 368"/>
                <a:gd name="T34" fmla="*/ 2147483647 w 400"/>
                <a:gd name="T35" fmla="*/ 2147483647 h 368"/>
                <a:gd name="T36" fmla="*/ 2147483647 w 400"/>
                <a:gd name="T37" fmla="*/ 2147483647 h 368"/>
                <a:gd name="T38" fmla="*/ 2147483647 w 400"/>
                <a:gd name="T39" fmla="*/ 2147483647 h 368"/>
                <a:gd name="T40" fmla="*/ 2147483647 w 400"/>
                <a:gd name="T41" fmla="*/ 2147483647 h 368"/>
                <a:gd name="T42" fmla="*/ 2147483647 w 400"/>
                <a:gd name="T43" fmla="*/ 2147483647 h 368"/>
                <a:gd name="T44" fmla="*/ 2147483647 w 400"/>
                <a:gd name="T45" fmla="*/ 2147483647 h 368"/>
                <a:gd name="T46" fmla="*/ 2147483647 w 400"/>
                <a:gd name="T47" fmla="*/ 2147483647 h 368"/>
                <a:gd name="T48" fmla="*/ 2147483647 w 400"/>
                <a:gd name="T49" fmla="*/ 2147483647 h 368"/>
                <a:gd name="T50" fmla="*/ 2147483647 w 400"/>
                <a:gd name="T51" fmla="*/ 2147483647 h 368"/>
                <a:gd name="T52" fmla="*/ 2147483647 w 400"/>
                <a:gd name="T53" fmla="*/ 2147483647 h 368"/>
                <a:gd name="T54" fmla="*/ 2147483647 w 400"/>
                <a:gd name="T55" fmla="*/ 2147483647 h 368"/>
                <a:gd name="T56" fmla="*/ 2147483647 w 400"/>
                <a:gd name="T57" fmla="*/ 2147483647 h 368"/>
                <a:gd name="T58" fmla="*/ 2147483647 w 400"/>
                <a:gd name="T59" fmla="*/ 2147483647 h 368"/>
                <a:gd name="T60" fmla="*/ 2147483647 w 400"/>
                <a:gd name="T61" fmla="*/ 2147483647 h 368"/>
                <a:gd name="T62" fmla="*/ 2147483647 w 400"/>
                <a:gd name="T63" fmla="*/ 2147483647 h 368"/>
                <a:gd name="T64" fmla="*/ 2147483647 w 400"/>
                <a:gd name="T65" fmla="*/ 2147483647 h 368"/>
                <a:gd name="T66" fmla="*/ 2147483647 w 400"/>
                <a:gd name="T67" fmla="*/ 2147483647 h 368"/>
                <a:gd name="T68" fmla="*/ 2147483647 w 400"/>
                <a:gd name="T69" fmla="*/ 2147483647 h 368"/>
                <a:gd name="T70" fmla="*/ 2147483647 w 400"/>
                <a:gd name="T71" fmla="*/ 2147483647 h 368"/>
                <a:gd name="T72" fmla="*/ 2147483647 w 400"/>
                <a:gd name="T73" fmla="*/ 0 h 368"/>
                <a:gd name="T74" fmla="*/ 2147483647 w 400"/>
                <a:gd name="T75" fmla="*/ 0 h 368"/>
                <a:gd name="T76" fmla="*/ 0 w 400"/>
                <a:gd name="T77" fmla="*/ 2147483647 h 368"/>
                <a:gd name="T78" fmla="*/ 0 w 400"/>
                <a:gd name="T79" fmla="*/ 2147483647 h 368"/>
                <a:gd name="T80" fmla="*/ 2147483647 w 400"/>
                <a:gd name="T81" fmla="*/ 2147483647 h 368"/>
                <a:gd name="T82" fmla="*/ 2147483647 w 400"/>
                <a:gd name="T83" fmla="*/ 2147483647 h 368"/>
                <a:gd name="T84" fmla="*/ 2147483647 w 400"/>
                <a:gd name="T85" fmla="*/ 2147483647 h 368"/>
                <a:gd name="T86" fmla="*/ 2147483647 w 400"/>
                <a:gd name="T87" fmla="*/ 2147483647 h 368"/>
                <a:gd name="T88" fmla="*/ 2147483647 w 400"/>
                <a:gd name="T89" fmla="*/ 2147483647 h 368"/>
                <a:gd name="T90" fmla="*/ 2147483647 w 400"/>
                <a:gd name="T91" fmla="*/ 2147483647 h 368"/>
                <a:gd name="T92" fmla="*/ 2147483647 w 400"/>
                <a:gd name="T93" fmla="*/ 2147483647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7" name="Freeform 33"/>
            <p:cNvSpPr>
              <a:spLocks/>
            </p:cNvSpPr>
            <p:nvPr/>
          </p:nvSpPr>
          <p:spPr bwMode="auto">
            <a:xfrm>
              <a:off x="2866461" y="3008311"/>
              <a:ext cx="285820" cy="507330"/>
            </a:xfrm>
            <a:custGeom>
              <a:avLst/>
              <a:gdLst>
                <a:gd name="T0" fmla="*/ 2147483647 w 320"/>
                <a:gd name="T1" fmla="*/ 2147483647 h 568"/>
                <a:gd name="T2" fmla="*/ 2147483647 w 320"/>
                <a:gd name="T3" fmla="*/ 2147483647 h 568"/>
                <a:gd name="T4" fmla="*/ 2147483647 w 320"/>
                <a:gd name="T5" fmla="*/ 2147483647 h 568"/>
                <a:gd name="T6" fmla="*/ 2147483647 w 320"/>
                <a:gd name="T7" fmla="*/ 2147483647 h 568"/>
                <a:gd name="T8" fmla="*/ 2147483647 w 320"/>
                <a:gd name="T9" fmla="*/ 2147483647 h 568"/>
                <a:gd name="T10" fmla="*/ 2147483647 w 320"/>
                <a:gd name="T11" fmla="*/ 2147483647 h 568"/>
                <a:gd name="T12" fmla="*/ 2147483647 w 320"/>
                <a:gd name="T13" fmla="*/ 2147483647 h 568"/>
                <a:gd name="T14" fmla="*/ 2147483647 w 320"/>
                <a:gd name="T15" fmla="*/ 2147483647 h 568"/>
                <a:gd name="T16" fmla="*/ 2147483647 w 320"/>
                <a:gd name="T17" fmla="*/ 2147483647 h 568"/>
                <a:gd name="T18" fmla="*/ 2147483647 w 320"/>
                <a:gd name="T19" fmla="*/ 2147483647 h 568"/>
                <a:gd name="T20" fmla="*/ 2147483647 w 320"/>
                <a:gd name="T21" fmla="*/ 2147483647 h 568"/>
                <a:gd name="T22" fmla="*/ 2147483647 w 320"/>
                <a:gd name="T23" fmla="*/ 2147483647 h 568"/>
                <a:gd name="T24" fmla="*/ 2147483647 w 320"/>
                <a:gd name="T25" fmla="*/ 2147483647 h 568"/>
                <a:gd name="T26" fmla="*/ 2147483647 w 320"/>
                <a:gd name="T27" fmla="*/ 2147483647 h 568"/>
                <a:gd name="T28" fmla="*/ 2147483647 w 320"/>
                <a:gd name="T29" fmla="*/ 2147483647 h 568"/>
                <a:gd name="T30" fmla="*/ 2147483647 w 320"/>
                <a:gd name="T31" fmla="*/ 2147483647 h 568"/>
                <a:gd name="T32" fmla="*/ 2147483647 w 320"/>
                <a:gd name="T33" fmla="*/ 2147483647 h 568"/>
                <a:gd name="T34" fmla="*/ 2147483647 w 320"/>
                <a:gd name="T35" fmla="*/ 2147483647 h 568"/>
                <a:gd name="T36" fmla="*/ 2147483647 w 320"/>
                <a:gd name="T37" fmla="*/ 2147483647 h 568"/>
                <a:gd name="T38" fmla="*/ 2147483647 w 320"/>
                <a:gd name="T39" fmla="*/ 2147483647 h 568"/>
                <a:gd name="T40" fmla="*/ 2147483647 w 320"/>
                <a:gd name="T41" fmla="*/ 2147483647 h 568"/>
                <a:gd name="T42" fmla="*/ 2147483647 w 320"/>
                <a:gd name="T43" fmla="*/ 2147483647 h 568"/>
                <a:gd name="T44" fmla="*/ 2147483647 w 320"/>
                <a:gd name="T45" fmla="*/ 2147483647 h 568"/>
                <a:gd name="T46" fmla="*/ 2147483647 w 320"/>
                <a:gd name="T47" fmla="*/ 2147483647 h 568"/>
                <a:gd name="T48" fmla="*/ 2147483647 w 320"/>
                <a:gd name="T49" fmla="*/ 2147483647 h 568"/>
                <a:gd name="T50" fmla="*/ 2147483647 w 320"/>
                <a:gd name="T51" fmla="*/ 2147483647 h 568"/>
                <a:gd name="T52" fmla="*/ 2147483647 w 320"/>
                <a:gd name="T53" fmla="*/ 2147483647 h 568"/>
                <a:gd name="T54" fmla="*/ 2147483647 w 320"/>
                <a:gd name="T55" fmla="*/ 2147483647 h 568"/>
                <a:gd name="T56" fmla="*/ 2147483647 w 320"/>
                <a:gd name="T57" fmla="*/ 2147483647 h 568"/>
                <a:gd name="T58" fmla="*/ 0 w 320"/>
                <a:gd name="T59" fmla="*/ 2147483647 h 568"/>
                <a:gd name="T60" fmla="*/ 2147483647 w 320"/>
                <a:gd name="T61" fmla="*/ 2147483647 h 568"/>
                <a:gd name="T62" fmla="*/ 2147483647 w 320"/>
                <a:gd name="T63" fmla="*/ 2147483647 h 568"/>
                <a:gd name="T64" fmla="*/ 2147483647 w 320"/>
                <a:gd name="T65" fmla="*/ 2147483647 h 568"/>
                <a:gd name="T66" fmla="*/ 2147483647 w 320"/>
                <a:gd name="T67" fmla="*/ 2147483647 h 568"/>
                <a:gd name="T68" fmla="*/ 2147483647 w 320"/>
                <a:gd name="T69" fmla="*/ 2147483647 h 568"/>
                <a:gd name="T70" fmla="*/ 2147483647 w 320"/>
                <a:gd name="T71" fmla="*/ 2147483647 h 568"/>
                <a:gd name="T72" fmla="*/ 2147483647 w 320"/>
                <a:gd name="T73" fmla="*/ 2147483647 h 568"/>
                <a:gd name="T74" fmla="*/ 2147483647 w 320"/>
                <a:gd name="T75" fmla="*/ 2147483647 h 568"/>
                <a:gd name="T76" fmla="*/ 2147483647 w 320"/>
                <a:gd name="T77" fmla="*/ 2147483647 h 568"/>
                <a:gd name="T78" fmla="*/ 2147483647 w 320"/>
                <a:gd name="T79" fmla="*/ 2147483647 h 568"/>
                <a:gd name="T80" fmla="*/ 2147483647 w 320"/>
                <a:gd name="T81" fmla="*/ 2147483647 h 568"/>
                <a:gd name="T82" fmla="*/ 2147483647 w 320"/>
                <a:gd name="T83" fmla="*/ 2147483647 h 568"/>
                <a:gd name="T84" fmla="*/ 2147483647 w 320"/>
                <a:gd name="T85" fmla="*/ 2147483647 h 568"/>
                <a:gd name="T86" fmla="*/ 2147483647 w 320"/>
                <a:gd name="T87" fmla="*/ 2147483647 h 568"/>
                <a:gd name="T88" fmla="*/ 2147483647 w 320"/>
                <a:gd name="T89" fmla="*/ 2147483647 h 568"/>
                <a:gd name="T90" fmla="*/ 2147483647 w 320"/>
                <a:gd name="T91" fmla="*/ 2147483647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8" name="Freeform 34"/>
            <p:cNvSpPr>
              <a:spLocks/>
            </p:cNvSpPr>
            <p:nvPr/>
          </p:nvSpPr>
          <p:spPr bwMode="auto">
            <a:xfrm>
              <a:off x="2909334" y="2558144"/>
              <a:ext cx="407293" cy="214365"/>
            </a:xfrm>
            <a:custGeom>
              <a:avLst/>
              <a:gdLst>
                <a:gd name="T0" fmla="*/ 2147483647 w 456"/>
                <a:gd name="T1" fmla="*/ 2147483647 h 240"/>
                <a:gd name="T2" fmla="*/ 2147483647 w 456"/>
                <a:gd name="T3" fmla="*/ 2147483647 h 240"/>
                <a:gd name="T4" fmla="*/ 2147483647 w 456"/>
                <a:gd name="T5" fmla="*/ 2147483647 h 240"/>
                <a:gd name="T6" fmla="*/ 2147483647 w 456"/>
                <a:gd name="T7" fmla="*/ 2147483647 h 240"/>
                <a:gd name="T8" fmla="*/ 2147483647 w 456"/>
                <a:gd name="T9" fmla="*/ 2147483647 h 240"/>
                <a:gd name="T10" fmla="*/ 2147483647 w 456"/>
                <a:gd name="T11" fmla="*/ 2147483647 h 240"/>
                <a:gd name="T12" fmla="*/ 2147483647 w 456"/>
                <a:gd name="T13" fmla="*/ 2147483647 h 240"/>
                <a:gd name="T14" fmla="*/ 2147483647 w 456"/>
                <a:gd name="T15" fmla="*/ 2147483647 h 240"/>
                <a:gd name="T16" fmla="*/ 2147483647 w 456"/>
                <a:gd name="T17" fmla="*/ 2147483647 h 240"/>
                <a:gd name="T18" fmla="*/ 2147483647 w 456"/>
                <a:gd name="T19" fmla="*/ 2147483647 h 240"/>
                <a:gd name="T20" fmla="*/ 2147483647 w 456"/>
                <a:gd name="T21" fmla="*/ 2147483647 h 240"/>
                <a:gd name="T22" fmla="*/ 2147483647 w 456"/>
                <a:gd name="T23" fmla="*/ 2147483647 h 240"/>
                <a:gd name="T24" fmla="*/ 2147483647 w 456"/>
                <a:gd name="T25" fmla="*/ 2147483647 h 240"/>
                <a:gd name="T26" fmla="*/ 2147483647 w 456"/>
                <a:gd name="T27" fmla="*/ 2147483647 h 240"/>
                <a:gd name="T28" fmla="*/ 2147483647 w 456"/>
                <a:gd name="T29" fmla="*/ 2147483647 h 240"/>
                <a:gd name="T30" fmla="*/ 2147483647 w 456"/>
                <a:gd name="T31" fmla="*/ 2147483647 h 240"/>
                <a:gd name="T32" fmla="*/ 2147483647 w 456"/>
                <a:gd name="T33" fmla="*/ 2147483647 h 240"/>
                <a:gd name="T34" fmla="*/ 2147483647 w 456"/>
                <a:gd name="T35" fmla="*/ 2147483647 h 240"/>
                <a:gd name="T36" fmla="*/ 2147483647 w 456"/>
                <a:gd name="T37" fmla="*/ 2147483647 h 240"/>
                <a:gd name="T38" fmla="*/ 2147483647 w 456"/>
                <a:gd name="T39" fmla="*/ 2147483647 h 240"/>
                <a:gd name="T40" fmla="*/ 2147483647 w 456"/>
                <a:gd name="T41" fmla="*/ 2147483647 h 240"/>
                <a:gd name="T42" fmla="*/ 2147483647 w 456"/>
                <a:gd name="T43" fmla="*/ 2147483647 h 240"/>
                <a:gd name="T44" fmla="*/ 2147483647 w 456"/>
                <a:gd name="T45" fmla="*/ 2147483647 h 240"/>
                <a:gd name="T46" fmla="*/ 2147483647 w 456"/>
                <a:gd name="T47" fmla="*/ 2147483647 h 240"/>
                <a:gd name="T48" fmla="*/ 2147483647 w 456"/>
                <a:gd name="T49" fmla="*/ 2147483647 h 240"/>
                <a:gd name="T50" fmla="*/ 2147483647 w 456"/>
                <a:gd name="T51" fmla="*/ 2147483647 h 240"/>
                <a:gd name="T52" fmla="*/ 2147483647 w 456"/>
                <a:gd name="T53" fmla="*/ 2147483647 h 240"/>
                <a:gd name="T54" fmla="*/ 2147483647 w 456"/>
                <a:gd name="T55" fmla="*/ 2147483647 h 240"/>
                <a:gd name="T56" fmla="*/ 2147483647 w 456"/>
                <a:gd name="T57" fmla="*/ 2147483647 h 240"/>
                <a:gd name="T58" fmla="*/ 2147483647 w 456"/>
                <a:gd name="T59" fmla="*/ 2147483647 h 240"/>
                <a:gd name="T60" fmla="*/ 2147483647 w 456"/>
                <a:gd name="T61" fmla="*/ 2147483647 h 240"/>
                <a:gd name="T62" fmla="*/ 2147483647 w 456"/>
                <a:gd name="T63" fmla="*/ 2147483647 h 240"/>
                <a:gd name="T64" fmla="*/ 2147483647 w 456"/>
                <a:gd name="T65" fmla="*/ 2147483647 h 240"/>
                <a:gd name="T66" fmla="*/ 2147483647 w 456"/>
                <a:gd name="T67" fmla="*/ 2147483647 h 240"/>
                <a:gd name="T68" fmla="*/ 2147483647 w 456"/>
                <a:gd name="T69" fmla="*/ 2147483647 h 240"/>
                <a:gd name="T70" fmla="*/ 2147483647 w 456"/>
                <a:gd name="T71" fmla="*/ 2147483647 h 240"/>
                <a:gd name="T72" fmla="*/ 2147483647 w 456"/>
                <a:gd name="T73" fmla="*/ 2147483647 h 240"/>
                <a:gd name="T74" fmla="*/ 2147483647 w 456"/>
                <a:gd name="T75" fmla="*/ 2147483647 h 240"/>
                <a:gd name="T76" fmla="*/ 2147483647 w 456"/>
                <a:gd name="T77" fmla="*/ 2147483647 h 240"/>
                <a:gd name="T78" fmla="*/ 2147483647 w 456"/>
                <a:gd name="T79" fmla="*/ 2147483647 h 240"/>
                <a:gd name="T80" fmla="*/ 2147483647 w 456"/>
                <a:gd name="T81" fmla="*/ 2147483647 h 240"/>
                <a:gd name="T82" fmla="*/ 2147483647 w 456"/>
                <a:gd name="T83" fmla="*/ 2147483647 h 240"/>
                <a:gd name="T84" fmla="*/ 2147483647 w 456"/>
                <a:gd name="T85" fmla="*/ 2147483647 h 240"/>
                <a:gd name="T86" fmla="*/ 2147483647 w 456"/>
                <a:gd name="T87" fmla="*/ 0 h 240"/>
                <a:gd name="T88" fmla="*/ 2147483647 w 456"/>
                <a:gd name="T89" fmla="*/ 2147483647 h 240"/>
                <a:gd name="T90" fmla="*/ 2147483647 w 456"/>
                <a:gd name="T91" fmla="*/ 2147483647 h 240"/>
                <a:gd name="T92" fmla="*/ 2147483647 w 456"/>
                <a:gd name="T93" fmla="*/ 2147483647 h 240"/>
                <a:gd name="T94" fmla="*/ 2147483647 w 456"/>
                <a:gd name="T95" fmla="*/ 2147483647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19" name="Freeform 35"/>
            <p:cNvSpPr>
              <a:spLocks/>
            </p:cNvSpPr>
            <p:nvPr/>
          </p:nvSpPr>
          <p:spPr bwMode="auto">
            <a:xfrm>
              <a:off x="3123699" y="3051184"/>
              <a:ext cx="214365" cy="385857"/>
            </a:xfrm>
            <a:custGeom>
              <a:avLst/>
              <a:gdLst>
                <a:gd name="T0" fmla="*/ 0 w 240"/>
                <a:gd name="T1" fmla="*/ 2147483647 h 432"/>
                <a:gd name="T2" fmla="*/ 0 w 240"/>
                <a:gd name="T3" fmla="*/ 2147483647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2147483647 w 240"/>
                <a:gd name="T21" fmla="*/ 2147483647 h 432"/>
                <a:gd name="T22" fmla="*/ 2147483647 w 240"/>
                <a:gd name="T23" fmla="*/ 2147483647 h 432"/>
                <a:gd name="T24" fmla="*/ 2147483647 w 240"/>
                <a:gd name="T25" fmla="*/ 2147483647 h 432"/>
                <a:gd name="T26" fmla="*/ 2147483647 w 240"/>
                <a:gd name="T27" fmla="*/ 0 h 432"/>
                <a:gd name="T28" fmla="*/ 2147483647 w 240"/>
                <a:gd name="T29" fmla="*/ 2147483647 h 432"/>
                <a:gd name="T30" fmla="*/ 2147483647 w 240"/>
                <a:gd name="T31" fmla="*/ 2147483647 h 432"/>
                <a:gd name="T32" fmla="*/ 2147483647 w 240"/>
                <a:gd name="T33" fmla="*/ 2147483647 h 432"/>
                <a:gd name="T34" fmla="*/ 2147483647 w 240"/>
                <a:gd name="T35" fmla="*/ 2147483647 h 432"/>
                <a:gd name="T36" fmla="*/ 2147483647 w 240"/>
                <a:gd name="T37" fmla="*/ 2147483647 h 432"/>
                <a:gd name="T38" fmla="*/ 2147483647 w 240"/>
                <a:gd name="T39" fmla="*/ 2147483647 h 432"/>
                <a:gd name="T40" fmla="*/ 2147483647 w 240"/>
                <a:gd name="T41" fmla="*/ 2147483647 h 432"/>
                <a:gd name="T42" fmla="*/ 2147483647 w 240"/>
                <a:gd name="T43" fmla="*/ 2147483647 h 432"/>
                <a:gd name="T44" fmla="*/ 2147483647 w 240"/>
                <a:gd name="T45" fmla="*/ 2147483647 h 432"/>
                <a:gd name="T46" fmla="*/ 2147483647 w 240"/>
                <a:gd name="T47" fmla="*/ 2147483647 h 432"/>
                <a:gd name="T48" fmla="*/ 2147483647 w 240"/>
                <a:gd name="T49" fmla="*/ 2147483647 h 432"/>
                <a:gd name="T50" fmla="*/ 2147483647 w 240"/>
                <a:gd name="T51" fmla="*/ 2147483647 h 432"/>
                <a:gd name="T52" fmla="*/ 2147483647 w 240"/>
                <a:gd name="T53" fmla="*/ 2147483647 h 432"/>
                <a:gd name="T54" fmla="*/ 2147483647 w 240"/>
                <a:gd name="T55" fmla="*/ 2147483647 h 432"/>
                <a:gd name="T56" fmla="*/ 2147483647 w 240"/>
                <a:gd name="T57" fmla="*/ 2147483647 h 432"/>
                <a:gd name="T58" fmla="*/ 2147483647 w 240"/>
                <a:gd name="T59" fmla="*/ 2147483647 h 432"/>
                <a:gd name="T60" fmla="*/ 2147483647 w 240"/>
                <a:gd name="T61" fmla="*/ 2147483647 h 432"/>
                <a:gd name="T62" fmla="*/ 2147483647 w 240"/>
                <a:gd name="T63" fmla="*/ 2147483647 h 432"/>
                <a:gd name="T64" fmla="*/ 2147483647 w 240"/>
                <a:gd name="T65" fmla="*/ 2147483647 h 432"/>
                <a:gd name="T66" fmla="*/ 2147483647 w 240"/>
                <a:gd name="T67" fmla="*/ 2147483647 h 432"/>
                <a:gd name="T68" fmla="*/ 2147483647 w 240"/>
                <a:gd name="T69" fmla="*/ 2147483647 h 432"/>
                <a:gd name="T70" fmla="*/ 2147483647 w 240"/>
                <a:gd name="T71" fmla="*/ 2147483647 h 432"/>
                <a:gd name="T72" fmla="*/ 2147483647 w 240"/>
                <a:gd name="T73" fmla="*/ 2147483647 h 432"/>
                <a:gd name="T74" fmla="*/ 2147483647 w 240"/>
                <a:gd name="T75" fmla="*/ 2147483647 h 432"/>
                <a:gd name="T76" fmla="*/ 2147483647 w 240"/>
                <a:gd name="T77" fmla="*/ 2147483647 h 432"/>
                <a:gd name="T78" fmla="*/ 2147483647 w 240"/>
                <a:gd name="T79" fmla="*/ 2147483647 h 432"/>
                <a:gd name="T80" fmla="*/ 2147483647 w 240"/>
                <a:gd name="T81" fmla="*/ 2147483647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0" name="Freeform 36"/>
            <p:cNvSpPr>
              <a:spLocks/>
            </p:cNvSpPr>
            <p:nvPr/>
          </p:nvSpPr>
          <p:spPr bwMode="auto">
            <a:xfrm>
              <a:off x="3588156" y="2922565"/>
              <a:ext cx="414439" cy="271529"/>
            </a:xfrm>
            <a:custGeom>
              <a:avLst/>
              <a:gdLst>
                <a:gd name="T0" fmla="*/ 2147483647 w 464"/>
                <a:gd name="T1" fmla="*/ 2147483647 h 304"/>
                <a:gd name="T2" fmla="*/ 2147483647 w 464"/>
                <a:gd name="T3" fmla="*/ 2147483647 h 304"/>
                <a:gd name="T4" fmla="*/ 2147483647 w 464"/>
                <a:gd name="T5" fmla="*/ 2147483647 h 304"/>
                <a:gd name="T6" fmla="*/ 2147483647 w 464"/>
                <a:gd name="T7" fmla="*/ 2147483647 h 304"/>
                <a:gd name="T8" fmla="*/ 2147483647 w 464"/>
                <a:gd name="T9" fmla="*/ 2147483647 h 304"/>
                <a:gd name="T10" fmla="*/ 2147483647 w 464"/>
                <a:gd name="T11" fmla="*/ 2147483647 h 304"/>
                <a:gd name="T12" fmla="*/ 2147483647 w 464"/>
                <a:gd name="T13" fmla="*/ 2147483647 h 304"/>
                <a:gd name="T14" fmla="*/ 2147483647 w 464"/>
                <a:gd name="T15" fmla="*/ 2147483647 h 304"/>
                <a:gd name="T16" fmla="*/ 2147483647 w 464"/>
                <a:gd name="T17" fmla="*/ 2147483647 h 304"/>
                <a:gd name="T18" fmla="*/ 2147483647 w 464"/>
                <a:gd name="T19" fmla="*/ 2147483647 h 304"/>
                <a:gd name="T20" fmla="*/ 2147483647 w 464"/>
                <a:gd name="T21" fmla="*/ 2147483647 h 304"/>
                <a:gd name="T22" fmla="*/ 2147483647 w 464"/>
                <a:gd name="T23" fmla="*/ 2147483647 h 304"/>
                <a:gd name="T24" fmla="*/ 2147483647 w 464"/>
                <a:gd name="T25" fmla="*/ 2147483647 h 304"/>
                <a:gd name="T26" fmla="*/ 2147483647 w 464"/>
                <a:gd name="T27" fmla="*/ 2147483647 h 304"/>
                <a:gd name="T28" fmla="*/ 2147483647 w 464"/>
                <a:gd name="T29" fmla="*/ 2147483647 h 304"/>
                <a:gd name="T30" fmla="*/ 2147483647 w 464"/>
                <a:gd name="T31" fmla="*/ 2147483647 h 304"/>
                <a:gd name="T32" fmla="*/ 2147483647 w 464"/>
                <a:gd name="T33" fmla="*/ 2147483647 h 304"/>
                <a:gd name="T34" fmla="*/ 2147483647 w 464"/>
                <a:gd name="T35" fmla="*/ 2147483647 h 304"/>
                <a:gd name="T36" fmla="*/ 2147483647 w 464"/>
                <a:gd name="T37" fmla="*/ 2147483647 h 304"/>
                <a:gd name="T38" fmla="*/ 2147483647 w 464"/>
                <a:gd name="T39" fmla="*/ 2147483647 h 304"/>
                <a:gd name="T40" fmla="*/ 2147483647 w 464"/>
                <a:gd name="T41" fmla="*/ 2147483647 h 304"/>
                <a:gd name="T42" fmla="*/ 2147483647 w 464"/>
                <a:gd name="T43" fmla="*/ 2147483647 h 304"/>
                <a:gd name="T44" fmla="*/ 2147483647 w 464"/>
                <a:gd name="T45" fmla="*/ 2147483647 h 304"/>
                <a:gd name="T46" fmla="*/ 2147483647 w 464"/>
                <a:gd name="T47" fmla="*/ 2147483647 h 304"/>
                <a:gd name="T48" fmla="*/ 2147483647 w 464"/>
                <a:gd name="T49" fmla="*/ 2147483647 h 304"/>
                <a:gd name="T50" fmla="*/ 2147483647 w 464"/>
                <a:gd name="T51" fmla="*/ 2147483647 h 304"/>
                <a:gd name="T52" fmla="*/ 2147483647 w 464"/>
                <a:gd name="T53" fmla="*/ 2147483647 h 304"/>
                <a:gd name="T54" fmla="*/ 2147483647 w 464"/>
                <a:gd name="T55" fmla="*/ 2147483647 h 304"/>
                <a:gd name="T56" fmla="*/ 2147483647 w 464"/>
                <a:gd name="T57" fmla="*/ 2147483647 h 304"/>
                <a:gd name="T58" fmla="*/ 2147483647 w 464"/>
                <a:gd name="T59" fmla="*/ 2147483647 h 304"/>
                <a:gd name="T60" fmla="*/ 2147483647 w 464"/>
                <a:gd name="T61" fmla="*/ 2147483647 h 304"/>
                <a:gd name="T62" fmla="*/ 2147483647 w 464"/>
                <a:gd name="T63" fmla="*/ 2147483647 h 304"/>
                <a:gd name="T64" fmla="*/ 2147483647 w 464"/>
                <a:gd name="T65" fmla="*/ 2147483647 h 304"/>
                <a:gd name="T66" fmla="*/ 2147483647 w 464"/>
                <a:gd name="T67" fmla="*/ 2147483647 h 304"/>
                <a:gd name="T68" fmla="*/ 2147483647 w 464"/>
                <a:gd name="T69" fmla="*/ 0 h 304"/>
                <a:gd name="T70" fmla="*/ 2147483647 w 464"/>
                <a:gd name="T71" fmla="*/ 0 h 304"/>
                <a:gd name="T72" fmla="*/ 2147483647 w 464"/>
                <a:gd name="T73" fmla="*/ 2147483647 h 304"/>
                <a:gd name="T74" fmla="*/ 2147483647 w 464"/>
                <a:gd name="T75" fmla="*/ 2147483647 h 304"/>
                <a:gd name="T76" fmla="*/ 2147483647 w 464"/>
                <a:gd name="T77" fmla="*/ 2147483647 h 304"/>
                <a:gd name="T78" fmla="*/ 2147483647 w 464"/>
                <a:gd name="T79" fmla="*/ 2147483647 h 304"/>
                <a:gd name="T80" fmla="*/ 2147483647 w 464"/>
                <a:gd name="T81" fmla="*/ 2147483647 h 304"/>
                <a:gd name="T82" fmla="*/ 2147483647 w 464"/>
                <a:gd name="T83" fmla="*/ 2147483647 h 304"/>
                <a:gd name="T84" fmla="*/ 2147483647 w 464"/>
                <a:gd name="T85" fmla="*/ 2147483647 h 304"/>
                <a:gd name="T86" fmla="*/ 2147483647 w 464"/>
                <a:gd name="T87" fmla="*/ 2147483647 h 304"/>
                <a:gd name="T88" fmla="*/ 2147483647 w 464"/>
                <a:gd name="T89" fmla="*/ 2147483647 h 304"/>
                <a:gd name="T90" fmla="*/ 0 w 464"/>
                <a:gd name="T91" fmla="*/ 2147483647 h 304"/>
                <a:gd name="T92" fmla="*/ 0 w 464"/>
                <a:gd name="T93" fmla="*/ 2147483647 h 304"/>
                <a:gd name="T94" fmla="*/ 2147483647 w 464"/>
                <a:gd name="T95" fmla="*/ 2147483647 h 304"/>
                <a:gd name="T96" fmla="*/ 2147483647 w 464"/>
                <a:gd name="T97" fmla="*/ 2147483647 h 304"/>
                <a:gd name="T98" fmla="*/ 2147483647 w 464"/>
                <a:gd name="T99" fmla="*/ 2147483647 h 304"/>
                <a:gd name="T100" fmla="*/ 2147483647 w 464"/>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1" name="Freeform 41"/>
            <p:cNvSpPr>
              <a:spLocks/>
            </p:cNvSpPr>
            <p:nvPr/>
          </p:nvSpPr>
          <p:spPr bwMode="auto">
            <a:xfrm>
              <a:off x="3030807" y="3294131"/>
              <a:ext cx="521622" cy="264384"/>
            </a:xfrm>
            <a:custGeom>
              <a:avLst/>
              <a:gdLst>
                <a:gd name="T0" fmla="*/ 2147483647 w 584"/>
                <a:gd name="T1" fmla="*/ 2147483647 h 296"/>
                <a:gd name="T2" fmla="*/ 2147483647 w 584"/>
                <a:gd name="T3" fmla="*/ 2147483647 h 296"/>
                <a:gd name="T4" fmla="*/ 2147483647 w 584"/>
                <a:gd name="T5" fmla="*/ 2147483647 h 296"/>
                <a:gd name="T6" fmla="*/ 2147483647 w 584"/>
                <a:gd name="T7" fmla="*/ 2147483647 h 296"/>
                <a:gd name="T8" fmla="*/ 2147483647 w 584"/>
                <a:gd name="T9" fmla="*/ 2147483647 h 296"/>
                <a:gd name="T10" fmla="*/ 2147483647 w 584"/>
                <a:gd name="T11" fmla="*/ 2147483647 h 296"/>
                <a:gd name="T12" fmla="*/ 2147483647 w 584"/>
                <a:gd name="T13" fmla="*/ 2147483647 h 296"/>
                <a:gd name="T14" fmla="*/ 2147483647 w 584"/>
                <a:gd name="T15" fmla="*/ 0 h 296"/>
                <a:gd name="T16" fmla="*/ 2147483647 w 584"/>
                <a:gd name="T17" fmla="*/ 0 h 296"/>
                <a:gd name="T18" fmla="*/ 2147483647 w 584"/>
                <a:gd name="T19" fmla="*/ 2147483647 h 296"/>
                <a:gd name="T20" fmla="*/ 2147483647 w 584"/>
                <a:gd name="T21" fmla="*/ 2147483647 h 296"/>
                <a:gd name="T22" fmla="*/ 2147483647 w 584"/>
                <a:gd name="T23" fmla="*/ 2147483647 h 296"/>
                <a:gd name="T24" fmla="*/ 2147483647 w 584"/>
                <a:gd name="T25" fmla="*/ 2147483647 h 296"/>
                <a:gd name="T26" fmla="*/ 2147483647 w 584"/>
                <a:gd name="T27" fmla="*/ 2147483647 h 296"/>
                <a:gd name="T28" fmla="*/ 2147483647 w 584"/>
                <a:gd name="T29" fmla="*/ 2147483647 h 296"/>
                <a:gd name="T30" fmla="*/ 2147483647 w 584"/>
                <a:gd name="T31" fmla="*/ 2147483647 h 296"/>
                <a:gd name="T32" fmla="*/ 2147483647 w 584"/>
                <a:gd name="T33" fmla="*/ 2147483647 h 296"/>
                <a:gd name="T34" fmla="*/ 2147483647 w 584"/>
                <a:gd name="T35" fmla="*/ 2147483647 h 296"/>
                <a:gd name="T36" fmla="*/ 2147483647 w 584"/>
                <a:gd name="T37" fmla="*/ 2147483647 h 296"/>
                <a:gd name="T38" fmla="*/ 2147483647 w 584"/>
                <a:gd name="T39" fmla="*/ 2147483647 h 296"/>
                <a:gd name="T40" fmla="*/ 2147483647 w 584"/>
                <a:gd name="T41" fmla="*/ 2147483647 h 296"/>
                <a:gd name="T42" fmla="*/ 2147483647 w 584"/>
                <a:gd name="T43" fmla="*/ 2147483647 h 296"/>
                <a:gd name="T44" fmla="*/ 2147483647 w 584"/>
                <a:gd name="T45" fmla="*/ 2147483647 h 296"/>
                <a:gd name="T46" fmla="*/ 2147483647 w 584"/>
                <a:gd name="T47" fmla="*/ 2147483647 h 296"/>
                <a:gd name="T48" fmla="*/ 2147483647 w 584"/>
                <a:gd name="T49" fmla="*/ 2147483647 h 296"/>
                <a:gd name="T50" fmla="*/ 2147483647 w 584"/>
                <a:gd name="T51" fmla="*/ 2147483647 h 296"/>
                <a:gd name="T52" fmla="*/ 2147483647 w 584"/>
                <a:gd name="T53" fmla="*/ 2147483647 h 296"/>
                <a:gd name="T54" fmla="*/ 2147483647 w 584"/>
                <a:gd name="T55" fmla="*/ 2147483647 h 296"/>
                <a:gd name="T56" fmla="*/ 2147483647 w 584"/>
                <a:gd name="T57" fmla="*/ 2147483647 h 296"/>
                <a:gd name="T58" fmla="*/ 2147483647 w 584"/>
                <a:gd name="T59" fmla="*/ 2147483647 h 296"/>
                <a:gd name="T60" fmla="*/ 2147483647 w 584"/>
                <a:gd name="T61" fmla="*/ 2147483647 h 296"/>
                <a:gd name="T62" fmla="*/ 2147483647 w 584"/>
                <a:gd name="T63" fmla="*/ 2147483647 h 296"/>
                <a:gd name="T64" fmla="*/ 2147483647 w 584"/>
                <a:gd name="T65" fmla="*/ 2147483647 h 296"/>
                <a:gd name="T66" fmla="*/ 2147483647 w 584"/>
                <a:gd name="T67" fmla="*/ 2147483647 h 296"/>
                <a:gd name="T68" fmla="*/ 2147483647 w 584"/>
                <a:gd name="T69" fmla="*/ 2147483647 h 296"/>
                <a:gd name="T70" fmla="*/ 2147483647 w 584"/>
                <a:gd name="T71" fmla="*/ 2147483647 h 296"/>
                <a:gd name="T72" fmla="*/ 2147483647 w 584"/>
                <a:gd name="T73" fmla="*/ 2147483647 h 296"/>
                <a:gd name="T74" fmla="*/ 2147483647 w 584"/>
                <a:gd name="T75" fmla="*/ 2147483647 h 296"/>
                <a:gd name="T76" fmla="*/ 2147483647 w 584"/>
                <a:gd name="T77" fmla="*/ 2147483647 h 296"/>
                <a:gd name="T78" fmla="*/ 2147483647 w 584"/>
                <a:gd name="T79" fmla="*/ 2147483647 h 296"/>
                <a:gd name="T80" fmla="*/ 2147483647 w 584"/>
                <a:gd name="T81" fmla="*/ 2147483647 h 296"/>
                <a:gd name="T82" fmla="*/ 2147483647 w 584"/>
                <a:gd name="T83" fmla="*/ 2147483647 h 296"/>
                <a:gd name="T84" fmla="*/ 2147483647 w 584"/>
                <a:gd name="T85" fmla="*/ 2147483647 h 296"/>
                <a:gd name="T86" fmla="*/ 2147483647 w 584"/>
                <a:gd name="T87" fmla="*/ 2147483647 h 296"/>
                <a:gd name="T88" fmla="*/ 2147483647 w 584"/>
                <a:gd name="T89" fmla="*/ 2147483647 h 296"/>
                <a:gd name="T90" fmla="*/ 2147483647 w 584"/>
                <a:gd name="T91" fmla="*/ 2147483647 h 296"/>
                <a:gd name="T92" fmla="*/ 2147483647 w 584"/>
                <a:gd name="T93" fmla="*/ 2147483647 h 296"/>
                <a:gd name="T94" fmla="*/ 2147483647 w 584"/>
                <a:gd name="T95" fmla="*/ 2147483647 h 296"/>
                <a:gd name="T96" fmla="*/ 2147483647 w 584"/>
                <a:gd name="T97" fmla="*/ 2147483647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2" name="Freeform 42"/>
            <p:cNvSpPr>
              <a:spLocks/>
            </p:cNvSpPr>
            <p:nvPr/>
          </p:nvSpPr>
          <p:spPr bwMode="auto">
            <a:xfrm>
              <a:off x="3495265" y="3115493"/>
              <a:ext cx="328693" cy="321547"/>
            </a:xfrm>
            <a:custGeom>
              <a:avLst/>
              <a:gdLst>
                <a:gd name="T0" fmla="*/ 2147483647 w 368"/>
                <a:gd name="T1" fmla="*/ 2147483647 h 360"/>
                <a:gd name="T2" fmla="*/ 2147483647 w 368"/>
                <a:gd name="T3" fmla="*/ 2147483647 h 360"/>
                <a:gd name="T4" fmla="*/ 2147483647 w 368"/>
                <a:gd name="T5" fmla="*/ 2147483647 h 360"/>
                <a:gd name="T6" fmla="*/ 0 w 368"/>
                <a:gd name="T7" fmla="*/ 2147483647 h 360"/>
                <a:gd name="T8" fmla="*/ 0 w 368"/>
                <a:gd name="T9" fmla="*/ 2147483647 h 360"/>
                <a:gd name="T10" fmla="*/ 2147483647 w 368"/>
                <a:gd name="T11" fmla="*/ 2147483647 h 360"/>
                <a:gd name="T12" fmla="*/ 2147483647 w 368"/>
                <a:gd name="T13" fmla="*/ 2147483647 h 360"/>
                <a:gd name="T14" fmla="*/ 2147483647 w 368"/>
                <a:gd name="T15" fmla="*/ 2147483647 h 360"/>
                <a:gd name="T16" fmla="*/ 2147483647 w 368"/>
                <a:gd name="T17" fmla="*/ 2147483647 h 360"/>
                <a:gd name="T18" fmla="*/ 2147483647 w 368"/>
                <a:gd name="T19" fmla="*/ 2147483647 h 360"/>
                <a:gd name="T20" fmla="*/ 2147483647 w 368"/>
                <a:gd name="T21" fmla="*/ 2147483647 h 360"/>
                <a:gd name="T22" fmla="*/ 2147483647 w 368"/>
                <a:gd name="T23" fmla="*/ 2147483647 h 360"/>
                <a:gd name="T24" fmla="*/ 2147483647 w 368"/>
                <a:gd name="T25" fmla="*/ 2147483647 h 360"/>
                <a:gd name="T26" fmla="*/ 2147483647 w 368"/>
                <a:gd name="T27" fmla="*/ 2147483647 h 360"/>
                <a:gd name="T28" fmla="*/ 2147483647 w 368"/>
                <a:gd name="T29" fmla="*/ 2147483647 h 360"/>
                <a:gd name="T30" fmla="*/ 2147483647 w 368"/>
                <a:gd name="T31" fmla="*/ 0 h 360"/>
                <a:gd name="T32" fmla="*/ 2147483647 w 368"/>
                <a:gd name="T33" fmla="*/ 0 h 360"/>
                <a:gd name="T34" fmla="*/ 2147483647 w 368"/>
                <a:gd name="T35" fmla="*/ 2147483647 h 360"/>
                <a:gd name="T36" fmla="*/ 2147483647 w 368"/>
                <a:gd name="T37" fmla="*/ 2147483647 h 360"/>
                <a:gd name="T38" fmla="*/ 2147483647 w 368"/>
                <a:gd name="T39" fmla="*/ 2147483647 h 360"/>
                <a:gd name="T40" fmla="*/ 2147483647 w 368"/>
                <a:gd name="T41" fmla="*/ 2147483647 h 360"/>
                <a:gd name="T42" fmla="*/ 2147483647 w 368"/>
                <a:gd name="T43" fmla="*/ 2147483647 h 360"/>
                <a:gd name="T44" fmla="*/ 2147483647 w 368"/>
                <a:gd name="T45" fmla="*/ 2147483647 h 360"/>
                <a:gd name="T46" fmla="*/ 2147483647 w 368"/>
                <a:gd name="T47" fmla="*/ 2147483647 h 360"/>
                <a:gd name="T48" fmla="*/ 2147483647 w 368"/>
                <a:gd name="T49" fmla="*/ 2147483647 h 360"/>
                <a:gd name="T50" fmla="*/ 2147483647 w 368"/>
                <a:gd name="T51" fmla="*/ 2147483647 h 360"/>
                <a:gd name="T52" fmla="*/ 2147483647 w 368"/>
                <a:gd name="T53" fmla="*/ 2147483647 h 360"/>
                <a:gd name="T54" fmla="*/ 2147483647 w 368"/>
                <a:gd name="T55" fmla="*/ 2147483647 h 360"/>
                <a:gd name="T56" fmla="*/ 2147483647 w 368"/>
                <a:gd name="T57" fmla="*/ 2147483647 h 360"/>
                <a:gd name="T58" fmla="*/ 2147483647 w 368"/>
                <a:gd name="T59" fmla="*/ 2147483647 h 360"/>
                <a:gd name="T60" fmla="*/ 2147483647 w 368"/>
                <a:gd name="T61" fmla="*/ 2147483647 h 360"/>
                <a:gd name="T62" fmla="*/ 2147483647 w 368"/>
                <a:gd name="T63" fmla="*/ 2147483647 h 360"/>
                <a:gd name="T64" fmla="*/ 2147483647 w 368"/>
                <a:gd name="T65" fmla="*/ 2147483647 h 360"/>
                <a:gd name="T66" fmla="*/ 2147483647 w 368"/>
                <a:gd name="T67" fmla="*/ 2147483647 h 360"/>
                <a:gd name="T68" fmla="*/ 2147483647 w 368"/>
                <a:gd name="T69" fmla="*/ 2147483647 h 360"/>
                <a:gd name="T70" fmla="*/ 2147483647 w 368"/>
                <a:gd name="T71" fmla="*/ 2147483647 h 360"/>
                <a:gd name="T72" fmla="*/ 2147483647 w 368"/>
                <a:gd name="T73" fmla="*/ 2147483647 h 360"/>
                <a:gd name="T74" fmla="*/ 2147483647 w 368"/>
                <a:gd name="T75" fmla="*/ 2147483647 h 360"/>
                <a:gd name="T76" fmla="*/ 2147483647 w 368"/>
                <a:gd name="T77" fmla="*/ 2147483647 h 360"/>
                <a:gd name="T78" fmla="*/ 2147483647 w 368"/>
                <a:gd name="T79" fmla="*/ 2147483647 h 360"/>
                <a:gd name="T80" fmla="*/ 2147483647 w 368"/>
                <a:gd name="T81" fmla="*/ 2147483647 h 360"/>
                <a:gd name="T82" fmla="*/ 2147483647 w 368"/>
                <a:gd name="T83" fmla="*/ 2147483647 h 360"/>
                <a:gd name="T84" fmla="*/ 2147483647 w 368"/>
                <a:gd name="T85" fmla="*/ 2147483647 h 360"/>
                <a:gd name="T86" fmla="*/ 2147483647 w 368"/>
                <a:gd name="T87" fmla="*/ 2147483647 h 360"/>
                <a:gd name="T88" fmla="*/ 2147483647 w 368"/>
                <a:gd name="T89" fmla="*/ 2147483647 h 360"/>
                <a:gd name="T90" fmla="*/ 2147483647 w 368"/>
                <a:gd name="T91" fmla="*/ 2147483647 h 360"/>
                <a:gd name="T92" fmla="*/ 2147483647 w 368"/>
                <a:gd name="T93" fmla="*/ 2147483647 h 360"/>
                <a:gd name="T94" fmla="*/ 2147483647 w 368"/>
                <a:gd name="T95" fmla="*/ 2147483647 h 360"/>
                <a:gd name="T96" fmla="*/ 2147483647 w 368"/>
                <a:gd name="T97" fmla="*/ 2147483647 h 360"/>
                <a:gd name="T98" fmla="*/ 2147483647 w 368"/>
                <a:gd name="T99" fmla="*/ 2147483647 h 360"/>
                <a:gd name="T100" fmla="*/ 2147483647 w 368"/>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3" name="Freeform 43"/>
            <p:cNvSpPr>
              <a:spLocks/>
            </p:cNvSpPr>
            <p:nvPr/>
          </p:nvSpPr>
          <p:spPr bwMode="auto">
            <a:xfrm>
              <a:off x="3959722" y="2972583"/>
              <a:ext cx="92892" cy="214365"/>
            </a:xfrm>
            <a:custGeom>
              <a:avLst/>
              <a:gdLst>
                <a:gd name="T0" fmla="*/ 2147483647 w 104"/>
                <a:gd name="T1" fmla="*/ 2147483647 h 240"/>
                <a:gd name="T2" fmla="*/ 2147483647 w 104"/>
                <a:gd name="T3" fmla="*/ 2147483647 h 240"/>
                <a:gd name="T4" fmla="*/ 2147483647 w 104"/>
                <a:gd name="T5" fmla="*/ 2147483647 h 240"/>
                <a:gd name="T6" fmla="*/ 2147483647 w 104"/>
                <a:gd name="T7" fmla="*/ 2147483647 h 240"/>
                <a:gd name="T8" fmla="*/ 0 w 104"/>
                <a:gd name="T9" fmla="*/ 2147483647 h 240"/>
                <a:gd name="T10" fmla="*/ 2147483647 w 104"/>
                <a:gd name="T11" fmla="*/ 2147483647 h 240"/>
                <a:gd name="T12" fmla="*/ 2147483647 w 104"/>
                <a:gd name="T13" fmla="*/ 2147483647 h 240"/>
                <a:gd name="T14" fmla="*/ 0 w 104"/>
                <a:gd name="T15" fmla="*/ 2147483647 h 240"/>
                <a:gd name="T16" fmla="*/ 2147483647 w 104"/>
                <a:gd name="T17" fmla="*/ 2147483647 h 240"/>
                <a:gd name="T18" fmla="*/ 2147483647 w 104"/>
                <a:gd name="T19" fmla="*/ 0 h 240"/>
                <a:gd name="T20" fmla="*/ 2147483647 w 104"/>
                <a:gd name="T21" fmla="*/ 2147483647 h 240"/>
                <a:gd name="T22" fmla="*/ 2147483647 w 104"/>
                <a:gd name="T23" fmla="*/ 2147483647 h 240"/>
                <a:gd name="T24" fmla="*/ 2147483647 w 104"/>
                <a:gd name="T25" fmla="*/ 2147483647 h 240"/>
                <a:gd name="T26" fmla="*/ 2147483647 w 104"/>
                <a:gd name="T27" fmla="*/ 2147483647 h 240"/>
                <a:gd name="T28" fmla="*/ 2147483647 w 104"/>
                <a:gd name="T29" fmla="*/ 2147483647 h 240"/>
                <a:gd name="T30" fmla="*/ 2147483647 w 104"/>
                <a:gd name="T31" fmla="*/ 2147483647 h 240"/>
                <a:gd name="T32" fmla="*/ 2147483647 w 104"/>
                <a:gd name="T33" fmla="*/ 2147483647 h 240"/>
                <a:gd name="T34" fmla="*/ 2147483647 w 104"/>
                <a:gd name="T35" fmla="*/ 2147483647 h 240"/>
                <a:gd name="T36" fmla="*/ 2147483647 w 104"/>
                <a:gd name="T37" fmla="*/ 2147483647 h 240"/>
                <a:gd name="T38" fmla="*/ 2147483647 w 104"/>
                <a:gd name="T39" fmla="*/ 2147483647 h 240"/>
                <a:gd name="T40" fmla="*/ 2147483647 w 104"/>
                <a:gd name="T41" fmla="*/ 2147483647 h 240"/>
                <a:gd name="T42" fmla="*/ 2147483647 w 104"/>
                <a:gd name="T43" fmla="*/ 2147483647 h 240"/>
                <a:gd name="T44" fmla="*/ 2147483647 w 104"/>
                <a:gd name="T45" fmla="*/ 2147483647 h 240"/>
                <a:gd name="T46" fmla="*/ 2147483647 w 104"/>
                <a:gd name="T47" fmla="*/ 2147483647 h 240"/>
                <a:gd name="T48" fmla="*/ 2147483647 w 104"/>
                <a:gd name="T49" fmla="*/ 2147483647 h 240"/>
                <a:gd name="T50" fmla="*/ 2147483647 w 104"/>
                <a:gd name="T51" fmla="*/ 2147483647 h 240"/>
                <a:gd name="T52" fmla="*/ 2147483647 w 104"/>
                <a:gd name="T53" fmla="*/ 2147483647 h 240"/>
                <a:gd name="T54" fmla="*/ 2147483647 w 104"/>
                <a:gd name="T55" fmla="*/ 2147483647 h 240"/>
                <a:gd name="T56" fmla="*/ 2147483647 w 104"/>
                <a:gd name="T57" fmla="*/ 2147483647 h 240"/>
                <a:gd name="T58" fmla="*/ 2147483647 w 104"/>
                <a:gd name="T59" fmla="*/ 2147483647 h 240"/>
                <a:gd name="T60" fmla="*/ 2147483647 w 104"/>
                <a:gd name="T61" fmla="*/ 2147483647 h 240"/>
                <a:gd name="T62" fmla="*/ 2147483647 w 104"/>
                <a:gd name="T63" fmla="*/ 2147483647 h 240"/>
                <a:gd name="T64" fmla="*/ 2147483647 w 104"/>
                <a:gd name="T65" fmla="*/ 2147483647 h 240"/>
                <a:gd name="T66" fmla="*/ 2147483647 w 104"/>
                <a:gd name="T67" fmla="*/ 2147483647 h 240"/>
                <a:gd name="T68" fmla="*/ 2147483647 w 104"/>
                <a:gd name="T69" fmla="*/ 2147483647 h 240"/>
                <a:gd name="T70" fmla="*/ 2147483647 w 104"/>
                <a:gd name="T71" fmla="*/ 2147483647 h 240"/>
                <a:gd name="T72" fmla="*/ 2147483647 w 104"/>
                <a:gd name="T73" fmla="*/ 2147483647 h 240"/>
                <a:gd name="T74" fmla="*/ 2147483647 w 104"/>
                <a:gd name="T75" fmla="*/ 2147483647 h 240"/>
                <a:gd name="T76" fmla="*/ 2147483647 w 104"/>
                <a:gd name="T77" fmla="*/ 2147483647 h 240"/>
                <a:gd name="T78" fmla="*/ 2147483647 w 104"/>
                <a:gd name="T79" fmla="*/ 2147483647 h 240"/>
                <a:gd name="T80" fmla="*/ 2147483647 w 104"/>
                <a:gd name="T81" fmla="*/ 2147483647 h 240"/>
                <a:gd name="T82" fmla="*/ 2147483647 w 104"/>
                <a:gd name="T83" fmla="*/ 2147483647 h 240"/>
                <a:gd name="T84" fmla="*/ 0 w 104"/>
                <a:gd name="T85" fmla="*/ 2147483647 h 240"/>
                <a:gd name="T86" fmla="*/ 2147483647 w 104"/>
                <a:gd name="T87" fmla="*/ 2147483647 h 240"/>
                <a:gd name="T88" fmla="*/ 2147483647 w 104"/>
                <a:gd name="T89" fmla="*/ 2147483647 h 240"/>
                <a:gd name="T90" fmla="*/ 2147483647 w 104"/>
                <a:gd name="T91" fmla="*/ 2147483647 h 240"/>
                <a:gd name="T92" fmla="*/ 2147483647 w 104"/>
                <a:gd name="T93" fmla="*/ 2147483647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4" name="Freeform 45"/>
            <p:cNvSpPr>
              <a:spLocks/>
            </p:cNvSpPr>
            <p:nvPr/>
          </p:nvSpPr>
          <p:spPr bwMode="auto">
            <a:xfrm>
              <a:off x="2523477" y="2929710"/>
              <a:ext cx="428730" cy="285820"/>
            </a:xfrm>
            <a:custGeom>
              <a:avLst/>
              <a:gdLst>
                <a:gd name="T0" fmla="*/ 56 w 480"/>
                <a:gd name="T1" fmla="*/ 272 h 320"/>
                <a:gd name="T2" fmla="*/ 56 w 480"/>
                <a:gd name="T3" fmla="*/ 256 h 320"/>
                <a:gd name="T4" fmla="*/ 56 w 480"/>
                <a:gd name="T5" fmla="*/ 248 h 320"/>
                <a:gd name="T6" fmla="*/ 48 w 480"/>
                <a:gd name="T7" fmla="*/ 224 h 320"/>
                <a:gd name="T8" fmla="*/ 40 w 480"/>
                <a:gd name="T9" fmla="*/ 216 h 320"/>
                <a:gd name="T10" fmla="*/ 40 w 480"/>
                <a:gd name="T11" fmla="*/ 168 h 320"/>
                <a:gd name="T12" fmla="*/ 16 w 480"/>
                <a:gd name="T13" fmla="*/ 152 h 320"/>
                <a:gd name="T14" fmla="*/ 16 w 480"/>
                <a:gd name="T15" fmla="*/ 144 h 320"/>
                <a:gd name="T16" fmla="*/ 16 w 480"/>
                <a:gd name="T17" fmla="*/ 128 h 320"/>
                <a:gd name="T18" fmla="*/ 16 w 480"/>
                <a:gd name="T19" fmla="*/ 120 h 320"/>
                <a:gd name="T20" fmla="*/ 0 w 480"/>
                <a:gd name="T21" fmla="*/ 88 h 320"/>
                <a:gd name="T22" fmla="*/ 0 w 480"/>
                <a:gd name="T23" fmla="*/ 80 h 320"/>
                <a:gd name="T24" fmla="*/ 16 w 480"/>
                <a:gd name="T25" fmla="*/ 40 h 320"/>
                <a:gd name="T26" fmla="*/ 0 w 480"/>
                <a:gd name="T27" fmla="*/ 40 h 320"/>
                <a:gd name="T28" fmla="*/ 8 w 480"/>
                <a:gd name="T29" fmla="*/ 32 h 320"/>
                <a:gd name="T30" fmla="*/ 8 w 480"/>
                <a:gd name="T31" fmla="*/ 24 h 320"/>
                <a:gd name="T32" fmla="*/ 0 w 480"/>
                <a:gd name="T33" fmla="*/ 8 h 320"/>
                <a:gd name="T34" fmla="*/ 16 w 480"/>
                <a:gd name="T35" fmla="*/ 8 h 320"/>
                <a:gd name="T36" fmla="*/ 360 w 480"/>
                <a:gd name="T37" fmla="*/ 8 h 320"/>
                <a:gd name="T38" fmla="*/ 392 w 480"/>
                <a:gd name="T39" fmla="*/ 0 h 320"/>
                <a:gd name="T40" fmla="*/ 400 w 480"/>
                <a:gd name="T41" fmla="*/ 16 h 320"/>
                <a:gd name="T42" fmla="*/ 400 w 480"/>
                <a:gd name="T43" fmla="*/ 32 h 320"/>
                <a:gd name="T44" fmla="*/ 400 w 480"/>
                <a:gd name="T45" fmla="*/ 56 h 320"/>
                <a:gd name="T46" fmla="*/ 408 w 480"/>
                <a:gd name="T47" fmla="*/ 80 h 320"/>
                <a:gd name="T48" fmla="*/ 408 w 480"/>
                <a:gd name="T49" fmla="*/ 80 h 320"/>
                <a:gd name="T50" fmla="*/ 432 w 480"/>
                <a:gd name="T51" fmla="*/ 88 h 320"/>
                <a:gd name="T52" fmla="*/ 440 w 480"/>
                <a:gd name="T53" fmla="*/ 104 h 320"/>
                <a:gd name="T54" fmla="*/ 456 w 480"/>
                <a:gd name="T55" fmla="*/ 120 h 320"/>
                <a:gd name="T56" fmla="*/ 456 w 480"/>
                <a:gd name="T57" fmla="*/ 128 h 320"/>
                <a:gd name="T58" fmla="*/ 464 w 480"/>
                <a:gd name="T59" fmla="*/ 128 h 320"/>
                <a:gd name="T60" fmla="*/ 480 w 480"/>
                <a:gd name="T61" fmla="*/ 136 h 320"/>
                <a:gd name="T62" fmla="*/ 480 w 480"/>
                <a:gd name="T63" fmla="*/ 160 h 320"/>
                <a:gd name="T64" fmla="*/ 472 w 480"/>
                <a:gd name="T65" fmla="*/ 176 h 320"/>
                <a:gd name="T66" fmla="*/ 464 w 480"/>
                <a:gd name="T67" fmla="*/ 184 h 320"/>
                <a:gd name="T68" fmla="*/ 464 w 480"/>
                <a:gd name="T69" fmla="*/ 200 h 320"/>
                <a:gd name="T70" fmla="*/ 448 w 480"/>
                <a:gd name="T71" fmla="*/ 208 h 320"/>
                <a:gd name="T72" fmla="*/ 416 w 480"/>
                <a:gd name="T73" fmla="*/ 216 h 320"/>
                <a:gd name="T74" fmla="*/ 416 w 480"/>
                <a:gd name="T75" fmla="*/ 240 h 320"/>
                <a:gd name="T76" fmla="*/ 424 w 480"/>
                <a:gd name="T77" fmla="*/ 264 h 320"/>
                <a:gd name="T78" fmla="*/ 416 w 480"/>
                <a:gd name="T79" fmla="*/ 280 h 320"/>
                <a:gd name="T80" fmla="*/ 408 w 480"/>
                <a:gd name="T81" fmla="*/ 296 h 320"/>
                <a:gd name="T82" fmla="*/ 392 w 480"/>
                <a:gd name="T83" fmla="*/ 312 h 320"/>
                <a:gd name="T84" fmla="*/ 400 w 480"/>
                <a:gd name="T85" fmla="*/ 312 h 320"/>
                <a:gd name="T86" fmla="*/ 392 w 480"/>
                <a:gd name="T87" fmla="*/ 320 h 320"/>
                <a:gd name="T88" fmla="*/ 392 w 480"/>
                <a:gd name="T89" fmla="*/ 320 h 320"/>
                <a:gd name="T90" fmla="*/ 368 w 480"/>
                <a:gd name="T91" fmla="*/ 296 h 320"/>
                <a:gd name="T92" fmla="*/ 56 w 480"/>
                <a:gd name="T93" fmla="*/ 304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5" name="Freeform 46"/>
            <p:cNvSpPr>
              <a:spLocks/>
            </p:cNvSpPr>
            <p:nvPr/>
          </p:nvSpPr>
          <p:spPr bwMode="auto">
            <a:xfrm>
              <a:off x="4081195" y="2572436"/>
              <a:ext cx="121473" cy="242947"/>
            </a:xfrm>
            <a:custGeom>
              <a:avLst/>
              <a:gdLst>
                <a:gd name="T0" fmla="*/ 104 w 136"/>
                <a:gd name="T1" fmla="*/ 240 h 272"/>
                <a:gd name="T2" fmla="*/ 128 w 136"/>
                <a:gd name="T3" fmla="*/ 232 h 272"/>
                <a:gd name="T4" fmla="*/ 128 w 136"/>
                <a:gd name="T5" fmla="*/ 224 h 272"/>
                <a:gd name="T6" fmla="*/ 136 w 136"/>
                <a:gd name="T7" fmla="*/ 216 h 272"/>
                <a:gd name="T8" fmla="*/ 136 w 136"/>
                <a:gd name="T9" fmla="*/ 208 h 272"/>
                <a:gd name="T10" fmla="*/ 128 w 136"/>
                <a:gd name="T11" fmla="*/ 200 h 272"/>
                <a:gd name="T12" fmla="*/ 128 w 136"/>
                <a:gd name="T13" fmla="*/ 192 h 272"/>
                <a:gd name="T14" fmla="*/ 112 w 136"/>
                <a:gd name="T15" fmla="*/ 184 h 272"/>
                <a:gd name="T16" fmla="*/ 56 w 136"/>
                <a:gd name="T17" fmla="*/ 0 h 272"/>
                <a:gd name="T18" fmla="*/ 48 w 136"/>
                <a:gd name="T19" fmla="*/ 0 h 272"/>
                <a:gd name="T20" fmla="*/ 32 w 136"/>
                <a:gd name="T21" fmla="*/ 8 h 272"/>
                <a:gd name="T22" fmla="*/ 32 w 136"/>
                <a:gd name="T23" fmla="*/ 8 h 272"/>
                <a:gd name="T24" fmla="*/ 32 w 136"/>
                <a:gd name="T25" fmla="*/ 16 h 272"/>
                <a:gd name="T26" fmla="*/ 32 w 136"/>
                <a:gd name="T27" fmla="*/ 16 h 272"/>
                <a:gd name="T28" fmla="*/ 32 w 136"/>
                <a:gd name="T29" fmla="*/ 24 h 272"/>
                <a:gd name="T30" fmla="*/ 24 w 136"/>
                <a:gd name="T31" fmla="*/ 32 h 272"/>
                <a:gd name="T32" fmla="*/ 32 w 136"/>
                <a:gd name="T33" fmla="*/ 40 h 272"/>
                <a:gd name="T34" fmla="*/ 32 w 136"/>
                <a:gd name="T35" fmla="*/ 48 h 272"/>
                <a:gd name="T36" fmla="*/ 24 w 136"/>
                <a:gd name="T37" fmla="*/ 56 h 272"/>
                <a:gd name="T38" fmla="*/ 32 w 136"/>
                <a:gd name="T39" fmla="*/ 88 h 272"/>
                <a:gd name="T40" fmla="*/ 16 w 136"/>
                <a:gd name="T41" fmla="*/ 104 h 272"/>
                <a:gd name="T42" fmla="*/ 16 w 136"/>
                <a:gd name="T43" fmla="*/ 104 h 272"/>
                <a:gd name="T44" fmla="*/ 8 w 136"/>
                <a:gd name="T45" fmla="*/ 112 h 272"/>
                <a:gd name="T46" fmla="*/ 16 w 136"/>
                <a:gd name="T47" fmla="*/ 120 h 272"/>
                <a:gd name="T48" fmla="*/ 16 w 136"/>
                <a:gd name="T49" fmla="*/ 160 h 272"/>
                <a:gd name="T50" fmla="*/ 8 w 136"/>
                <a:gd name="T51" fmla="*/ 176 h 272"/>
                <a:gd name="T52" fmla="*/ 0 w 136"/>
                <a:gd name="T53" fmla="*/ 192 h 272"/>
                <a:gd name="T54" fmla="*/ 8 w 136"/>
                <a:gd name="T55" fmla="*/ 216 h 272"/>
                <a:gd name="T56" fmla="*/ 16 w 136"/>
                <a:gd name="T57" fmla="*/ 240 h 272"/>
                <a:gd name="T58" fmla="*/ 8 w 136"/>
                <a:gd name="T59" fmla="*/ 256 h 272"/>
                <a:gd name="T60" fmla="*/ 16 w 136"/>
                <a:gd name="T61" fmla="*/ 272 h 272"/>
                <a:gd name="T62" fmla="*/ 96 w 136"/>
                <a:gd name="T63" fmla="*/ 256 h 272"/>
                <a:gd name="T64" fmla="*/ 104 w 136"/>
                <a:gd name="T65" fmla="*/ 248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6" name="Freeform 47"/>
            <p:cNvSpPr>
              <a:spLocks/>
            </p:cNvSpPr>
            <p:nvPr/>
          </p:nvSpPr>
          <p:spPr bwMode="auto">
            <a:xfrm>
              <a:off x="3137989" y="3672843"/>
              <a:ext cx="271529" cy="450166"/>
            </a:xfrm>
            <a:custGeom>
              <a:avLst/>
              <a:gdLst>
                <a:gd name="T0" fmla="*/ 2147483647 w 304"/>
                <a:gd name="T1" fmla="*/ 2147483647 h 504"/>
                <a:gd name="T2" fmla="*/ 2147483647 w 304"/>
                <a:gd name="T3" fmla="*/ 2147483647 h 504"/>
                <a:gd name="T4" fmla="*/ 2147483647 w 304"/>
                <a:gd name="T5" fmla="*/ 2147483647 h 504"/>
                <a:gd name="T6" fmla="*/ 2147483647 w 304"/>
                <a:gd name="T7" fmla="*/ 2147483647 h 504"/>
                <a:gd name="T8" fmla="*/ 2147483647 w 304"/>
                <a:gd name="T9" fmla="*/ 2147483647 h 504"/>
                <a:gd name="T10" fmla="*/ 2147483647 w 304"/>
                <a:gd name="T11" fmla="*/ 2147483647 h 504"/>
                <a:gd name="T12" fmla="*/ 2147483647 w 304"/>
                <a:gd name="T13" fmla="*/ 2147483647 h 504"/>
                <a:gd name="T14" fmla="*/ 2147483647 w 304"/>
                <a:gd name="T15" fmla="*/ 2147483647 h 504"/>
                <a:gd name="T16" fmla="*/ 2147483647 w 304"/>
                <a:gd name="T17" fmla="*/ 2147483647 h 504"/>
                <a:gd name="T18" fmla="*/ 2147483647 w 304"/>
                <a:gd name="T19" fmla="*/ 2147483647 h 504"/>
                <a:gd name="T20" fmla="*/ 2147483647 w 304"/>
                <a:gd name="T21" fmla="*/ 2147483647 h 504"/>
                <a:gd name="T22" fmla="*/ 2147483647 w 304"/>
                <a:gd name="T23" fmla="*/ 2147483647 h 504"/>
                <a:gd name="T24" fmla="*/ 2147483647 w 304"/>
                <a:gd name="T25" fmla="*/ 2147483647 h 504"/>
                <a:gd name="T26" fmla="*/ 2147483647 w 304"/>
                <a:gd name="T27" fmla="*/ 2147483647 h 504"/>
                <a:gd name="T28" fmla="*/ 2147483647 w 304"/>
                <a:gd name="T29" fmla="*/ 2147483647 h 504"/>
                <a:gd name="T30" fmla="*/ 2147483647 w 304"/>
                <a:gd name="T31" fmla="*/ 2147483647 h 504"/>
                <a:gd name="T32" fmla="*/ 2147483647 w 304"/>
                <a:gd name="T33" fmla="*/ 2147483647 h 504"/>
                <a:gd name="T34" fmla="*/ 2147483647 w 304"/>
                <a:gd name="T35" fmla="*/ 2147483647 h 504"/>
                <a:gd name="T36" fmla="*/ 2147483647 w 304"/>
                <a:gd name="T37" fmla="*/ 2147483647 h 504"/>
                <a:gd name="T38" fmla="*/ 2147483647 w 304"/>
                <a:gd name="T39" fmla="*/ 2147483647 h 504"/>
                <a:gd name="T40" fmla="*/ 2147483647 w 304"/>
                <a:gd name="T41" fmla="*/ 2147483647 h 504"/>
                <a:gd name="T42" fmla="*/ 2147483647 w 304"/>
                <a:gd name="T43" fmla="*/ 2147483647 h 504"/>
                <a:gd name="T44" fmla="*/ 2147483647 w 304"/>
                <a:gd name="T45" fmla="*/ 2147483647 h 504"/>
                <a:gd name="T46" fmla="*/ 2147483647 w 304"/>
                <a:gd name="T47" fmla="*/ 2147483647 h 504"/>
                <a:gd name="T48" fmla="*/ 2147483647 w 304"/>
                <a:gd name="T49" fmla="*/ 2147483647 h 504"/>
                <a:gd name="T50" fmla="*/ 2147483647 w 304"/>
                <a:gd name="T51" fmla="*/ 2147483647 h 504"/>
                <a:gd name="T52" fmla="*/ 2147483647 w 304"/>
                <a:gd name="T53" fmla="*/ 2147483647 h 504"/>
                <a:gd name="T54" fmla="*/ 2147483647 w 304"/>
                <a:gd name="T55" fmla="*/ 2147483647 h 504"/>
                <a:gd name="T56" fmla="*/ 2147483647 w 304"/>
                <a:gd name="T57" fmla="*/ 2147483647 h 504"/>
                <a:gd name="T58" fmla="*/ 2147483647 w 304"/>
                <a:gd name="T59" fmla="*/ 2147483647 h 504"/>
                <a:gd name="T60" fmla="*/ 2147483647 w 304"/>
                <a:gd name="T61" fmla="*/ 2147483647 h 504"/>
                <a:gd name="T62" fmla="*/ 2147483647 w 304"/>
                <a:gd name="T63" fmla="*/ 2147483647 h 504"/>
                <a:gd name="T64" fmla="*/ 2147483647 w 304"/>
                <a:gd name="T65" fmla="*/ 2147483647 h 504"/>
                <a:gd name="T66" fmla="*/ 2147483647 w 304"/>
                <a:gd name="T67" fmla="*/ 2147483647 h 504"/>
                <a:gd name="T68" fmla="*/ 2147483647 w 304"/>
                <a:gd name="T69" fmla="*/ 2147483647 h 504"/>
                <a:gd name="T70" fmla="*/ 2147483647 w 304"/>
                <a:gd name="T71" fmla="*/ 2147483647 h 504"/>
                <a:gd name="T72" fmla="*/ 2147483647 w 304"/>
                <a:gd name="T73" fmla="*/ 2147483647 h 504"/>
                <a:gd name="T74" fmla="*/ 2147483647 w 304"/>
                <a:gd name="T75" fmla="*/ 2147483647 h 504"/>
                <a:gd name="T76" fmla="*/ 2147483647 w 304"/>
                <a:gd name="T77" fmla="*/ 2147483647 h 504"/>
                <a:gd name="T78" fmla="*/ 2147483647 w 304"/>
                <a:gd name="T79" fmla="*/ 2147483647 h 504"/>
                <a:gd name="T80" fmla="*/ 2147483647 w 304"/>
                <a:gd name="T81" fmla="*/ 2147483647 h 504"/>
                <a:gd name="T82" fmla="*/ 2147483647 w 304"/>
                <a:gd name="T83" fmla="*/ 2147483647 h 504"/>
                <a:gd name="T84" fmla="*/ 2147483647 w 304"/>
                <a:gd name="T85" fmla="*/ 2147483647 h 504"/>
                <a:gd name="T86" fmla="*/ 2147483647 w 304"/>
                <a:gd name="T87" fmla="*/ 2147483647 h 504"/>
                <a:gd name="T88" fmla="*/ 2147483647 w 304"/>
                <a:gd name="T89" fmla="*/ 2147483647 h 504"/>
                <a:gd name="T90" fmla="*/ 2147483647 w 304"/>
                <a:gd name="T91" fmla="*/ 2147483647 h 504"/>
                <a:gd name="T92" fmla="*/ 2147483647 w 304"/>
                <a:gd name="T93" fmla="*/ 2147483647 h 504"/>
                <a:gd name="T94" fmla="*/ 2147483647 w 304"/>
                <a:gd name="T95" fmla="*/ 2147483647 h 504"/>
                <a:gd name="T96" fmla="*/ 2147483647 w 304"/>
                <a:gd name="T97" fmla="*/ 2147483647 h 504"/>
                <a:gd name="T98" fmla="*/ 2147483647 w 304"/>
                <a:gd name="T99" fmla="*/ 2147483647 h 504"/>
                <a:gd name="T100" fmla="*/ 2147483647 w 304"/>
                <a:gd name="T101" fmla="*/ 0 h 504"/>
                <a:gd name="T102" fmla="*/ 2147483647 w 304"/>
                <a:gd name="T103" fmla="*/ 0 h 504"/>
                <a:gd name="T104" fmla="*/ 0 w 304"/>
                <a:gd name="T105" fmla="*/ 2147483647 h 504"/>
                <a:gd name="T106" fmla="*/ 0 w 304"/>
                <a:gd name="T107" fmla="*/ 2147483647 h 504"/>
                <a:gd name="T108" fmla="*/ 0 w 304"/>
                <a:gd name="T109" fmla="*/ 2147483647 h 504"/>
                <a:gd name="T110" fmla="*/ 0 w 304"/>
                <a:gd name="T111" fmla="*/ 2147483647 h 504"/>
                <a:gd name="T112" fmla="*/ 2147483647 w 304"/>
                <a:gd name="T113" fmla="*/ 2147483647 h 504"/>
                <a:gd name="T114" fmla="*/ 2147483647 w 304"/>
                <a:gd name="T115" fmla="*/ 2147483647 h 504"/>
                <a:gd name="T116" fmla="*/ 2147483647 w 304"/>
                <a:gd name="T117" fmla="*/ 2147483647 h 504"/>
                <a:gd name="T118" fmla="*/ 2147483647 w 304"/>
                <a:gd name="T119" fmla="*/ 2147483647 h 504"/>
                <a:gd name="T120" fmla="*/ 2147483647 w 304"/>
                <a:gd name="T121" fmla="*/ 2147483647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7" name="Freeform 48"/>
            <p:cNvSpPr>
              <a:spLocks/>
            </p:cNvSpPr>
            <p:nvPr/>
          </p:nvSpPr>
          <p:spPr bwMode="auto">
            <a:xfrm>
              <a:off x="3416664" y="3422750"/>
              <a:ext cx="607368" cy="271529"/>
            </a:xfrm>
            <a:custGeom>
              <a:avLst/>
              <a:gdLst>
                <a:gd name="T0" fmla="*/ 2147483647 w 680"/>
                <a:gd name="T1" fmla="*/ 2147483647 h 304"/>
                <a:gd name="T2" fmla="*/ 2147483647 w 680"/>
                <a:gd name="T3" fmla="*/ 2147483647 h 304"/>
                <a:gd name="T4" fmla="*/ 2147483647 w 680"/>
                <a:gd name="T5" fmla="*/ 2147483647 h 304"/>
                <a:gd name="T6" fmla="*/ 2147483647 w 680"/>
                <a:gd name="T7" fmla="*/ 2147483647 h 304"/>
                <a:gd name="T8" fmla="*/ 2147483647 w 680"/>
                <a:gd name="T9" fmla="*/ 2147483647 h 304"/>
                <a:gd name="T10" fmla="*/ 2147483647 w 680"/>
                <a:gd name="T11" fmla="*/ 2147483647 h 304"/>
                <a:gd name="T12" fmla="*/ 2147483647 w 680"/>
                <a:gd name="T13" fmla="*/ 2147483647 h 304"/>
                <a:gd name="T14" fmla="*/ 2147483647 w 680"/>
                <a:gd name="T15" fmla="*/ 2147483647 h 304"/>
                <a:gd name="T16" fmla="*/ 2147483647 w 680"/>
                <a:gd name="T17" fmla="*/ 2147483647 h 304"/>
                <a:gd name="T18" fmla="*/ 2147483647 w 680"/>
                <a:gd name="T19" fmla="*/ 2147483647 h 304"/>
                <a:gd name="T20" fmla="*/ 2147483647 w 680"/>
                <a:gd name="T21" fmla="*/ 2147483647 h 304"/>
                <a:gd name="T22" fmla="*/ 2147483647 w 680"/>
                <a:gd name="T23" fmla="*/ 2147483647 h 304"/>
                <a:gd name="T24" fmla="*/ 2147483647 w 680"/>
                <a:gd name="T25" fmla="*/ 2147483647 h 304"/>
                <a:gd name="T26" fmla="*/ 2147483647 w 680"/>
                <a:gd name="T27" fmla="*/ 2147483647 h 304"/>
                <a:gd name="T28" fmla="*/ 2147483647 w 680"/>
                <a:gd name="T29" fmla="*/ 2147483647 h 304"/>
                <a:gd name="T30" fmla="*/ 2147483647 w 680"/>
                <a:gd name="T31" fmla="*/ 2147483647 h 304"/>
                <a:gd name="T32" fmla="*/ 2147483647 w 680"/>
                <a:gd name="T33" fmla="*/ 2147483647 h 304"/>
                <a:gd name="T34" fmla="*/ 2147483647 w 680"/>
                <a:gd name="T35" fmla="*/ 2147483647 h 304"/>
                <a:gd name="T36" fmla="*/ 2147483647 w 680"/>
                <a:gd name="T37" fmla="*/ 2147483647 h 304"/>
                <a:gd name="T38" fmla="*/ 2147483647 w 680"/>
                <a:gd name="T39" fmla="*/ 2147483647 h 304"/>
                <a:gd name="T40" fmla="*/ 2147483647 w 680"/>
                <a:gd name="T41" fmla="*/ 2147483647 h 304"/>
                <a:gd name="T42" fmla="*/ 2147483647 w 680"/>
                <a:gd name="T43" fmla="*/ 2147483647 h 304"/>
                <a:gd name="T44" fmla="*/ 2147483647 w 680"/>
                <a:gd name="T45" fmla="*/ 2147483647 h 304"/>
                <a:gd name="T46" fmla="*/ 2147483647 w 680"/>
                <a:gd name="T47" fmla="*/ 2147483647 h 304"/>
                <a:gd name="T48" fmla="*/ 2147483647 w 680"/>
                <a:gd name="T49" fmla="*/ 2147483647 h 304"/>
                <a:gd name="T50" fmla="*/ 2147483647 w 680"/>
                <a:gd name="T51" fmla="*/ 2147483647 h 304"/>
                <a:gd name="T52" fmla="*/ 2147483647 w 680"/>
                <a:gd name="T53" fmla="*/ 2147483647 h 304"/>
                <a:gd name="T54" fmla="*/ 2147483647 w 680"/>
                <a:gd name="T55" fmla="*/ 2147483647 h 304"/>
                <a:gd name="T56" fmla="*/ 2147483647 w 680"/>
                <a:gd name="T57" fmla="*/ 2147483647 h 304"/>
                <a:gd name="T58" fmla="*/ 2147483647 w 680"/>
                <a:gd name="T59" fmla="*/ 2147483647 h 304"/>
                <a:gd name="T60" fmla="*/ 2147483647 w 680"/>
                <a:gd name="T61" fmla="*/ 2147483647 h 304"/>
                <a:gd name="T62" fmla="*/ 2147483647 w 680"/>
                <a:gd name="T63" fmla="*/ 2147483647 h 304"/>
                <a:gd name="T64" fmla="*/ 2147483647 w 680"/>
                <a:gd name="T65" fmla="*/ 2147483647 h 304"/>
                <a:gd name="T66" fmla="*/ 2147483647 w 680"/>
                <a:gd name="T67" fmla="*/ 2147483647 h 304"/>
                <a:gd name="T68" fmla="*/ 2147483647 w 680"/>
                <a:gd name="T69" fmla="*/ 2147483647 h 304"/>
                <a:gd name="T70" fmla="*/ 2147483647 w 680"/>
                <a:gd name="T71" fmla="*/ 2147483647 h 304"/>
                <a:gd name="T72" fmla="*/ 2147483647 w 680"/>
                <a:gd name="T73" fmla="*/ 2147483647 h 304"/>
                <a:gd name="T74" fmla="*/ 2147483647 w 680"/>
                <a:gd name="T75" fmla="*/ 2147483647 h 304"/>
                <a:gd name="T76" fmla="*/ 2147483647 w 680"/>
                <a:gd name="T77" fmla="*/ 2147483647 h 304"/>
                <a:gd name="T78" fmla="*/ 2147483647 w 680"/>
                <a:gd name="T79" fmla="*/ 2147483647 h 304"/>
                <a:gd name="T80" fmla="*/ 2147483647 w 680"/>
                <a:gd name="T81" fmla="*/ 2147483647 h 304"/>
                <a:gd name="T82" fmla="*/ 2147483647 w 680"/>
                <a:gd name="T83" fmla="*/ 2147483647 h 304"/>
                <a:gd name="T84" fmla="*/ 2147483647 w 680"/>
                <a:gd name="T85" fmla="*/ 2147483647 h 304"/>
                <a:gd name="T86" fmla="*/ 2147483647 w 680"/>
                <a:gd name="T87" fmla="*/ 2147483647 h 304"/>
                <a:gd name="T88" fmla="*/ 2147483647 w 680"/>
                <a:gd name="T89" fmla="*/ 2147483647 h 304"/>
                <a:gd name="T90" fmla="*/ 2147483647 w 680"/>
                <a:gd name="T91" fmla="*/ 2147483647 h 304"/>
                <a:gd name="T92" fmla="*/ 2147483647 w 680"/>
                <a:gd name="T93" fmla="*/ 2147483647 h 304"/>
                <a:gd name="T94" fmla="*/ 0 w 680"/>
                <a:gd name="T95" fmla="*/ 2147483647 h 304"/>
                <a:gd name="T96" fmla="*/ 2147483647 w 680"/>
                <a:gd name="T97" fmla="*/ 2147483647 h 304"/>
                <a:gd name="T98" fmla="*/ 2147483647 w 680"/>
                <a:gd name="T99" fmla="*/ 2147483647 h 304"/>
                <a:gd name="T100" fmla="*/ 2147483647 w 680"/>
                <a:gd name="T101" fmla="*/ 2147483647 h 304"/>
                <a:gd name="T102" fmla="*/ 2147483647 w 680"/>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8" name="Freeform 49"/>
            <p:cNvSpPr>
              <a:spLocks/>
            </p:cNvSpPr>
            <p:nvPr/>
          </p:nvSpPr>
          <p:spPr bwMode="auto">
            <a:xfrm>
              <a:off x="4161582" y="2860042"/>
              <a:ext cx="50019" cy="71455"/>
            </a:xfrm>
            <a:custGeom>
              <a:avLst/>
              <a:gdLst>
                <a:gd name="T0" fmla="*/ 2147483647 w 56"/>
                <a:gd name="T1" fmla="*/ 2147483647 h 80"/>
                <a:gd name="T2" fmla="*/ 2147483647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2147483647 w 56"/>
                <a:gd name="T17" fmla="*/ 2147483647 h 80"/>
                <a:gd name="T18" fmla="*/ 2147483647 w 56"/>
                <a:gd name="T19" fmla="*/ 2147483647 h 80"/>
                <a:gd name="T20" fmla="*/ 2147483647 w 56"/>
                <a:gd name="T21" fmla="*/ 2147483647 h 80"/>
                <a:gd name="T22" fmla="*/ 2147483647 w 56"/>
                <a:gd name="T23" fmla="*/ 2147483647 h 80"/>
                <a:gd name="T24" fmla="*/ 2147483647 w 56"/>
                <a:gd name="T25" fmla="*/ 2147483647 h 80"/>
                <a:gd name="T26" fmla="*/ 2147483647 w 56"/>
                <a:gd name="T27" fmla="*/ 2147483647 h 80"/>
                <a:gd name="T28" fmla="*/ 2147483647 w 56"/>
                <a:gd name="T29" fmla="*/ 2147483647 h 80"/>
                <a:gd name="T30" fmla="*/ 2147483647 w 56"/>
                <a:gd name="T31" fmla="*/ 2147483647 h 80"/>
                <a:gd name="T32" fmla="*/ 2147483647 w 56"/>
                <a:gd name="T33" fmla="*/ 2147483647 h 80"/>
                <a:gd name="T34" fmla="*/ 2147483647 w 56"/>
                <a:gd name="T35" fmla="*/ 2147483647 h 80"/>
                <a:gd name="T36" fmla="*/ 2147483647 w 56"/>
                <a:gd name="T37" fmla="*/ 2147483647 h 80"/>
                <a:gd name="T38" fmla="*/ 2147483647 w 56"/>
                <a:gd name="T39" fmla="*/ 2147483647 h 80"/>
                <a:gd name="T40" fmla="*/ 2147483647 w 56"/>
                <a:gd name="T41" fmla="*/ 2147483647 h 80"/>
                <a:gd name="T42" fmla="*/ 2147483647 w 56"/>
                <a:gd name="T43" fmla="*/ 2147483647 h 80"/>
                <a:gd name="T44" fmla="*/ 2147483647 w 56"/>
                <a:gd name="T45" fmla="*/ 2147483647 h 80"/>
                <a:gd name="T46" fmla="*/ 2147483647 w 56"/>
                <a:gd name="T47" fmla="*/ 2147483647 h 80"/>
                <a:gd name="T48" fmla="*/ 2147483647 w 56"/>
                <a:gd name="T49" fmla="*/ 2147483647 h 80"/>
                <a:gd name="T50" fmla="*/ 2147483647 w 56"/>
                <a:gd name="T51" fmla="*/ 2147483647 h 80"/>
                <a:gd name="T52" fmla="*/ 2147483647 w 56"/>
                <a:gd name="T53" fmla="*/ 2147483647 h 80"/>
                <a:gd name="T54" fmla="*/ 2147483647 w 56"/>
                <a:gd name="T55" fmla="*/ 2147483647 h 80"/>
                <a:gd name="T56" fmla="*/ 2147483647 w 56"/>
                <a:gd name="T57" fmla="*/ 2147483647 h 80"/>
                <a:gd name="T58" fmla="*/ 2147483647 w 56"/>
                <a:gd name="T59" fmla="*/ 2147483647 h 80"/>
                <a:gd name="T60" fmla="*/ 2147483647 w 56"/>
                <a:gd name="T61" fmla="*/ 2147483647 h 80"/>
                <a:gd name="T62" fmla="*/ 2147483647 w 56"/>
                <a:gd name="T63" fmla="*/ 2147483647 h 80"/>
                <a:gd name="T64" fmla="*/ 2147483647 w 56"/>
                <a:gd name="T65" fmla="*/ 0 h 80"/>
                <a:gd name="T66" fmla="*/ 2147483647 w 56"/>
                <a:gd name="T67" fmla="*/ 0 h 80"/>
                <a:gd name="T68" fmla="*/ 0 w 56"/>
                <a:gd name="T69" fmla="*/ 2147483647 h 80"/>
                <a:gd name="T70" fmla="*/ 0 w 56"/>
                <a:gd name="T71" fmla="*/ 2147483647 h 80"/>
                <a:gd name="T72" fmla="*/ 2147483647 w 56"/>
                <a:gd name="T73" fmla="*/ 2147483647 h 80"/>
                <a:gd name="T74" fmla="*/ 2147483647 w 56"/>
                <a:gd name="T75" fmla="*/ 2147483647 h 80"/>
                <a:gd name="T76" fmla="*/ 2147483647 w 56"/>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29" name="Freeform 50"/>
            <p:cNvSpPr>
              <a:spLocks/>
            </p:cNvSpPr>
            <p:nvPr/>
          </p:nvSpPr>
          <p:spPr bwMode="auto">
            <a:xfrm>
              <a:off x="1636541" y="3108348"/>
              <a:ext cx="521622" cy="414439"/>
            </a:xfrm>
            <a:custGeom>
              <a:avLst/>
              <a:gdLst>
                <a:gd name="T0" fmla="*/ 2147483647 w 584"/>
                <a:gd name="T1" fmla="*/ 2147483647 h 464"/>
                <a:gd name="T2" fmla="*/ 2147483647 w 584"/>
                <a:gd name="T3" fmla="*/ 2147483647 h 464"/>
                <a:gd name="T4" fmla="*/ 2147483647 w 584"/>
                <a:gd name="T5" fmla="*/ 2147483647 h 464"/>
                <a:gd name="T6" fmla="*/ 0 w 584"/>
                <a:gd name="T7" fmla="*/ 2147483647 h 464"/>
                <a:gd name="T8" fmla="*/ 0 w 584"/>
                <a:gd name="T9" fmla="*/ 2147483647 h 464"/>
                <a:gd name="T10" fmla="*/ 2147483647 w 584"/>
                <a:gd name="T11" fmla="*/ 0 h 464"/>
                <a:gd name="T12" fmla="*/ 2147483647 w 584"/>
                <a:gd name="T13" fmla="*/ 0 h 464"/>
                <a:gd name="T14" fmla="*/ 2147483647 w 584"/>
                <a:gd name="T15" fmla="*/ 2147483647 h 464"/>
                <a:gd name="T16" fmla="*/ 2147483647 w 584"/>
                <a:gd name="T17" fmla="*/ 2147483647 h 464"/>
                <a:gd name="T18" fmla="*/ 2147483647 w 584"/>
                <a:gd name="T19" fmla="*/ 2147483647 h 464"/>
                <a:gd name="T20" fmla="*/ 2147483647 w 584"/>
                <a:gd name="T21" fmla="*/ 2147483647 h 464"/>
                <a:gd name="T22" fmla="*/ 2147483647 w 584"/>
                <a:gd name="T23" fmla="*/ 2147483647 h 464"/>
                <a:gd name="T24" fmla="*/ 2147483647 w 584"/>
                <a:gd name="T25" fmla="*/ 2147483647 h 464"/>
                <a:gd name="T26" fmla="*/ 2147483647 w 584"/>
                <a:gd name="T27" fmla="*/ 2147483647 h 464"/>
                <a:gd name="T28" fmla="*/ 2147483647 w 584"/>
                <a:gd name="T29" fmla="*/ 2147483647 h 464"/>
                <a:gd name="T30" fmla="*/ 2147483647 w 584"/>
                <a:gd name="T31" fmla="*/ 2147483647 h 464"/>
                <a:gd name="T32" fmla="*/ 2147483647 w 584"/>
                <a:gd name="T33" fmla="*/ 2147483647 h 464"/>
                <a:gd name="T34" fmla="*/ 2147483647 w 584"/>
                <a:gd name="T35" fmla="*/ 2147483647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0" name="Freeform 51"/>
            <p:cNvSpPr>
              <a:spLocks/>
            </p:cNvSpPr>
            <p:nvPr/>
          </p:nvSpPr>
          <p:spPr bwMode="auto">
            <a:xfrm>
              <a:off x="3209445" y="4008681"/>
              <a:ext cx="650241" cy="500185"/>
            </a:xfrm>
            <a:custGeom>
              <a:avLst/>
              <a:gdLst>
                <a:gd name="T0" fmla="*/ 2147483647 w 728"/>
                <a:gd name="T1" fmla="*/ 2147483647 h 560"/>
                <a:gd name="T2" fmla="*/ 2147483647 w 728"/>
                <a:gd name="T3" fmla="*/ 2147483647 h 560"/>
                <a:gd name="T4" fmla="*/ 2147483647 w 728"/>
                <a:gd name="T5" fmla="*/ 2147483647 h 560"/>
                <a:gd name="T6" fmla="*/ 2147483647 w 728"/>
                <a:gd name="T7" fmla="*/ 2147483647 h 560"/>
                <a:gd name="T8" fmla="*/ 2147483647 w 728"/>
                <a:gd name="T9" fmla="*/ 2147483647 h 560"/>
                <a:gd name="T10" fmla="*/ 2147483647 w 728"/>
                <a:gd name="T11" fmla="*/ 2147483647 h 560"/>
                <a:gd name="T12" fmla="*/ 2147483647 w 728"/>
                <a:gd name="T13" fmla="*/ 2147483647 h 560"/>
                <a:gd name="T14" fmla="*/ 2147483647 w 728"/>
                <a:gd name="T15" fmla="*/ 2147483647 h 560"/>
                <a:gd name="T16" fmla="*/ 2147483647 w 728"/>
                <a:gd name="T17" fmla="*/ 2147483647 h 560"/>
                <a:gd name="T18" fmla="*/ 2147483647 w 728"/>
                <a:gd name="T19" fmla="*/ 2147483647 h 560"/>
                <a:gd name="T20" fmla="*/ 2147483647 w 728"/>
                <a:gd name="T21" fmla="*/ 2147483647 h 560"/>
                <a:gd name="T22" fmla="*/ 2147483647 w 728"/>
                <a:gd name="T23" fmla="*/ 2147483647 h 560"/>
                <a:gd name="T24" fmla="*/ 2147483647 w 728"/>
                <a:gd name="T25" fmla="*/ 2147483647 h 560"/>
                <a:gd name="T26" fmla="*/ 2147483647 w 728"/>
                <a:gd name="T27" fmla="*/ 2147483647 h 560"/>
                <a:gd name="T28" fmla="*/ 2147483647 w 728"/>
                <a:gd name="T29" fmla="*/ 2147483647 h 560"/>
                <a:gd name="T30" fmla="*/ 2147483647 w 728"/>
                <a:gd name="T31" fmla="*/ 2147483647 h 560"/>
                <a:gd name="T32" fmla="*/ 2147483647 w 728"/>
                <a:gd name="T33" fmla="*/ 2147483647 h 560"/>
                <a:gd name="T34" fmla="*/ 2147483647 w 728"/>
                <a:gd name="T35" fmla="*/ 2147483647 h 560"/>
                <a:gd name="T36" fmla="*/ 2147483647 w 728"/>
                <a:gd name="T37" fmla="*/ 2147483647 h 560"/>
                <a:gd name="T38" fmla="*/ 2147483647 w 728"/>
                <a:gd name="T39" fmla="*/ 2147483647 h 560"/>
                <a:gd name="T40" fmla="*/ 2147483647 w 728"/>
                <a:gd name="T41" fmla="*/ 2147483647 h 560"/>
                <a:gd name="T42" fmla="*/ 2147483647 w 728"/>
                <a:gd name="T43" fmla="*/ 2147483647 h 560"/>
                <a:gd name="T44" fmla="*/ 2147483647 w 728"/>
                <a:gd name="T45" fmla="*/ 2147483647 h 560"/>
                <a:gd name="T46" fmla="*/ 2147483647 w 728"/>
                <a:gd name="T47" fmla="*/ 2147483647 h 560"/>
                <a:gd name="T48" fmla="*/ 2147483647 w 728"/>
                <a:gd name="T49" fmla="*/ 2147483647 h 560"/>
                <a:gd name="T50" fmla="*/ 2147483647 w 728"/>
                <a:gd name="T51" fmla="*/ 2147483647 h 560"/>
                <a:gd name="T52" fmla="*/ 2147483647 w 728"/>
                <a:gd name="T53" fmla="*/ 2147483647 h 560"/>
                <a:gd name="T54" fmla="*/ 2147483647 w 728"/>
                <a:gd name="T55" fmla="*/ 2147483647 h 560"/>
                <a:gd name="T56" fmla="*/ 2147483647 w 728"/>
                <a:gd name="T57" fmla="*/ 2147483647 h 560"/>
                <a:gd name="T58" fmla="*/ 2147483647 w 728"/>
                <a:gd name="T59" fmla="*/ 2147483647 h 560"/>
                <a:gd name="T60" fmla="*/ 2147483647 w 728"/>
                <a:gd name="T61" fmla="*/ 2147483647 h 560"/>
                <a:gd name="T62" fmla="*/ 2147483647 w 728"/>
                <a:gd name="T63" fmla="*/ 2147483647 h 560"/>
                <a:gd name="T64" fmla="*/ 2147483647 w 728"/>
                <a:gd name="T65" fmla="*/ 2147483647 h 560"/>
                <a:gd name="T66" fmla="*/ 2147483647 w 728"/>
                <a:gd name="T67" fmla="*/ 2147483647 h 560"/>
                <a:gd name="T68" fmla="*/ 2147483647 w 728"/>
                <a:gd name="T69" fmla="*/ 2147483647 h 560"/>
                <a:gd name="T70" fmla="*/ 2147483647 w 728"/>
                <a:gd name="T71" fmla="*/ 2147483647 h 560"/>
                <a:gd name="T72" fmla="*/ 2147483647 w 728"/>
                <a:gd name="T73" fmla="*/ 2147483647 h 560"/>
                <a:gd name="T74" fmla="*/ 2147483647 w 728"/>
                <a:gd name="T75" fmla="*/ 2147483647 h 560"/>
                <a:gd name="T76" fmla="*/ 2147483647 w 728"/>
                <a:gd name="T77" fmla="*/ 2147483647 h 560"/>
                <a:gd name="T78" fmla="*/ 2147483647 w 728"/>
                <a:gd name="T79" fmla="*/ 2147483647 h 560"/>
                <a:gd name="T80" fmla="*/ 2147483647 w 728"/>
                <a:gd name="T81" fmla="*/ 2147483647 h 560"/>
                <a:gd name="T82" fmla="*/ 2147483647 w 728"/>
                <a:gd name="T83" fmla="*/ 2147483647 h 560"/>
                <a:gd name="T84" fmla="*/ 2147483647 w 728"/>
                <a:gd name="T85" fmla="*/ 2147483647 h 560"/>
                <a:gd name="T86" fmla="*/ 2147483647 w 728"/>
                <a:gd name="T87" fmla="*/ 2147483647 h 560"/>
                <a:gd name="T88" fmla="*/ 2147483647 w 728"/>
                <a:gd name="T89" fmla="*/ 2147483647 h 560"/>
                <a:gd name="T90" fmla="*/ 2147483647 w 728"/>
                <a:gd name="T91" fmla="*/ 2147483647 h 560"/>
                <a:gd name="T92" fmla="*/ 2147483647 w 728"/>
                <a:gd name="T93" fmla="*/ 2147483647 h 560"/>
                <a:gd name="T94" fmla="*/ 2147483647 w 728"/>
                <a:gd name="T95" fmla="*/ 2147483647 h 560"/>
                <a:gd name="T96" fmla="*/ 2147483647 w 728"/>
                <a:gd name="T97" fmla="*/ 2147483647 h 560"/>
                <a:gd name="T98" fmla="*/ 2147483647 w 728"/>
                <a:gd name="T99" fmla="*/ 2147483647 h 560"/>
                <a:gd name="T100" fmla="*/ 2147483647 w 728"/>
                <a:gd name="T101" fmla="*/ 2147483647 h 560"/>
                <a:gd name="T102" fmla="*/ 2147483647 w 728"/>
                <a:gd name="T103" fmla="*/ 2147483647 h 560"/>
                <a:gd name="T104" fmla="*/ 2147483647 w 728"/>
                <a:gd name="T105" fmla="*/ 2147483647 h 560"/>
                <a:gd name="T106" fmla="*/ 2147483647 w 728"/>
                <a:gd name="T107" fmla="*/ 2147483647 h 560"/>
                <a:gd name="T108" fmla="*/ 2147483647 w 728"/>
                <a:gd name="T109" fmla="*/ 2147483647 h 560"/>
                <a:gd name="T110" fmla="*/ 2147483647 w 728"/>
                <a:gd name="T111" fmla="*/ 2147483647 h 560"/>
                <a:gd name="T112" fmla="*/ 2147483647 w 728"/>
                <a:gd name="T113" fmla="*/ 0 h 560"/>
                <a:gd name="T114" fmla="*/ 2147483647 w 728"/>
                <a:gd name="T115" fmla="*/ 2147483647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1" name="Freeform 52"/>
            <p:cNvSpPr>
              <a:spLocks/>
            </p:cNvSpPr>
            <p:nvPr/>
          </p:nvSpPr>
          <p:spPr bwMode="auto">
            <a:xfrm>
              <a:off x="1758015" y="3558514"/>
              <a:ext cx="994118" cy="986079"/>
            </a:xfrm>
            <a:custGeom>
              <a:avLst/>
              <a:gdLst>
                <a:gd name="T0" fmla="*/ 2147483647 w 1113"/>
                <a:gd name="T1" fmla="*/ 0 h 1104"/>
                <a:gd name="T2" fmla="*/ 2147483647 w 1113"/>
                <a:gd name="T3" fmla="*/ 2147483647 h 1104"/>
                <a:gd name="T4" fmla="*/ 2147483647 w 1113"/>
                <a:gd name="T5" fmla="*/ 2147483647 h 1104"/>
                <a:gd name="T6" fmla="*/ 2147483647 w 1113"/>
                <a:gd name="T7" fmla="*/ 2147483647 h 1104"/>
                <a:gd name="T8" fmla="*/ 2147483647 w 1113"/>
                <a:gd name="T9" fmla="*/ 2147483647 h 1104"/>
                <a:gd name="T10" fmla="*/ 2147483647 w 1113"/>
                <a:gd name="T11" fmla="*/ 2147483647 h 1104"/>
                <a:gd name="T12" fmla="*/ 2147483647 w 1113"/>
                <a:gd name="T13" fmla="*/ 2147483647 h 1104"/>
                <a:gd name="T14" fmla="*/ 2147483647 w 1113"/>
                <a:gd name="T15" fmla="*/ 2147483647 h 1104"/>
                <a:gd name="T16" fmla="*/ 2147483647 w 1113"/>
                <a:gd name="T17" fmla="*/ 2147483647 h 1104"/>
                <a:gd name="T18" fmla="*/ 2147483647 w 1113"/>
                <a:gd name="T19" fmla="*/ 2147483647 h 1104"/>
                <a:gd name="T20" fmla="*/ 2147483647 w 1113"/>
                <a:gd name="T21" fmla="*/ 2147483647 h 1104"/>
                <a:gd name="T22" fmla="*/ 2147483647 w 1113"/>
                <a:gd name="T23" fmla="*/ 2147483647 h 1104"/>
                <a:gd name="T24" fmla="*/ 2147483647 w 1113"/>
                <a:gd name="T25" fmla="*/ 2147483647 h 1104"/>
                <a:gd name="T26" fmla="*/ 2147483647 w 1113"/>
                <a:gd name="T27" fmla="*/ 2147483647 h 1104"/>
                <a:gd name="T28" fmla="*/ 2147483647 w 1113"/>
                <a:gd name="T29" fmla="*/ 2147483647 h 1104"/>
                <a:gd name="T30" fmla="*/ 2147483647 w 1113"/>
                <a:gd name="T31" fmla="*/ 2147483647 h 1104"/>
                <a:gd name="T32" fmla="*/ 2147483647 w 1113"/>
                <a:gd name="T33" fmla="*/ 2147483647 h 1104"/>
                <a:gd name="T34" fmla="*/ 2147483647 w 1113"/>
                <a:gd name="T35" fmla="*/ 2147483647 h 1104"/>
                <a:gd name="T36" fmla="*/ 2147483647 w 1113"/>
                <a:gd name="T37" fmla="*/ 2147483647 h 1104"/>
                <a:gd name="T38" fmla="*/ 2147483647 w 1113"/>
                <a:gd name="T39" fmla="*/ 2147483647 h 1104"/>
                <a:gd name="T40" fmla="*/ 2147483647 w 1113"/>
                <a:gd name="T41" fmla="*/ 2147483647 h 1104"/>
                <a:gd name="T42" fmla="*/ 2147483647 w 1113"/>
                <a:gd name="T43" fmla="*/ 2147483647 h 1104"/>
                <a:gd name="T44" fmla="*/ 2147483647 w 1113"/>
                <a:gd name="T45" fmla="*/ 2147483647 h 1104"/>
                <a:gd name="T46" fmla="*/ 2147483647 w 1113"/>
                <a:gd name="T47" fmla="*/ 2147483647 h 1104"/>
                <a:gd name="T48" fmla="*/ 2147483647 w 1113"/>
                <a:gd name="T49" fmla="*/ 2147483647 h 1104"/>
                <a:gd name="T50" fmla="*/ 2147483647 w 1113"/>
                <a:gd name="T51" fmla="*/ 2147483647 h 1104"/>
                <a:gd name="T52" fmla="*/ 2147483647 w 1113"/>
                <a:gd name="T53" fmla="*/ 2147483647 h 1104"/>
                <a:gd name="T54" fmla="*/ 2147483647 w 1113"/>
                <a:gd name="T55" fmla="*/ 2147483647 h 1104"/>
                <a:gd name="T56" fmla="*/ 2147483647 w 1113"/>
                <a:gd name="T57" fmla="*/ 2147483647 h 1104"/>
                <a:gd name="T58" fmla="*/ 2147483647 w 1113"/>
                <a:gd name="T59" fmla="*/ 2147483647 h 1104"/>
                <a:gd name="T60" fmla="*/ 2147483647 w 1113"/>
                <a:gd name="T61" fmla="*/ 2147483647 h 1104"/>
                <a:gd name="T62" fmla="*/ 2147483647 w 1113"/>
                <a:gd name="T63" fmla="*/ 2147483647 h 1104"/>
                <a:gd name="T64" fmla="*/ 2147483647 w 1113"/>
                <a:gd name="T65" fmla="*/ 2147483647 h 1104"/>
                <a:gd name="T66" fmla="*/ 2147483647 w 1113"/>
                <a:gd name="T67" fmla="*/ 2147483647 h 1104"/>
                <a:gd name="T68" fmla="*/ 2147483647 w 1113"/>
                <a:gd name="T69" fmla="*/ 2147483647 h 1104"/>
                <a:gd name="T70" fmla="*/ 2147483647 w 1113"/>
                <a:gd name="T71" fmla="*/ 2147483647 h 1104"/>
                <a:gd name="T72" fmla="*/ 2147483647 w 1113"/>
                <a:gd name="T73" fmla="*/ 2147483647 h 1104"/>
                <a:gd name="T74" fmla="*/ 2147483647 w 1113"/>
                <a:gd name="T75" fmla="*/ 2147483647 h 1104"/>
                <a:gd name="T76" fmla="*/ 2147483647 w 1113"/>
                <a:gd name="T77" fmla="*/ 2147483647 h 1104"/>
                <a:gd name="T78" fmla="*/ 2147483647 w 1113"/>
                <a:gd name="T79" fmla="*/ 2147483647 h 1104"/>
                <a:gd name="T80" fmla="*/ 2147483647 w 1113"/>
                <a:gd name="T81" fmla="*/ 2147483647 h 1104"/>
                <a:gd name="T82" fmla="*/ 2147483647 w 1113"/>
                <a:gd name="T83" fmla="*/ 2147483647 h 1104"/>
                <a:gd name="T84" fmla="*/ 2147483647 w 1113"/>
                <a:gd name="T85" fmla="*/ 2147483647 h 1104"/>
                <a:gd name="T86" fmla="*/ 2147483647 w 1113"/>
                <a:gd name="T87" fmla="*/ 2147483647 h 1104"/>
                <a:gd name="T88" fmla="*/ 2147483647 w 1113"/>
                <a:gd name="T89" fmla="*/ 2147483647 h 1104"/>
                <a:gd name="T90" fmla="*/ 2147483647 w 1113"/>
                <a:gd name="T91" fmla="*/ 2147483647 h 1104"/>
                <a:gd name="T92" fmla="*/ 2147483647 w 1113"/>
                <a:gd name="T93" fmla="*/ 2147483647 h 1104"/>
                <a:gd name="T94" fmla="*/ 2147483647 w 1113"/>
                <a:gd name="T95" fmla="*/ 2147483647 h 1104"/>
                <a:gd name="T96" fmla="*/ 2147483647 w 1113"/>
                <a:gd name="T97" fmla="*/ 2147483647 h 1104"/>
                <a:gd name="T98" fmla="*/ 2147483647 w 1113"/>
                <a:gd name="T99" fmla="*/ 2147483647 h 1104"/>
                <a:gd name="T100" fmla="*/ 2147483647 w 1113"/>
                <a:gd name="T101" fmla="*/ 2147483647 h 1104"/>
                <a:gd name="T102" fmla="*/ 2147483647 w 1113"/>
                <a:gd name="T103" fmla="*/ 2147483647 h 1104"/>
                <a:gd name="T104" fmla="*/ 2147483647 w 1113"/>
                <a:gd name="T105" fmla="*/ 2147483647 h 1104"/>
                <a:gd name="T106" fmla="*/ 2147483647 w 1113"/>
                <a:gd name="T107" fmla="*/ 2147483647 h 1104"/>
                <a:gd name="T108" fmla="*/ 2147483647 w 1113"/>
                <a:gd name="T109" fmla="*/ 2147483647 h 1104"/>
                <a:gd name="T110" fmla="*/ 2147483647 w 1113"/>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2" name="Freeform 53"/>
            <p:cNvSpPr>
              <a:spLocks/>
            </p:cNvSpPr>
            <p:nvPr/>
          </p:nvSpPr>
          <p:spPr bwMode="auto">
            <a:xfrm>
              <a:off x="2980789" y="3487059"/>
              <a:ext cx="607368" cy="214365"/>
            </a:xfrm>
            <a:custGeom>
              <a:avLst/>
              <a:gdLst>
                <a:gd name="T0" fmla="*/ 2147483647 w 680"/>
                <a:gd name="T1" fmla="*/ 0 h 240"/>
                <a:gd name="T2" fmla="*/ 2147483647 w 680"/>
                <a:gd name="T3" fmla="*/ 0 h 240"/>
                <a:gd name="T4" fmla="*/ 2147483647 w 680"/>
                <a:gd name="T5" fmla="*/ 2147483647 h 240"/>
                <a:gd name="T6" fmla="*/ 2147483647 w 680"/>
                <a:gd name="T7" fmla="*/ 2147483647 h 240"/>
                <a:gd name="T8" fmla="*/ 2147483647 w 680"/>
                <a:gd name="T9" fmla="*/ 2147483647 h 240"/>
                <a:gd name="T10" fmla="*/ 2147483647 w 680"/>
                <a:gd name="T11" fmla="*/ 2147483647 h 240"/>
                <a:gd name="T12" fmla="*/ 2147483647 w 680"/>
                <a:gd name="T13" fmla="*/ 2147483647 h 240"/>
                <a:gd name="T14" fmla="*/ 2147483647 w 680"/>
                <a:gd name="T15" fmla="*/ 2147483647 h 240"/>
                <a:gd name="T16" fmla="*/ 2147483647 w 680"/>
                <a:gd name="T17" fmla="*/ 2147483647 h 240"/>
                <a:gd name="T18" fmla="*/ 2147483647 w 680"/>
                <a:gd name="T19" fmla="*/ 2147483647 h 240"/>
                <a:gd name="T20" fmla="*/ 2147483647 w 680"/>
                <a:gd name="T21" fmla="*/ 2147483647 h 240"/>
                <a:gd name="T22" fmla="*/ 2147483647 w 680"/>
                <a:gd name="T23" fmla="*/ 2147483647 h 240"/>
                <a:gd name="T24" fmla="*/ 2147483647 w 680"/>
                <a:gd name="T25" fmla="*/ 2147483647 h 240"/>
                <a:gd name="T26" fmla="*/ 2147483647 w 680"/>
                <a:gd name="T27" fmla="*/ 2147483647 h 240"/>
                <a:gd name="T28" fmla="*/ 2147483647 w 680"/>
                <a:gd name="T29" fmla="*/ 2147483647 h 240"/>
                <a:gd name="T30" fmla="*/ 2147483647 w 680"/>
                <a:gd name="T31" fmla="*/ 2147483647 h 240"/>
                <a:gd name="T32" fmla="*/ 2147483647 w 680"/>
                <a:gd name="T33" fmla="*/ 2147483647 h 240"/>
                <a:gd name="T34" fmla="*/ 2147483647 w 680"/>
                <a:gd name="T35" fmla="*/ 2147483647 h 240"/>
                <a:gd name="T36" fmla="*/ 0 w 680"/>
                <a:gd name="T37" fmla="*/ 2147483647 h 240"/>
                <a:gd name="T38" fmla="*/ 0 w 680"/>
                <a:gd name="T39" fmla="*/ 2147483647 h 240"/>
                <a:gd name="T40" fmla="*/ 2147483647 w 680"/>
                <a:gd name="T41" fmla="*/ 2147483647 h 240"/>
                <a:gd name="T42" fmla="*/ 2147483647 w 680"/>
                <a:gd name="T43" fmla="*/ 2147483647 h 240"/>
                <a:gd name="T44" fmla="*/ 2147483647 w 680"/>
                <a:gd name="T45" fmla="*/ 2147483647 h 240"/>
                <a:gd name="T46" fmla="*/ 2147483647 w 680"/>
                <a:gd name="T47" fmla="*/ 2147483647 h 240"/>
                <a:gd name="T48" fmla="*/ 2147483647 w 680"/>
                <a:gd name="T49" fmla="*/ 2147483647 h 240"/>
                <a:gd name="T50" fmla="*/ 2147483647 w 680"/>
                <a:gd name="T51" fmla="*/ 2147483647 h 240"/>
                <a:gd name="T52" fmla="*/ 2147483647 w 680"/>
                <a:gd name="T53" fmla="*/ 2147483647 h 240"/>
                <a:gd name="T54" fmla="*/ 2147483647 w 680"/>
                <a:gd name="T55" fmla="*/ 2147483647 h 240"/>
                <a:gd name="T56" fmla="*/ 2147483647 w 680"/>
                <a:gd name="T57" fmla="*/ 2147483647 h 240"/>
                <a:gd name="T58" fmla="*/ 2147483647 w 680"/>
                <a:gd name="T59" fmla="*/ 2147483647 h 240"/>
                <a:gd name="T60" fmla="*/ 2147483647 w 680"/>
                <a:gd name="T61" fmla="*/ 2147483647 h 240"/>
                <a:gd name="T62" fmla="*/ 2147483647 w 680"/>
                <a:gd name="T63" fmla="*/ 2147483647 h 240"/>
                <a:gd name="T64" fmla="*/ 2147483647 w 680"/>
                <a:gd name="T65" fmla="*/ 2147483647 h 240"/>
                <a:gd name="T66" fmla="*/ 2147483647 w 680"/>
                <a:gd name="T67" fmla="*/ 2147483647 h 240"/>
                <a:gd name="T68" fmla="*/ 2147483647 w 680"/>
                <a:gd name="T69" fmla="*/ 2147483647 h 240"/>
                <a:gd name="T70" fmla="*/ 2147483647 w 680"/>
                <a:gd name="T71" fmla="*/ 2147483647 h 240"/>
                <a:gd name="T72" fmla="*/ 2147483647 w 680"/>
                <a:gd name="T73" fmla="*/ 2147483647 h 240"/>
                <a:gd name="T74" fmla="*/ 2147483647 w 680"/>
                <a:gd name="T75" fmla="*/ 2147483647 h 240"/>
                <a:gd name="T76" fmla="*/ 2147483647 w 680"/>
                <a:gd name="T77" fmla="*/ 2147483647 h 240"/>
                <a:gd name="T78" fmla="*/ 2147483647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3" name="Freeform 54"/>
            <p:cNvSpPr>
              <a:spLocks/>
            </p:cNvSpPr>
            <p:nvPr/>
          </p:nvSpPr>
          <p:spPr bwMode="auto">
            <a:xfrm>
              <a:off x="2895043" y="3687133"/>
              <a:ext cx="257238" cy="443021"/>
            </a:xfrm>
            <a:custGeom>
              <a:avLst/>
              <a:gdLst>
                <a:gd name="T0" fmla="*/ 2147483647 w 288"/>
                <a:gd name="T1" fmla="*/ 2147483647 h 496"/>
                <a:gd name="T2" fmla="*/ 2147483647 w 288"/>
                <a:gd name="T3" fmla="*/ 2147483647 h 496"/>
                <a:gd name="T4" fmla="*/ 2147483647 w 288"/>
                <a:gd name="T5" fmla="*/ 2147483647 h 496"/>
                <a:gd name="T6" fmla="*/ 2147483647 w 288"/>
                <a:gd name="T7" fmla="*/ 2147483647 h 496"/>
                <a:gd name="T8" fmla="*/ 2147483647 w 288"/>
                <a:gd name="T9" fmla="*/ 2147483647 h 496"/>
                <a:gd name="T10" fmla="*/ 2147483647 w 288"/>
                <a:gd name="T11" fmla="*/ 2147483647 h 496"/>
                <a:gd name="T12" fmla="*/ 2147483647 w 288"/>
                <a:gd name="T13" fmla="*/ 2147483647 h 496"/>
                <a:gd name="T14" fmla="*/ 2147483647 w 288"/>
                <a:gd name="T15" fmla="*/ 2147483647 h 496"/>
                <a:gd name="T16" fmla="*/ 2147483647 w 288"/>
                <a:gd name="T17" fmla="*/ 0 h 496"/>
                <a:gd name="T18" fmla="*/ 2147483647 w 288"/>
                <a:gd name="T19" fmla="*/ 2147483647 h 496"/>
                <a:gd name="T20" fmla="*/ 2147483647 w 288"/>
                <a:gd name="T21" fmla="*/ 2147483647 h 496"/>
                <a:gd name="T22" fmla="*/ 2147483647 w 288"/>
                <a:gd name="T23" fmla="*/ 2147483647 h 496"/>
                <a:gd name="T24" fmla="*/ 2147483647 w 288"/>
                <a:gd name="T25" fmla="*/ 2147483647 h 496"/>
                <a:gd name="T26" fmla="*/ 2147483647 w 288"/>
                <a:gd name="T27" fmla="*/ 2147483647 h 496"/>
                <a:gd name="T28" fmla="*/ 2147483647 w 288"/>
                <a:gd name="T29" fmla="*/ 2147483647 h 496"/>
                <a:gd name="T30" fmla="*/ 2147483647 w 288"/>
                <a:gd name="T31" fmla="*/ 2147483647 h 496"/>
                <a:gd name="T32" fmla="*/ 2147483647 w 288"/>
                <a:gd name="T33" fmla="*/ 2147483647 h 496"/>
                <a:gd name="T34" fmla="*/ 2147483647 w 288"/>
                <a:gd name="T35" fmla="*/ 2147483647 h 496"/>
                <a:gd name="T36" fmla="*/ 2147483647 w 288"/>
                <a:gd name="T37" fmla="*/ 2147483647 h 496"/>
                <a:gd name="T38" fmla="*/ 2147483647 w 288"/>
                <a:gd name="T39" fmla="*/ 2147483647 h 496"/>
                <a:gd name="T40" fmla="*/ 2147483647 w 288"/>
                <a:gd name="T41" fmla="*/ 2147483647 h 496"/>
                <a:gd name="T42" fmla="*/ 2147483647 w 288"/>
                <a:gd name="T43" fmla="*/ 2147483647 h 496"/>
                <a:gd name="T44" fmla="*/ 2147483647 w 288"/>
                <a:gd name="T45" fmla="*/ 2147483647 h 496"/>
                <a:gd name="T46" fmla="*/ 2147483647 w 288"/>
                <a:gd name="T47" fmla="*/ 2147483647 h 496"/>
                <a:gd name="T48" fmla="*/ 2147483647 w 288"/>
                <a:gd name="T49" fmla="*/ 2147483647 h 496"/>
                <a:gd name="T50" fmla="*/ 2147483647 w 288"/>
                <a:gd name="T51" fmla="*/ 2147483647 h 496"/>
                <a:gd name="T52" fmla="*/ 2147483647 w 288"/>
                <a:gd name="T53" fmla="*/ 2147483647 h 496"/>
                <a:gd name="T54" fmla="*/ 2147483647 w 288"/>
                <a:gd name="T55" fmla="*/ 2147483647 h 496"/>
                <a:gd name="T56" fmla="*/ 2147483647 w 288"/>
                <a:gd name="T57" fmla="*/ 2147483647 h 496"/>
                <a:gd name="T58" fmla="*/ 2147483647 w 288"/>
                <a:gd name="T59" fmla="*/ 2147483647 h 496"/>
                <a:gd name="T60" fmla="*/ 2147483647 w 288"/>
                <a:gd name="T61" fmla="*/ 2147483647 h 496"/>
                <a:gd name="T62" fmla="*/ 2147483647 w 288"/>
                <a:gd name="T63" fmla="*/ 2147483647 h 496"/>
                <a:gd name="T64" fmla="*/ 2147483647 w 288"/>
                <a:gd name="T65" fmla="*/ 2147483647 h 496"/>
                <a:gd name="T66" fmla="*/ 2147483647 w 288"/>
                <a:gd name="T67" fmla="*/ 2147483647 h 496"/>
                <a:gd name="T68" fmla="*/ 2147483647 w 288"/>
                <a:gd name="T69" fmla="*/ 2147483647 h 496"/>
                <a:gd name="T70" fmla="*/ 2147483647 w 288"/>
                <a:gd name="T71" fmla="*/ 2147483647 h 496"/>
                <a:gd name="T72" fmla="*/ 2147483647 w 288"/>
                <a:gd name="T73" fmla="*/ 2147483647 h 496"/>
                <a:gd name="T74" fmla="*/ 2147483647 w 288"/>
                <a:gd name="T75" fmla="*/ 2147483647 h 496"/>
                <a:gd name="T76" fmla="*/ 2147483647 w 288"/>
                <a:gd name="T77" fmla="*/ 2147483647 h 496"/>
                <a:gd name="T78" fmla="*/ 2147483647 w 288"/>
                <a:gd name="T79" fmla="*/ 2147483647 h 496"/>
                <a:gd name="T80" fmla="*/ 2147483647 w 288"/>
                <a:gd name="T81" fmla="*/ 2147483647 h 496"/>
                <a:gd name="T82" fmla="*/ 2147483647 w 288"/>
                <a:gd name="T83" fmla="*/ 2147483647 h 496"/>
                <a:gd name="T84" fmla="*/ 2147483647 w 288"/>
                <a:gd name="T85" fmla="*/ 2147483647 h 496"/>
                <a:gd name="T86" fmla="*/ 2147483647 w 288"/>
                <a:gd name="T87" fmla="*/ 2147483647 h 496"/>
                <a:gd name="T88" fmla="*/ 2147483647 w 288"/>
                <a:gd name="T89" fmla="*/ 2147483647 h 496"/>
                <a:gd name="T90" fmla="*/ 2147483647 w 288"/>
                <a:gd name="T91" fmla="*/ 2147483647 h 496"/>
                <a:gd name="T92" fmla="*/ 2147483647 w 288"/>
                <a:gd name="T93" fmla="*/ 2147483647 h 496"/>
                <a:gd name="T94" fmla="*/ 2147483647 w 288"/>
                <a:gd name="T95" fmla="*/ 2147483647 h 496"/>
                <a:gd name="T96" fmla="*/ 2147483647 w 288"/>
                <a:gd name="T97" fmla="*/ 2147483647 h 496"/>
                <a:gd name="T98" fmla="*/ 2147483647 w 288"/>
                <a:gd name="T99" fmla="*/ 214748364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4" name="Freeform 55"/>
            <p:cNvSpPr>
              <a:spLocks/>
            </p:cNvSpPr>
            <p:nvPr/>
          </p:nvSpPr>
          <p:spPr bwMode="auto">
            <a:xfrm>
              <a:off x="1550795" y="2729636"/>
              <a:ext cx="500185" cy="414439"/>
            </a:xfrm>
            <a:custGeom>
              <a:avLst/>
              <a:gdLst>
                <a:gd name="T0" fmla="*/ 228600 w 560"/>
                <a:gd name="T1" fmla="*/ 673100 h 464"/>
                <a:gd name="T2" fmla="*/ 50800 w 560"/>
                <a:gd name="T3" fmla="*/ 647700 h 464"/>
                <a:gd name="T4" fmla="*/ 0 w 560"/>
                <a:gd name="T5" fmla="*/ 635000 h 464"/>
                <a:gd name="T6" fmla="*/ 0 w 560"/>
                <a:gd name="T7" fmla="*/ 635000 h 464"/>
                <a:gd name="T8" fmla="*/ 25400 w 560"/>
                <a:gd name="T9" fmla="*/ 482600 h 464"/>
                <a:gd name="T10" fmla="*/ 88900 w 560"/>
                <a:gd name="T11" fmla="*/ 88900 h 464"/>
                <a:gd name="T12" fmla="*/ 101600 w 560"/>
                <a:gd name="T13" fmla="*/ 0 h 464"/>
                <a:gd name="T14" fmla="*/ 101600 w 560"/>
                <a:gd name="T15" fmla="*/ 0 h 464"/>
                <a:gd name="T16" fmla="*/ 228600 w 560"/>
                <a:gd name="T17" fmla="*/ 25400 h 464"/>
                <a:gd name="T18" fmla="*/ 546100 w 560"/>
                <a:gd name="T19" fmla="*/ 63500 h 464"/>
                <a:gd name="T20" fmla="*/ 889000 w 560"/>
                <a:gd name="T21" fmla="*/ 101600 h 464"/>
                <a:gd name="T22" fmla="*/ 889000 w 560"/>
                <a:gd name="T23" fmla="*/ 101600 h 464"/>
                <a:gd name="T24" fmla="*/ 863600 w 560"/>
                <a:gd name="T25" fmla="*/ 419100 h 464"/>
                <a:gd name="T26" fmla="*/ 825500 w 560"/>
                <a:gd name="T27" fmla="*/ 736600 h 464"/>
                <a:gd name="T28" fmla="*/ 825500 w 560"/>
                <a:gd name="T29" fmla="*/ 736600 h 464"/>
                <a:gd name="T30" fmla="*/ 762000 w 560"/>
                <a:gd name="T31" fmla="*/ 736600 h 464"/>
                <a:gd name="T32" fmla="*/ 546100 w 560"/>
                <a:gd name="T33" fmla="*/ 711200 h 464"/>
                <a:gd name="T34" fmla="*/ 254000 w 560"/>
                <a:gd name="T35" fmla="*/ 673100 h 464"/>
                <a:gd name="T36" fmla="*/ 228600 w 560"/>
                <a:gd name="T37" fmla="*/ 673100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5" name="Freeform 56"/>
            <p:cNvSpPr>
              <a:spLocks/>
            </p:cNvSpPr>
            <p:nvPr/>
          </p:nvSpPr>
          <p:spPr bwMode="auto">
            <a:xfrm>
              <a:off x="4045468" y="2865401"/>
              <a:ext cx="128619" cy="121473"/>
            </a:xfrm>
            <a:custGeom>
              <a:avLst/>
              <a:gdLst>
                <a:gd name="T0" fmla="*/ 2147483647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2147483647 h 136"/>
                <a:gd name="T28" fmla="*/ 2147483647 w 144"/>
                <a:gd name="T29" fmla="*/ 2147483647 h 136"/>
                <a:gd name="T30" fmla="*/ 0 w 144"/>
                <a:gd name="T31" fmla="*/ 2147483647 h 136"/>
                <a:gd name="T32" fmla="*/ 0 w 144"/>
                <a:gd name="T33" fmla="*/ 2147483647 h 136"/>
                <a:gd name="T34" fmla="*/ 2147483647 w 144"/>
                <a:gd name="T35" fmla="*/ 2147483647 h 136"/>
                <a:gd name="T36" fmla="*/ 2147483647 w 144"/>
                <a:gd name="T37" fmla="*/ 2147483647 h 136"/>
                <a:gd name="T38" fmla="*/ 2147483647 w 144"/>
                <a:gd name="T39" fmla="*/ 2147483647 h 136"/>
                <a:gd name="T40" fmla="*/ 2147483647 w 144"/>
                <a:gd name="T41" fmla="*/ 2147483647 h 136"/>
                <a:gd name="T42" fmla="*/ 2147483647 w 144"/>
                <a:gd name="T43" fmla="*/ 2147483647 h 136"/>
                <a:gd name="T44" fmla="*/ 2147483647 w 144"/>
                <a:gd name="T45" fmla="*/ 2147483647 h 136"/>
                <a:gd name="T46" fmla="*/ 2147483647 w 144"/>
                <a:gd name="T47" fmla="*/ 0 h 136"/>
                <a:gd name="T48" fmla="*/ 2147483647 w 144"/>
                <a:gd name="T49" fmla="*/ 0 h 136"/>
                <a:gd name="T50" fmla="*/ 2147483647 w 144"/>
                <a:gd name="T51" fmla="*/ 0 h 136"/>
                <a:gd name="T52" fmla="*/ 2147483647 w 144"/>
                <a:gd name="T53" fmla="*/ 2147483647 h 136"/>
                <a:gd name="T54" fmla="*/ 2147483647 w 144"/>
                <a:gd name="T55" fmla="*/ 2147483647 h 136"/>
                <a:gd name="T56" fmla="*/ 2147483647 w 144"/>
                <a:gd name="T57" fmla="*/ 2147483647 h 136"/>
                <a:gd name="T58" fmla="*/ 2147483647 w 144"/>
                <a:gd name="T59" fmla="*/ 2147483647 h 136"/>
                <a:gd name="T60" fmla="*/ 2147483647 w 144"/>
                <a:gd name="T61" fmla="*/ 2147483647 h 136"/>
                <a:gd name="T62" fmla="*/ 2147483647 w 144"/>
                <a:gd name="T63" fmla="*/ 2147483647 h 136"/>
                <a:gd name="T64" fmla="*/ 2147483647 w 144"/>
                <a:gd name="T65" fmla="*/ 2147483647 h 136"/>
                <a:gd name="T66" fmla="*/ 2147483647 w 144"/>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6" name="Freeform 57"/>
            <p:cNvSpPr>
              <a:spLocks/>
            </p:cNvSpPr>
            <p:nvPr/>
          </p:nvSpPr>
          <p:spPr bwMode="auto">
            <a:xfrm>
              <a:off x="3995449" y="2601017"/>
              <a:ext cx="114328" cy="228656"/>
            </a:xfrm>
            <a:custGeom>
              <a:avLst/>
              <a:gdLst>
                <a:gd name="T0" fmla="*/ 2147483647 w 128"/>
                <a:gd name="T1" fmla="*/ 2147483647 h 256"/>
                <a:gd name="T2" fmla="*/ 2147483647 w 128"/>
                <a:gd name="T3" fmla="*/ 2147483647 h 256"/>
                <a:gd name="T4" fmla="*/ 2147483647 w 128"/>
                <a:gd name="T5" fmla="*/ 2147483647 h 256"/>
                <a:gd name="T6" fmla="*/ 2147483647 w 128"/>
                <a:gd name="T7" fmla="*/ 2147483647 h 256"/>
                <a:gd name="T8" fmla="*/ 2147483647 w 128"/>
                <a:gd name="T9" fmla="*/ 2147483647 h 256"/>
                <a:gd name="T10" fmla="*/ 2147483647 w 128"/>
                <a:gd name="T11" fmla="*/ 2147483647 h 256"/>
                <a:gd name="T12" fmla="*/ 2147483647 w 128"/>
                <a:gd name="T13" fmla="*/ 2147483647 h 256"/>
                <a:gd name="T14" fmla="*/ 2147483647 w 128"/>
                <a:gd name="T15" fmla="*/ 2147483647 h 256"/>
                <a:gd name="T16" fmla="*/ 2147483647 w 128"/>
                <a:gd name="T17" fmla="*/ 2147483647 h 256"/>
                <a:gd name="T18" fmla="*/ 2147483647 w 128"/>
                <a:gd name="T19" fmla="*/ 2147483647 h 256"/>
                <a:gd name="T20" fmla="*/ 2147483647 w 128"/>
                <a:gd name="T21" fmla="*/ 2147483647 h 256"/>
                <a:gd name="T22" fmla="*/ 2147483647 w 128"/>
                <a:gd name="T23" fmla="*/ 2147483647 h 256"/>
                <a:gd name="T24" fmla="*/ 0 w 128"/>
                <a:gd name="T25" fmla="*/ 2147483647 h 256"/>
                <a:gd name="T26" fmla="*/ 0 w 128"/>
                <a:gd name="T27" fmla="*/ 2147483647 h 256"/>
                <a:gd name="T28" fmla="*/ 2147483647 w 128"/>
                <a:gd name="T29" fmla="*/ 0 h 256"/>
                <a:gd name="T30" fmla="*/ 2147483647 w 128"/>
                <a:gd name="T31" fmla="*/ 0 h 256"/>
                <a:gd name="T32" fmla="*/ 2147483647 w 128"/>
                <a:gd name="T33" fmla="*/ 2147483647 h 256"/>
                <a:gd name="T34" fmla="*/ 2147483647 w 128"/>
                <a:gd name="T35" fmla="*/ 2147483647 h 256"/>
                <a:gd name="T36" fmla="*/ 2147483647 w 128"/>
                <a:gd name="T37" fmla="*/ 2147483647 h 256"/>
                <a:gd name="T38" fmla="*/ 2147483647 w 128"/>
                <a:gd name="T39" fmla="*/ 2147483647 h 256"/>
                <a:gd name="T40" fmla="*/ 2147483647 w 128"/>
                <a:gd name="T41" fmla="*/ 2147483647 h 256"/>
                <a:gd name="T42" fmla="*/ 2147483647 w 128"/>
                <a:gd name="T43" fmla="*/ 2147483647 h 256"/>
                <a:gd name="T44" fmla="*/ 2147483647 w 128"/>
                <a:gd name="T45" fmla="*/ 2147483647 h 256"/>
                <a:gd name="T46" fmla="*/ 2147483647 w 128"/>
                <a:gd name="T47" fmla="*/ 2147483647 h 256"/>
                <a:gd name="T48" fmla="*/ 2147483647 w 128"/>
                <a:gd name="T49" fmla="*/ 2147483647 h 256"/>
                <a:gd name="T50" fmla="*/ 2147483647 w 128"/>
                <a:gd name="T51" fmla="*/ 2147483647 h 256"/>
                <a:gd name="T52" fmla="*/ 2147483647 w 128"/>
                <a:gd name="T53" fmla="*/ 2147483647 h 256"/>
                <a:gd name="T54" fmla="*/ 2147483647 w 128"/>
                <a:gd name="T55" fmla="*/ 2147483647 h 256"/>
                <a:gd name="T56" fmla="*/ 2147483647 w 128"/>
                <a:gd name="T57" fmla="*/ 2147483647 h 256"/>
                <a:gd name="T58" fmla="*/ 2147483647 w 128"/>
                <a:gd name="T59" fmla="*/ 2147483647 h 256"/>
                <a:gd name="T60" fmla="*/ 2147483647 w 128"/>
                <a:gd name="T61" fmla="*/ 2147483647 h 256"/>
                <a:gd name="T62" fmla="*/ 2147483647 w 128"/>
                <a:gd name="T63" fmla="*/ 2147483647 h 256"/>
                <a:gd name="T64" fmla="*/ 2147483647 w 128"/>
                <a:gd name="T65" fmla="*/ 2147483647 h 256"/>
                <a:gd name="T66" fmla="*/ 2147483647 w 128"/>
                <a:gd name="T67" fmla="*/ 2147483647 h 256"/>
                <a:gd name="T68" fmla="*/ 2147483647 w 128"/>
                <a:gd name="T69" fmla="*/ 2147483647 h 256"/>
                <a:gd name="T70" fmla="*/ 2147483647 w 128"/>
                <a:gd name="T71" fmla="*/ 2147483647 h 256"/>
                <a:gd name="T72" fmla="*/ 2147483647 w 128"/>
                <a:gd name="T73" fmla="*/ 2147483647 h 256"/>
                <a:gd name="T74" fmla="*/ 2147483647 w 128"/>
                <a:gd name="T75" fmla="*/ 2147483647 h 256"/>
                <a:gd name="T76" fmla="*/ 2147483647 w 128"/>
                <a:gd name="T77" fmla="*/ 2147483647 h 256"/>
                <a:gd name="T78" fmla="*/ 2147483647 w 128"/>
                <a:gd name="T79" fmla="*/ 2147483647 h 256"/>
                <a:gd name="T80" fmla="*/ 2147483647 w 128"/>
                <a:gd name="T81" fmla="*/ 2147483647 h 256"/>
                <a:gd name="T82" fmla="*/ 2147483647 w 128"/>
                <a:gd name="T83" fmla="*/ 2147483647 h 256"/>
                <a:gd name="T84" fmla="*/ 2147483647 w 128"/>
                <a:gd name="T85" fmla="*/ 2147483647 h 256"/>
                <a:gd name="T86" fmla="*/ 2147483647 w 128"/>
                <a:gd name="T87" fmla="*/ 2147483647 h 256"/>
                <a:gd name="T88" fmla="*/ 2147483647 w 128"/>
                <a:gd name="T89" fmla="*/ 2147483647 h 256"/>
                <a:gd name="T90" fmla="*/ 2147483647 w 128"/>
                <a:gd name="T91" fmla="*/ 2147483647 h 256"/>
                <a:gd name="T92" fmla="*/ 2147483647 w 128"/>
                <a:gd name="T93" fmla="*/ 2147483647 h 256"/>
                <a:gd name="T94" fmla="*/ 2147483647 w 128"/>
                <a:gd name="T95" fmla="*/ 2147483647 h 256"/>
                <a:gd name="T96" fmla="*/ 2147483647 w 128"/>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7" name="Freeform 58"/>
            <p:cNvSpPr>
              <a:spLocks/>
            </p:cNvSpPr>
            <p:nvPr/>
          </p:nvSpPr>
          <p:spPr bwMode="auto">
            <a:xfrm>
              <a:off x="4045468" y="2779655"/>
              <a:ext cx="235801" cy="121473"/>
            </a:xfrm>
            <a:custGeom>
              <a:avLst/>
              <a:gdLst>
                <a:gd name="T0" fmla="*/ 0 w 264"/>
                <a:gd name="T1" fmla="*/ 2147483647 h 136"/>
                <a:gd name="T2" fmla="*/ 0 w 264"/>
                <a:gd name="T3" fmla="*/ 2147483647 h 136"/>
                <a:gd name="T4" fmla="*/ 2147483647 w 264"/>
                <a:gd name="T5" fmla="*/ 2147483647 h 136"/>
                <a:gd name="T6" fmla="*/ 2147483647 w 264"/>
                <a:gd name="T7" fmla="*/ 2147483647 h 136"/>
                <a:gd name="T8" fmla="*/ 2147483647 w 264"/>
                <a:gd name="T9" fmla="*/ 0 h 136"/>
                <a:gd name="T10" fmla="*/ 2147483647 w 264"/>
                <a:gd name="T11" fmla="*/ 0 h 136"/>
                <a:gd name="T12" fmla="*/ 2147483647 w 264"/>
                <a:gd name="T13" fmla="*/ 2147483647 h 136"/>
                <a:gd name="T14" fmla="*/ 2147483647 w 264"/>
                <a:gd name="T15" fmla="*/ 2147483647 h 136"/>
                <a:gd name="T16" fmla="*/ 2147483647 w 264"/>
                <a:gd name="T17" fmla="*/ 2147483647 h 136"/>
                <a:gd name="T18" fmla="*/ 2147483647 w 264"/>
                <a:gd name="T19" fmla="*/ 2147483647 h 136"/>
                <a:gd name="T20" fmla="*/ 2147483647 w 264"/>
                <a:gd name="T21" fmla="*/ 2147483647 h 136"/>
                <a:gd name="T22" fmla="*/ 2147483647 w 264"/>
                <a:gd name="T23" fmla="*/ 2147483647 h 136"/>
                <a:gd name="T24" fmla="*/ 2147483647 w 264"/>
                <a:gd name="T25" fmla="*/ 2147483647 h 136"/>
                <a:gd name="T26" fmla="*/ 2147483647 w 264"/>
                <a:gd name="T27" fmla="*/ 2147483647 h 136"/>
                <a:gd name="T28" fmla="*/ 2147483647 w 264"/>
                <a:gd name="T29" fmla="*/ 2147483647 h 136"/>
                <a:gd name="T30" fmla="*/ 2147483647 w 264"/>
                <a:gd name="T31" fmla="*/ 2147483647 h 136"/>
                <a:gd name="T32" fmla="*/ 2147483647 w 264"/>
                <a:gd name="T33" fmla="*/ 2147483647 h 136"/>
                <a:gd name="T34" fmla="*/ 2147483647 w 264"/>
                <a:gd name="T35" fmla="*/ 2147483647 h 136"/>
                <a:gd name="T36" fmla="*/ 2147483647 w 264"/>
                <a:gd name="T37" fmla="*/ 2147483647 h 136"/>
                <a:gd name="T38" fmla="*/ 2147483647 w 264"/>
                <a:gd name="T39" fmla="*/ 2147483647 h 136"/>
                <a:gd name="T40" fmla="*/ 2147483647 w 264"/>
                <a:gd name="T41" fmla="*/ 2147483647 h 136"/>
                <a:gd name="T42" fmla="*/ 2147483647 w 264"/>
                <a:gd name="T43" fmla="*/ 2147483647 h 136"/>
                <a:gd name="T44" fmla="*/ 2147483647 w 264"/>
                <a:gd name="T45" fmla="*/ 2147483647 h 136"/>
                <a:gd name="T46" fmla="*/ 2147483647 w 264"/>
                <a:gd name="T47" fmla="*/ 2147483647 h 136"/>
                <a:gd name="T48" fmla="*/ 2147483647 w 264"/>
                <a:gd name="T49" fmla="*/ 2147483647 h 136"/>
                <a:gd name="T50" fmla="*/ 2147483647 w 264"/>
                <a:gd name="T51" fmla="*/ 2147483647 h 136"/>
                <a:gd name="T52" fmla="*/ 2147483647 w 264"/>
                <a:gd name="T53" fmla="*/ 2147483647 h 136"/>
                <a:gd name="T54" fmla="*/ 2147483647 w 264"/>
                <a:gd name="T55" fmla="*/ 2147483647 h 136"/>
                <a:gd name="T56" fmla="*/ 2147483647 w 264"/>
                <a:gd name="T57" fmla="*/ 2147483647 h 136"/>
                <a:gd name="T58" fmla="*/ 2147483647 w 264"/>
                <a:gd name="T59" fmla="*/ 2147483647 h 136"/>
                <a:gd name="T60" fmla="*/ 2147483647 w 264"/>
                <a:gd name="T61" fmla="*/ 2147483647 h 136"/>
                <a:gd name="T62" fmla="*/ 2147483647 w 264"/>
                <a:gd name="T63" fmla="*/ 2147483647 h 136"/>
                <a:gd name="T64" fmla="*/ 2147483647 w 264"/>
                <a:gd name="T65" fmla="*/ 2147483647 h 136"/>
                <a:gd name="T66" fmla="*/ 2147483647 w 264"/>
                <a:gd name="T67" fmla="*/ 2147483647 h 136"/>
                <a:gd name="T68" fmla="*/ 2147483647 w 264"/>
                <a:gd name="T69" fmla="*/ 2147483647 h 136"/>
                <a:gd name="T70" fmla="*/ 2147483647 w 264"/>
                <a:gd name="T71" fmla="*/ 2147483647 h 136"/>
                <a:gd name="T72" fmla="*/ 2147483647 w 264"/>
                <a:gd name="T73" fmla="*/ 2147483647 h 136"/>
                <a:gd name="T74" fmla="*/ 2147483647 w 264"/>
                <a:gd name="T75" fmla="*/ 2147483647 h 136"/>
                <a:gd name="T76" fmla="*/ 2147483647 w 264"/>
                <a:gd name="T77" fmla="*/ 2147483647 h 136"/>
                <a:gd name="T78" fmla="*/ 2147483647 w 264"/>
                <a:gd name="T79" fmla="*/ 2147483647 h 136"/>
                <a:gd name="T80" fmla="*/ 2147483647 w 264"/>
                <a:gd name="T81" fmla="*/ 2147483647 h 136"/>
                <a:gd name="T82" fmla="*/ 2147483647 w 264"/>
                <a:gd name="T83" fmla="*/ 2147483647 h 136"/>
                <a:gd name="T84" fmla="*/ 2147483647 w 264"/>
                <a:gd name="T85" fmla="*/ 2147483647 h 136"/>
                <a:gd name="T86" fmla="*/ 2147483647 w 264"/>
                <a:gd name="T87" fmla="*/ 2147483647 h 136"/>
                <a:gd name="T88" fmla="*/ 2147483647 w 264"/>
                <a:gd name="T89" fmla="*/ 2147483647 h 136"/>
                <a:gd name="T90" fmla="*/ 2147483647 w 264"/>
                <a:gd name="T91" fmla="*/ 2147483647 h 136"/>
                <a:gd name="T92" fmla="*/ 2147483647 w 264"/>
                <a:gd name="T93" fmla="*/ 2147483647 h 136"/>
                <a:gd name="T94" fmla="*/ 2147483647 w 264"/>
                <a:gd name="T95" fmla="*/ 2147483647 h 136"/>
                <a:gd name="T96" fmla="*/ 2147483647 w 264"/>
                <a:gd name="T97" fmla="*/ 2147483647 h 136"/>
                <a:gd name="T98" fmla="*/ 0 w 264"/>
                <a:gd name="T99" fmla="*/ 2147483647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8" name="Freeform 59"/>
            <p:cNvSpPr>
              <a:spLocks/>
            </p:cNvSpPr>
            <p:nvPr/>
          </p:nvSpPr>
          <p:spPr bwMode="auto">
            <a:xfrm>
              <a:off x="3309481" y="2994020"/>
              <a:ext cx="300111" cy="335838"/>
            </a:xfrm>
            <a:custGeom>
              <a:avLst/>
              <a:gdLst>
                <a:gd name="T0" fmla="*/ 2147483647 w 336"/>
                <a:gd name="T1" fmla="*/ 2147483647 h 376"/>
                <a:gd name="T2" fmla="*/ 2147483647 w 336"/>
                <a:gd name="T3" fmla="*/ 2147483647 h 376"/>
                <a:gd name="T4" fmla="*/ 2147483647 w 336"/>
                <a:gd name="T5" fmla="*/ 2147483647 h 376"/>
                <a:gd name="T6" fmla="*/ 2147483647 w 336"/>
                <a:gd name="T7" fmla="*/ 2147483647 h 376"/>
                <a:gd name="T8" fmla="*/ 2147483647 w 336"/>
                <a:gd name="T9" fmla="*/ 2147483647 h 376"/>
                <a:gd name="T10" fmla="*/ 2147483647 w 336"/>
                <a:gd name="T11" fmla="*/ 2147483647 h 376"/>
                <a:gd name="T12" fmla="*/ 2147483647 w 336"/>
                <a:gd name="T13" fmla="*/ 2147483647 h 376"/>
                <a:gd name="T14" fmla="*/ 2147483647 w 336"/>
                <a:gd name="T15" fmla="*/ 2147483647 h 376"/>
                <a:gd name="T16" fmla="*/ 2147483647 w 336"/>
                <a:gd name="T17" fmla="*/ 2147483647 h 376"/>
                <a:gd name="T18" fmla="*/ 2147483647 w 336"/>
                <a:gd name="T19" fmla="*/ 2147483647 h 376"/>
                <a:gd name="T20" fmla="*/ 2147483647 w 336"/>
                <a:gd name="T21" fmla="*/ 2147483647 h 376"/>
                <a:gd name="T22" fmla="*/ 2147483647 w 336"/>
                <a:gd name="T23" fmla="*/ 2147483647 h 376"/>
                <a:gd name="T24" fmla="*/ 2147483647 w 336"/>
                <a:gd name="T25" fmla="*/ 2147483647 h 376"/>
                <a:gd name="T26" fmla="*/ 2147483647 w 336"/>
                <a:gd name="T27" fmla="*/ 2147483647 h 376"/>
                <a:gd name="T28" fmla="*/ 2147483647 w 336"/>
                <a:gd name="T29" fmla="*/ 2147483647 h 376"/>
                <a:gd name="T30" fmla="*/ 2147483647 w 336"/>
                <a:gd name="T31" fmla="*/ 0 h 376"/>
                <a:gd name="T32" fmla="*/ 2147483647 w 336"/>
                <a:gd name="T33" fmla="*/ 2147483647 h 376"/>
                <a:gd name="T34" fmla="*/ 2147483647 w 336"/>
                <a:gd name="T35" fmla="*/ 2147483647 h 376"/>
                <a:gd name="T36" fmla="*/ 2147483647 w 336"/>
                <a:gd name="T37" fmla="*/ 2147483647 h 376"/>
                <a:gd name="T38" fmla="*/ 2147483647 w 336"/>
                <a:gd name="T39" fmla="*/ 2147483647 h 376"/>
                <a:gd name="T40" fmla="*/ 2147483647 w 336"/>
                <a:gd name="T41" fmla="*/ 2147483647 h 376"/>
                <a:gd name="T42" fmla="*/ 2147483647 w 336"/>
                <a:gd name="T43" fmla="*/ 2147483647 h 376"/>
                <a:gd name="T44" fmla="*/ 2147483647 w 336"/>
                <a:gd name="T45" fmla="*/ 2147483647 h 376"/>
                <a:gd name="T46" fmla="*/ 2147483647 w 336"/>
                <a:gd name="T47" fmla="*/ 2147483647 h 376"/>
                <a:gd name="T48" fmla="*/ 2147483647 w 336"/>
                <a:gd name="T49" fmla="*/ 2147483647 h 376"/>
                <a:gd name="T50" fmla="*/ 2147483647 w 336"/>
                <a:gd name="T51" fmla="*/ 2147483647 h 376"/>
                <a:gd name="T52" fmla="*/ 2147483647 w 336"/>
                <a:gd name="T53" fmla="*/ 2147483647 h 376"/>
                <a:gd name="T54" fmla="*/ 2147483647 w 336"/>
                <a:gd name="T55" fmla="*/ 2147483647 h 376"/>
                <a:gd name="T56" fmla="*/ 2147483647 w 336"/>
                <a:gd name="T57" fmla="*/ 2147483647 h 376"/>
                <a:gd name="T58" fmla="*/ 2147483647 w 336"/>
                <a:gd name="T59" fmla="*/ 2147483647 h 376"/>
                <a:gd name="T60" fmla="*/ 2147483647 w 336"/>
                <a:gd name="T61" fmla="*/ 2147483647 h 376"/>
                <a:gd name="T62" fmla="*/ 2147483647 w 336"/>
                <a:gd name="T63" fmla="*/ 2147483647 h 376"/>
                <a:gd name="T64" fmla="*/ 2147483647 w 336"/>
                <a:gd name="T65" fmla="*/ 2147483647 h 376"/>
                <a:gd name="T66" fmla="*/ 2147483647 w 336"/>
                <a:gd name="T67" fmla="*/ 2147483647 h 376"/>
                <a:gd name="T68" fmla="*/ 2147483647 w 336"/>
                <a:gd name="T69" fmla="*/ 2147483647 h 376"/>
                <a:gd name="T70" fmla="*/ 2147483647 w 336"/>
                <a:gd name="T71" fmla="*/ 2147483647 h 376"/>
                <a:gd name="T72" fmla="*/ 2147483647 w 336"/>
                <a:gd name="T73" fmla="*/ 2147483647 h 376"/>
                <a:gd name="T74" fmla="*/ 2147483647 w 336"/>
                <a:gd name="T75" fmla="*/ 2147483647 h 376"/>
                <a:gd name="T76" fmla="*/ 2147483647 w 336"/>
                <a:gd name="T77" fmla="*/ 2147483647 h 376"/>
                <a:gd name="T78" fmla="*/ 2147483647 w 336"/>
                <a:gd name="T79" fmla="*/ 2147483647 h 376"/>
                <a:gd name="T80" fmla="*/ 2147483647 w 336"/>
                <a:gd name="T81" fmla="*/ 2147483647 h 376"/>
                <a:gd name="T82" fmla="*/ 2147483647 w 336"/>
                <a:gd name="T83" fmla="*/ 2147483647 h 376"/>
                <a:gd name="T84" fmla="*/ 2147483647 w 336"/>
                <a:gd name="T85" fmla="*/ 2147483647 h 376"/>
                <a:gd name="T86" fmla="*/ 2147483647 w 336"/>
                <a:gd name="T87" fmla="*/ 2147483647 h 376"/>
                <a:gd name="T88" fmla="*/ 2147483647 w 336"/>
                <a:gd name="T89" fmla="*/ 2147483647 h 376"/>
                <a:gd name="T90" fmla="*/ 2147483647 w 336"/>
                <a:gd name="T91" fmla="*/ 2147483647 h 376"/>
                <a:gd name="T92" fmla="*/ 2147483647 w 336"/>
                <a:gd name="T93" fmla="*/ 2147483647 h 376"/>
                <a:gd name="T94" fmla="*/ 0 w 336"/>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198" y="64"/>
                  </a:lnTo>
                  <a:lnTo>
                    <a:pt x="208" y="64"/>
                  </a:lnTo>
                  <a:lnTo>
                    <a:pt x="224" y="64"/>
                  </a:lnTo>
                  <a:lnTo>
                    <a:pt x="240" y="48"/>
                  </a:lnTo>
                  <a:lnTo>
                    <a:pt x="278" y="6"/>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39" name="Freeform 60"/>
            <p:cNvSpPr>
              <a:spLocks/>
            </p:cNvSpPr>
            <p:nvPr/>
          </p:nvSpPr>
          <p:spPr bwMode="auto">
            <a:xfrm>
              <a:off x="3631029" y="2629599"/>
              <a:ext cx="435876" cy="385857"/>
            </a:xfrm>
            <a:custGeom>
              <a:avLst/>
              <a:gdLst>
                <a:gd name="T0" fmla="*/ 2147483647 w 488"/>
                <a:gd name="T1" fmla="*/ 2147483647 h 432"/>
                <a:gd name="T2" fmla="*/ 2147483647 w 488"/>
                <a:gd name="T3" fmla="*/ 2147483647 h 432"/>
                <a:gd name="T4" fmla="*/ 2147483647 w 488"/>
                <a:gd name="T5" fmla="*/ 2147483647 h 432"/>
                <a:gd name="T6" fmla="*/ 2147483647 w 488"/>
                <a:gd name="T7" fmla="*/ 2147483647 h 432"/>
                <a:gd name="T8" fmla="*/ 2147483647 w 488"/>
                <a:gd name="T9" fmla="*/ 2147483647 h 432"/>
                <a:gd name="T10" fmla="*/ 2147483647 w 488"/>
                <a:gd name="T11" fmla="*/ 2147483647 h 432"/>
                <a:gd name="T12" fmla="*/ 2147483647 w 488"/>
                <a:gd name="T13" fmla="*/ 2147483647 h 432"/>
                <a:gd name="T14" fmla="*/ 2147483647 w 488"/>
                <a:gd name="T15" fmla="*/ 2147483647 h 432"/>
                <a:gd name="T16" fmla="*/ 2147483647 w 488"/>
                <a:gd name="T17" fmla="*/ 2147483647 h 432"/>
                <a:gd name="T18" fmla="*/ 2147483647 w 488"/>
                <a:gd name="T19" fmla="*/ 2147483647 h 432"/>
                <a:gd name="T20" fmla="*/ 2147483647 w 488"/>
                <a:gd name="T21" fmla="*/ 2147483647 h 432"/>
                <a:gd name="T22" fmla="*/ 2147483647 w 488"/>
                <a:gd name="T23" fmla="*/ 2147483647 h 432"/>
                <a:gd name="T24" fmla="*/ 2147483647 w 488"/>
                <a:gd name="T25" fmla="*/ 2147483647 h 432"/>
                <a:gd name="T26" fmla="*/ 2147483647 w 488"/>
                <a:gd name="T27" fmla="*/ 2147483647 h 432"/>
                <a:gd name="T28" fmla="*/ 2147483647 w 488"/>
                <a:gd name="T29" fmla="*/ 2147483647 h 432"/>
                <a:gd name="T30" fmla="*/ 2147483647 w 488"/>
                <a:gd name="T31" fmla="*/ 2147483647 h 432"/>
                <a:gd name="T32" fmla="*/ 2147483647 w 488"/>
                <a:gd name="T33" fmla="*/ 2147483647 h 432"/>
                <a:gd name="T34" fmla="*/ 2147483647 w 488"/>
                <a:gd name="T35" fmla="*/ 2147483647 h 432"/>
                <a:gd name="T36" fmla="*/ 2147483647 w 488"/>
                <a:gd name="T37" fmla="*/ 2147483647 h 432"/>
                <a:gd name="T38" fmla="*/ 2147483647 w 488"/>
                <a:gd name="T39" fmla="*/ 2147483647 h 432"/>
                <a:gd name="T40" fmla="*/ 2147483647 w 488"/>
                <a:gd name="T41" fmla="*/ 2147483647 h 432"/>
                <a:gd name="T42" fmla="*/ 2147483647 w 488"/>
                <a:gd name="T43" fmla="*/ 0 h 432"/>
                <a:gd name="T44" fmla="*/ 2147483647 w 488"/>
                <a:gd name="T45" fmla="*/ 2147483647 h 432"/>
                <a:gd name="T46" fmla="*/ 2147483647 w 488"/>
                <a:gd name="T47" fmla="*/ 2147483647 h 432"/>
                <a:gd name="T48" fmla="*/ 2147483647 w 488"/>
                <a:gd name="T49" fmla="*/ 2147483647 h 432"/>
                <a:gd name="T50" fmla="*/ 2147483647 w 488"/>
                <a:gd name="T51" fmla="*/ 2147483647 h 432"/>
                <a:gd name="T52" fmla="*/ 2147483647 w 488"/>
                <a:gd name="T53" fmla="*/ 2147483647 h 432"/>
                <a:gd name="T54" fmla="*/ 2147483647 w 488"/>
                <a:gd name="T55" fmla="*/ 2147483647 h 432"/>
                <a:gd name="T56" fmla="*/ 2147483647 w 488"/>
                <a:gd name="T57" fmla="*/ 2147483647 h 432"/>
                <a:gd name="T58" fmla="*/ 2147483647 w 488"/>
                <a:gd name="T59" fmla="*/ 2147483647 h 432"/>
                <a:gd name="T60" fmla="*/ 2147483647 w 488"/>
                <a:gd name="T61" fmla="*/ 2147483647 h 432"/>
                <a:gd name="T62" fmla="*/ 2147483647 w 488"/>
                <a:gd name="T63" fmla="*/ 2147483647 h 432"/>
                <a:gd name="T64" fmla="*/ 2147483647 w 488"/>
                <a:gd name="T65" fmla="*/ 2147483647 h 432"/>
                <a:gd name="T66" fmla="*/ 2147483647 w 488"/>
                <a:gd name="T67" fmla="*/ 2147483647 h 432"/>
                <a:gd name="T68" fmla="*/ 2147483647 w 488"/>
                <a:gd name="T69" fmla="*/ 2147483647 h 432"/>
                <a:gd name="T70" fmla="*/ 2147483647 w 488"/>
                <a:gd name="T71" fmla="*/ 2147483647 h 432"/>
                <a:gd name="T72" fmla="*/ 2147483647 w 488"/>
                <a:gd name="T73" fmla="*/ 2147483647 h 432"/>
                <a:gd name="T74" fmla="*/ 2147483647 w 488"/>
                <a:gd name="T75" fmla="*/ 2147483647 h 432"/>
                <a:gd name="T76" fmla="*/ 2147483647 w 488"/>
                <a:gd name="T77" fmla="*/ 2147483647 h 432"/>
                <a:gd name="T78" fmla="*/ 2147483647 w 488"/>
                <a:gd name="T79" fmla="*/ 2147483647 h 432"/>
                <a:gd name="T80" fmla="*/ 2147483647 w 488"/>
                <a:gd name="T81" fmla="*/ 2147483647 h 432"/>
                <a:gd name="T82" fmla="*/ 2147483647 w 488"/>
                <a:gd name="T83" fmla="*/ 2147483647 h 432"/>
                <a:gd name="T84" fmla="*/ 2147483647 w 488"/>
                <a:gd name="T85" fmla="*/ 2147483647 h 432"/>
                <a:gd name="T86" fmla="*/ 2147483647 w 488"/>
                <a:gd name="T87" fmla="*/ 2147483647 h 432"/>
                <a:gd name="T88" fmla="*/ 2147483647 w 488"/>
                <a:gd name="T89" fmla="*/ 2147483647 h 432"/>
                <a:gd name="T90" fmla="*/ 2147483647 w 488"/>
                <a:gd name="T91" fmla="*/ 2147483647 h 432"/>
                <a:gd name="T92" fmla="*/ 2147483647 w 488"/>
                <a:gd name="T93" fmla="*/ 2147483647 h 432"/>
                <a:gd name="T94" fmla="*/ 2147483647 w 488"/>
                <a:gd name="T95" fmla="*/ 2147483647 h 432"/>
                <a:gd name="T96" fmla="*/ 2147483647 w 488"/>
                <a:gd name="T97" fmla="*/ 2147483647 h 432"/>
                <a:gd name="T98" fmla="*/ 0 w 488"/>
                <a:gd name="T99" fmla="*/ 2147483647 h 432"/>
                <a:gd name="T100" fmla="*/ 2147483647 w 488"/>
                <a:gd name="T101" fmla="*/ 2147483647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0" name="Freeform 61"/>
            <p:cNvSpPr>
              <a:spLocks/>
            </p:cNvSpPr>
            <p:nvPr/>
          </p:nvSpPr>
          <p:spPr bwMode="auto">
            <a:xfrm>
              <a:off x="657608" y="2801091"/>
              <a:ext cx="571640" cy="986079"/>
            </a:xfrm>
            <a:custGeom>
              <a:avLst/>
              <a:gdLst>
                <a:gd name="T0" fmla="*/ 288 w 640"/>
                <a:gd name="T1" fmla="*/ 384 h 1104"/>
                <a:gd name="T2" fmla="*/ 632 w 640"/>
                <a:gd name="T3" fmla="*/ 920 h 1104"/>
                <a:gd name="T4" fmla="*/ 640 w 640"/>
                <a:gd name="T5" fmla="*/ 960 h 1104"/>
                <a:gd name="T6" fmla="*/ 600 w 640"/>
                <a:gd name="T7" fmla="*/ 976 h 1104"/>
                <a:gd name="T8" fmla="*/ 592 w 640"/>
                <a:gd name="T9" fmla="*/ 1032 h 1104"/>
                <a:gd name="T10" fmla="*/ 576 w 640"/>
                <a:gd name="T11" fmla="*/ 1056 h 1104"/>
                <a:gd name="T12" fmla="*/ 584 w 640"/>
                <a:gd name="T13" fmla="*/ 1080 h 1104"/>
                <a:gd name="T14" fmla="*/ 368 w 640"/>
                <a:gd name="T15" fmla="*/ 1080 h 1104"/>
                <a:gd name="T16" fmla="*/ 368 w 640"/>
                <a:gd name="T17" fmla="*/ 1064 h 1104"/>
                <a:gd name="T18" fmla="*/ 352 w 640"/>
                <a:gd name="T19" fmla="*/ 1064 h 1104"/>
                <a:gd name="T20" fmla="*/ 352 w 640"/>
                <a:gd name="T21" fmla="*/ 1000 h 1104"/>
                <a:gd name="T22" fmla="*/ 296 w 640"/>
                <a:gd name="T23" fmla="*/ 936 h 1104"/>
                <a:gd name="T24" fmla="*/ 288 w 640"/>
                <a:gd name="T25" fmla="*/ 928 h 1104"/>
                <a:gd name="T26" fmla="*/ 264 w 640"/>
                <a:gd name="T27" fmla="*/ 904 h 1104"/>
                <a:gd name="T28" fmla="*/ 232 w 640"/>
                <a:gd name="T29" fmla="*/ 872 h 1104"/>
                <a:gd name="T30" fmla="*/ 192 w 640"/>
                <a:gd name="T31" fmla="*/ 848 h 1104"/>
                <a:gd name="T32" fmla="*/ 176 w 640"/>
                <a:gd name="T33" fmla="*/ 832 h 1104"/>
                <a:gd name="T34" fmla="*/ 136 w 640"/>
                <a:gd name="T35" fmla="*/ 816 h 1104"/>
                <a:gd name="T36" fmla="*/ 128 w 640"/>
                <a:gd name="T37" fmla="*/ 808 h 1104"/>
                <a:gd name="T38" fmla="*/ 136 w 640"/>
                <a:gd name="T39" fmla="*/ 784 h 1104"/>
                <a:gd name="T40" fmla="*/ 144 w 640"/>
                <a:gd name="T41" fmla="*/ 744 h 1104"/>
                <a:gd name="T42" fmla="*/ 128 w 640"/>
                <a:gd name="T43" fmla="*/ 736 h 1104"/>
                <a:gd name="T44" fmla="*/ 112 w 640"/>
                <a:gd name="T45" fmla="*/ 696 h 1104"/>
                <a:gd name="T46" fmla="*/ 96 w 640"/>
                <a:gd name="T47" fmla="*/ 648 h 1104"/>
                <a:gd name="T48" fmla="*/ 80 w 640"/>
                <a:gd name="T49" fmla="*/ 616 h 1104"/>
                <a:gd name="T50" fmla="*/ 72 w 640"/>
                <a:gd name="T51" fmla="*/ 592 h 1104"/>
                <a:gd name="T52" fmla="*/ 80 w 640"/>
                <a:gd name="T53" fmla="*/ 584 h 1104"/>
                <a:gd name="T54" fmla="*/ 88 w 640"/>
                <a:gd name="T55" fmla="*/ 584 h 1104"/>
                <a:gd name="T56" fmla="*/ 88 w 640"/>
                <a:gd name="T57" fmla="*/ 544 h 1104"/>
                <a:gd name="T58" fmla="*/ 64 w 640"/>
                <a:gd name="T59" fmla="*/ 520 h 1104"/>
                <a:gd name="T60" fmla="*/ 64 w 640"/>
                <a:gd name="T61" fmla="*/ 496 h 1104"/>
                <a:gd name="T62" fmla="*/ 64 w 640"/>
                <a:gd name="T63" fmla="*/ 472 h 1104"/>
                <a:gd name="T64" fmla="*/ 80 w 640"/>
                <a:gd name="T65" fmla="*/ 456 h 1104"/>
                <a:gd name="T66" fmla="*/ 80 w 640"/>
                <a:gd name="T67" fmla="*/ 480 h 1104"/>
                <a:gd name="T68" fmla="*/ 96 w 640"/>
                <a:gd name="T69" fmla="*/ 496 h 1104"/>
                <a:gd name="T70" fmla="*/ 88 w 640"/>
                <a:gd name="T71" fmla="*/ 464 h 1104"/>
                <a:gd name="T72" fmla="*/ 80 w 640"/>
                <a:gd name="T73" fmla="*/ 440 h 1104"/>
                <a:gd name="T74" fmla="*/ 104 w 640"/>
                <a:gd name="T75" fmla="*/ 440 h 1104"/>
                <a:gd name="T76" fmla="*/ 120 w 640"/>
                <a:gd name="T77" fmla="*/ 432 h 1104"/>
                <a:gd name="T78" fmla="*/ 104 w 640"/>
                <a:gd name="T79" fmla="*/ 432 h 1104"/>
                <a:gd name="T80" fmla="*/ 80 w 640"/>
                <a:gd name="T81" fmla="*/ 424 h 1104"/>
                <a:gd name="T82" fmla="*/ 64 w 640"/>
                <a:gd name="T83" fmla="*/ 448 h 1104"/>
                <a:gd name="T84" fmla="*/ 56 w 640"/>
                <a:gd name="T85" fmla="*/ 440 h 1104"/>
                <a:gd name="T86" fmla="*/ 40 w 640"/>
                <a:gd name="T87" fmla="*/ 416 h 1104"/>
                <a:gd name="T88" fmla="*/ 48 w 640"/>
                <a:gd name="T89" fmla="*/ 400 h 1104"/>
                <a:gd name="T90" fmla="*/ 32 w 640"/>
                <a:gd name="T91" fmla="*/ 368 h 1104"/>
                <a:gd name="T92" fmla="*/ 24 w 640"/>
                <a:gd name="T93" fmla="*/ 344 h 1104"/>
                <a:gd name="T94" fmla="*/ 8 w 640"/>
                <a:gd name="T95" fmla="*/ 312 h 1104"/>
                <a:gd name="T96" fmla="*/ 16 w 640"/>
                <a:gd name="T97" fmla="*/ 280 h 1104"/>
                <a:gd name="T98" fmla="*/ 24 w 640"/>
                <a:gd name="T99" fmla="*/ 216 h 1104"/>
                <a:gd name="T100" fmla="*/ 16 w 640"/>
                <a:gd name="T101" fmla="*/ 192 h 1104"/>
                <a:gd name="T102" fmla="*/ 32 w 640"/>
                <a:gd name="T103" fmla="*/ 112 h 1104"/>
                <a:gd name="T104" fmla="*/ 56 w 640"/>
                <a:gd name="T105" fmla="*/ 56 h 1104"/>
                <a:gd name="T106" fmla="*/ 56 w 640"/>
                <a:gd name="T107" fmla="*/ 40 h 1104"/>
                <a:gd name="T108" fmla="*/ 56 w 640"/>
                <a:gd name="T109" fmla="*/ 24 h 1104"/>
                <a:gd name="T110" fmla="*/ 80 w 640"/>
                <a:gd name="T111" fmla="*/ 16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rgbClr val="BB0512"/>
            </a:solid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41" name="Freeform 62"/>
            <p:cNvSpPr>
              <a:spLocks/>
            </p:cNvSpPr>
            <p:nvPr/>
          </p:nvSpPr>
          <p:spPr bwMode="auto">
            <a:xfrm>
              <a:off x="3323773" y="3651406"/>
              <a:ext cx="371566" cy="400148"/>
            </a:xfrm>
            <a:custGeom>
              <a:avLst/>
              <a:gdLst>
                <a:gd name="T0" fmla="*/ 2147483647 w 416"/>
                <a:gd name="T1" fmla="*/ 2147483647 h 448"/>
                <a:gd name="T2" fmla="*/ 2147483647 w 416"/>
                <a:gd name="T3" fmla="*/ 2147483647 h 448"/>
                <a:gd name="T4" fmla="*/ 2147483647 w 416"/>
                <a:gd name="T5" fmla="*/ 2147483647 h 448"/>
                <a:gd name="T6" fmla="*/ 2147483647 w 416"/>
                <a:gd name="T7" fmla="*/ 2147483647 h 448"/>
                <a:gd name="T8" fmla="*/ 2147483647 w 416"/>
                <a:gd name="T9" fmla="*/ 2147483647 h 448"/>
                <a:gd name="T10" fmla="*/ 2147483647 w 416"/>
                <a:gd name="T11" fmla="*/ 2147483647 h 448"/>
                <a:gd name="T12" fmla="*/ 2147483647 w 416"/>
                <a:gd name="T13" fmla="*/ 2147483647 h 448"/>
                <a:gd name="T14" fmla="*/ 2147483647 w 416"/>
                <a:gd name="T15" fmla="*/ 2147483647 h 448"/>
                <a:gd name="T16" fmla="*/ 2147483647 w 416"/>
                <a:gd name="T17" fmla="*/ 2147483647 h 448"/>
                <a:gd name="T18" fmla="*/ 2147483647 w 416"/>
                <a:gd name="T19" fmla="*/ 2147483647 h 448"/>
                <a:gd name="T20" fmla="*/ 2147483647 w 416"/>
                <a:gd name="T21" fmla="*/ 2147483647 h 448"/>
                <a:gd name="T22" fmla="*/ 2147483647 w 416"/>
                <a:gd name="T23" fmla="*/ 2147483647 h 448"/>
                <a:gd name="T24" fmla="*/ 2147483647 w 416"/>
                <a:gd name="T25" fmla="*/ 2147483647 h 448"/>
                <a:gd name="T26" fmla="*/ 2147483647 w 416"/>
                <a:gd name="T27" fmla="*/ 2147483647 h 448"/>
                <a:gd name="T28" fmla="*/ 2147483647 w 416"/>
                <a:gd name="T29" fmla="*/ 2147483647 h 448"/>
                <a:gd name="T30" fmla="*/ 2147483647 w 416"/>
                <a:gd name="T31" fmla="*/ 2147483647 h 448"/>
                <a:gd name="T32" fmla="*/ 2147483647 w 416"/>
                <a:gd name="T33" fmla="*/ 2147483647 h 448"/>
                <a:gd name="T34" fmla="*/ 2147483647 w 416"/>
                <a:gd name="T35" fmla="*/ 2147483647 h 448"/>
                <a:gd name="T36" fmla="*/ 2147483647 w 416"/>
                <a:gd name="T37" fmla="*/ 2147483647 h 448"/>
                <a:gd name="T38" fmla="*/ 2147483647 w 416"/>
                <a:gd name="T39" fmla="*/ 2147483647 h 448"/>
                <a:gd name="T40" fmla="*/ 2147483647 w 416"/>
                <a:gd name="T41" fmla="*/ 2147483647 h 448"/>
                <a:gd name="T42" fmla="*/ 2147483647 w 416"/>
                <a:gd name="T43" fmla="*/ 2147483647 h 448"/>
                <a:gd name="T44" fmla="*/ 2147483647 w 416"/>
                <a:gd name="T45" fmla="*/ 2147483647 h 448"/>
                <a:gd name="T46" fmla="*/ 2147483647 w 416"/>
                <a:gd name="T47" fmla="*/ 2147483647 h 448"/>
                <a:gd name="T48" fmla="*/ 2147483647 w 416"/>
                <a:gd name="T49" fmla="*/ 2147483647 h 448"/>
                <a:gd name="T50" fmla="*/ 2147483647 w 416"/>
                <a:gd name="T51" fmla="*/ 2147483647 h 448"/>
                <a:gd name="T52" fmla="*/ 2147483647 w 416"/>
                <a:gd name="T53" fmla="*/ 2147483647 h 448"/>
                <a:gd name="T54" fmla="*/ 2147483647 w 416"/>
                <a:gd name="T55" fmla="*/ 2147483647 h 448"/>
                <a:gd name="T56" fmla="*/ 2147483647 w 416"/>
                <a:gd name="T57" fmla="*/ 2147483647 h 448"/>
                <a:gd name="T58" fmla="*/ 2147483647 w 416"/>
                <a:gd name="T59" fmla="*/ 2147483647 h 448"/>
                <a:gd name="T60" fmla="*/ 2147483647 w 416"/>
                <a:gd name="T61" fmla="*/ 2147483647 h 448"/>
                <a:gd name="T62" fmla="*/ 2147483647 w 416"/>
                <a:gd name="T63" fmla="*/ 2147483647 h 448"/>
                <a:gd name="T64" fmla="*/ 2147483647 w 416"/>
                <a:gd name="T65" fmla="*/ 2147483647 h 448"/>
                <a:gd name="T66" fmla="*/ 2147483647 w 416"/>
                <a:gd name="T67" fmla="*/ 2147483647 h 448"/>
                <a:gd name="T68" fmla="*/ 2147483647 w 416"/>
                <a:gd name="T69" fmla="*/ 2147483647 h 448"/>
                <a:gd name="T70" fmla="*/ 2147483647 w 416"/>
                <a:gd name="T71" fmla="*/ 2147483647 h 448"/>
                <a:gd name="T72" fmla="*/ 2147483647 w 416"/>
                <a:gd name="T73" fmla="*/ 2147483647 h 448"/>
                <a:gd name="T74" fmla="*/ 2147483647 w 416"/>
                <a:gd name="T75" fmla="*/ 2147483647 h 448"/>
                <a:gd name="T76" fmla="*/ 2147483647 w 416"/>
                <a:gd name="T77" fmla="*/ 2147483647 h 448"/>
                <a:gd name="T78" fmla="*/ 2147483647 w 416"/>
                <a:gd name="T79" fmla="*/ 2147483647 h 448"/>
                <a:gd name="T80" fmla="*/ 2147483647 w 416"/>
                <a:gd name="T81" fmla="*/ 2147483647 h 448"/>
                <a:gd name="T82" fmla="*/ 2147483647 w 416"/>
                <a:gd name="T83" fmla="*/ 0 h 448"/>
                <a:gd name="T84" fmla="*/ 2147483647 w 416"/>
                <a:gd name="T85" fmla="*/ 0 h 448"/>
                <a:gd name="T86" fmla="*/ 0 w 416"/>
                <a:gd name="T87" fmla="*/ 2147483647 h 448"/>
                <a:gd name="T88" fmla="*/ 2147483647 w 416"/>
                <a:gd name="T89" fmla="*/ 2147483647 h 448"/>
                <a:gd name="T90" fmla="*/ 2147483647 w 416"/>
                <a:gd name="T91" fmla="*/ 2147483647 h 448"/>
                <a:gd name="T92" fmla="*/ 2147483647 w 416"/>
                <a:gd name="T93" fmla="*/ 2147483647 h 448"/>
                <a:gd name="T94" fmla="*/ 2147483647 w 416"/>
                <a:gd name="T95" fmla="*/ 2147483647 h 448"/>
                <a:gd name="T96" fmla="*/ 2147483647 w 416"/>
                <a:gd name="T97" fmla="*/ 2147483647 h 448"/>
                <a:gd name="T98" fmla="*/ 2147483647 w 416"/>
                <a:gd name="T99" fmla="*/ 2147483647 h 448"/>
                <a:gd name="T100" fmla="*/ 2147483647 w 416"/>
                <a:gd name="T101" fmla="*/ 2147483647 h 448"/>
                <a:gd name="T102" fmla="*/ 2147483647 w 416"/>
                <a:gd name="T103" fmla="*/ 2147483647 h 448"/>
                <a:gd name="T104" fmla="*/ 2147483647 w 416"/>
                <a:gd name="T105" fmla="*/ 2147483647 h 448"/>
                <a:gd name="T106" fmla="*/ 2147483647 w 416"/>
                <a:gd name="T107" fmla="*/ 2147483647 h 448"/>
                <a:gd name="T108" fmla="*/ 2147483647 w 416"/>
                <a:gd name="T109" fmla="*/ 2147483647 h 448"/>
                <a:gd name="T110" fmla="*/ 2147483647 w 416"/>
                <a:gd name="T111" fmla="*/ 2147483647 h 448"/>
                <a:gd name="T112" fmla="*/ 2147483647 w 416"/>
                <a:gd name="T113" fmla="*/ 2147483647 h 448"/>
                <a:gd name="T114" fmla="*/ 2147483647 w 416"/>
                <a:gd name="T115" fmla="*/ 2147483647 h 448"/>
                <a:gd name="T116" fmla="*/ 2147483647 w 416"/>
                <a:gd name="T117" fmla="*/ 2147483647 h 448"/>
                <a:gd name="T118" fmla="*/ 2147483647 w 416"/>
                <a:gd name="T119" fmla="*/ 2147483647 h 448"/>
                <a:gd name="T120" fmla="*/ 2147483647 w 416"/>
                <a:gd name="T121" fmla="*/ 2147483647 h 448"/>
                <a:gd name="T122" fmla="*/ 2147483647 w 416"/>
                <a:gd name="T123" fmla="*/ 2147483647 h 448"/>
                <a:gd name="T124" fmla="*/ 2147483647 w 416"/>
                <a:gd name="T125" fmla="*/ 2147483647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2" name="Freeform 63"/>
            <p:cNvSpPr>
              <a:spLocks/>
            </p:cNvSpPr>
            <p:nvPr/>
          </p:nvSpPr>
          <p:spPr bwMode="auto">
            <a:xfrm>
              <a:off x="4039216" y="2951147"/>
              <a:ext cx="128619" cy="78600"/>
            </a:xfrm>
            <a:custGeom>
              <a:avLst/>
              <a:gdLst>
                <a:gd name="T0" fmla="*/ 0 w 144"/>
                <a:gd name="T1" fmla="*/ 2147483647 h 88"/>
                <a:gd name="T2" fmla="*/ 0 w 144"/>
                <a:gd name="T3" fmla="*/ 2147483647 h 88"/>
                <a:gd name="T4" fmla="*/ 2147483647 w 144"/>
                <a:gd name="T5" fmla="*/ 2147483647 h 88"/>
                <a:gd name="T6" fmla="*/ 2147483647 w 144"/>
                <a:gd name="T7" fmla="*/ 2147483647 h 88"/>
                <a:gd name="T8" fmla="*/ 2147483647 w 144"/>
                <a:gd name="T9" fmla="*/ 2147483647 h 88"/>
                <a:gd name="T10" fmla="*/ 2147483647 w 144"/>
                <a:gd name="T11" fmla="*/ 2147483647 h 88"/>
                <a:gd name="T12" fmla="*/ 2147483647 w 144"/>
                <a:gd name="T13" fmla="*/ 2147483647 h 88"/>
                <a:gd name="T14" fmla="*/ 2147483647 w 144"/>
                <a:gd name="T15" fmla="*/ 2147483647 h 88"/>
                <a:gd name="T16" fmla="*/ 2147483647 w 144"/>
                <a:gd name="T17" fmla="*/ 2147483647 h 88"/>
                <a:gd name="T18" fmla="*/ 2147483647 w 144"/>
                <a:gd name="T19" fmla="*/ 2147483647 h 88"/>
                <a:gd name="T20" fmla="*/ 2147483647 w 144"/>
                <a:gd name="T21" fmla="*/ 0 h 88"/>
                <a:gd name="T22" fmla="*/ 2147483647 w 144"/>
                <a:gd name="T23" fmla="*/ 2147483647 h 88"/>
                <a:gd name="T24" fmla="*/ 2147483647 w 144"/>
                <a:gd name="T25" fmla="*/ 2147483647 h 88"/>
                <a:gd name="T26" fmla="*/ 2147483647 w 144"/>
                <a:gd name="T27" fmla="*/ 2147483647 h 88"/>
                <a:gd name="T28" fmla="*/ 2147483647 w 144"/>
                <a:gd name="T29" fmla="*/ 2147483647 h 88"/>
                <a:gd name="T30" fmla="*/ 2147483647 w 144"/>
                <a:gd name="T31" fmla="*/ 2147483647 h 88"/>
                <a:gd name="T32" fmla="*/ 2147483647 w 144"/>
                <a:gd name="T33" fmla="*/ 2147483647 h 88"/>
                <a:gd name="T34" fmla="*/ 2147483647 w 144"/>
                <a:gd name="T35" fmla="*/ 2147483647 h 88"/>
                <a:gd name="T36" fmla="*/ 2147483647 w 144"/>
                <a:gd name="T37" fmla="*/ 2147483647 h 88"/>
                <a:gd name="T38" fmla="*/ 2147483647 w 144"/>
                <a:gd name="T39" fmla="*/ 2147483647 h 88"/>
                <a:gd name="T40" fmla="*/ 2147483647 w 144"/>
                <a:gd name="T41" fmla="*/ 2147483647 h 88"/>
                <a:gd name="T42" fmla="*/ 2147483647 w 144"/>
                <a:gd name="T43" fmla="*/ 2147483647 h 88"/>
                <a:gd name="T44" fmla="*/ 2147483647 w 144"/>
                <a:gd name="T45" fmla="*/ 2147483647 h 88"/>
                <a:gd name="T46" fmla="*/ 2147483647 w 144"/>
                <a:gd name="T47" fmla="*/ 2147483647 h 88"/>
                <a:gd name="T48" fmla="*/ 2147483647 w 144"/>
                <a:gd name="T49" fmla="*/ 0 h 88"/>
                <a:gd name="T50" fmla="*/ 2147483647 w 144"/>
                <a:gd name="T51" fmla="*/ 0 h 88"/>
                <a:gd name="T52" fmla="*/ 2147483647 w 144"/>
                <a:gd name="T53" fmla="*/ 2147483647 h 88"/>
                <a:gd name="T54" fmla="*/ 2147483647 w 144"/>
                <a:gd name="T55" fmla="*/ 2147483647 h 88"/>
                <a:gd name="T56" fmla="*/ 2147483647 w 144"/>
                <a:gd name="T57" fmla="*/ 2147483647 h 88"/>
                <a:gd name="T58" fmla="*/ 2147483647 w 144"/>
                <a:gd name="T59" fmla="*/ 2147483647 h 88"/>
                <a:gd name="T60" fmla="*/ 2147483647 w 144"/>
                <a:gd name="T61" fmla="*/ 2147483647 h 88"/>
                <a:gd name="T62" fmla="*/ 2147483647 w 144"/>
                <a:gd name="T63" fmla="*/ 2147483647 h 88"/>
                <a:gd name="T64" fmla="*/ 2147483647 w 144"/>
                <a:gd name="T65" fmla="*/ 2147483647 h 88"/>
                <a:gd name="T66" fmla="*/ 2147483647 w 144"/>
                <a:gd name="T67" fmla="*/ 2147483647 h 88"/>
                <a:gd name="T68" fmla="*/ 2147483647 w 144"/>
                <a:gd name="T69" fmla="*/ 2147483647 h 88"/>
                <a:gd name="T70" fmla="*/ 2147483647 w 144"/>
                <a:gd name="T71" fmla="*/ 2147483647 h 88"/>
                <a:gd name="T72" fmla="*/ 2147483647 w 144"/>
                <a:gd name="T73" fmla="*/ 2147483647 h 88"/>
                <a:gd name="T74" fmla="*/ 0 w 144"/>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3" name="Freeform 64"/>
            <p:cNvSpPr>
              <a:spLocks/>
            </p:cNvSpPr>
            <p:nvPr/>
          </p:nvSpPr>
          <p:spPr bwMode="auto">
            <a:xfrm>
              <a:off x="3945431" y="3115493"/>
              <a:ext cx="71455" cy="128619"/>
            </a:xfrm>
            <a:custGeom>
              <a:avLst/>
              <a:gdLst>
                <a:gd name="T0" fmla="*/ 2147483647 w 80"/>
                <a:gd name="T1" fmla="*/ 2147483647 h 144"/>
                <a:gd name="T2" fmla="*/ 2147483647 w 80"/>
                <a:gd name="T3" fmla="*/ 2147483647 h 144"/>
                <a:gd name="T4" fmla="*/ 2147483647 w 80"/>
                <a:gd name="T5" fmla="*/ 2147483647 h 144"/>
                <a:gd name="T6" fmla="*/ 2147483647 w 80"/>
                <a:gd name="T7" fmla="*/ 2147483647 h 144"/>
                <a:gd name="T8" fmla="*/ 2147483647 w 80"/>
                <a:gd name="T9" fmla="*/ 2147483647 h 144"/>
                <a:gd name="T10" fmla="*/ 2147483647 w 80"/>
                <a:gd name="T11" fmla="*/ 2147483647 h 144"/>
                <a:gd name="T12" fmla="*/ 2147483647 w 80"/>
                <a:gd name="T13" fmla="*/ 2147483647 h 144"/>
                <a:gd name="T14" fmla="*/ 2147483647 w 80"/>
                <a:gd name="T15" fmla="*/ 2147483647 h 144"/>
                <a:gd name="T16" fmla="*/ 2147483647 w 80"/>
                <a:gd name="T17" fmla="*/ 2147483647 h 144"/>
                <a:gd name="T18" fmla="*/ 2147483647 w 80"/>
                <a:gd name="T19" fmla="*/ 2147483647 h 144"/>
                <a:gd name="T20" fmla="*/ 2147483647 w 80"/>
                <a:gd name="T21" fmla="*/ 2147483647 h 144"/>
                <a:gd name="T22" fmla="*/ 2147483647 w 80"/>
                <a:gd name="T23" fmla="*/ 2147483647 h 144"/>
                <a:gd name="T24" fmla="*/ 2147483647 w 80"/>
                <a:gd name="T25" fmla="*/ 2147483647 h 144"/>
                <a:gd name="T26" fmla="*/ 2147483647 w 80"/>
                <a:gd name="T27" fmla="*/ 2147483647 h 144"/>
                <a:gd name="T28" fmla="*/ 2147483647 w 80"/>
                <a:gd name="T29" fmla="*/ 2147483647 h 144"/>
                <a:gd name="T30" fmla="*/ 2147483647 w 80"/>
                <a:gd name="T31" fmla="*/ 2147483647 h 144"/>
                <a:gd name="T32" fmla="*/ 2147483647 w 80"/>
                <a:gd name="T33" fmla="*/ 2147483647 h 144"/>
                <a:gd name="T34" fmla="*/ 2147483647 w 80"/>
                <a:gd name="T35" fmla="*/ 2147483647 h 144"/>
                <a:gd name="T36" fmla="*/ 2147483647 w 80"/>
                <a:gd name="T37" fmla="*/ 2147483647 h 144"/>
                <a:gd name="T38" fmla="*/ 2147483647 w 80"/>
                <a:gd name="T39" fmla="*/ 2147483647 h 144"/>
                <a:gd name="T40" fmla="*/ 2147483647 w 80"/>
                <a:gd name="T41" fmla="*/ 2147483647 h 144"/>
                <a:gd name="T42" fmla="*/ 2147483647 w 80"/>
                <a:gd name="T43" fmla="*/ 2147483647 h 144"/>
                <a:gd name="T44" fmla="*/ 2147483647 w 80"/>
                <a:gd name="T45" fmla="*/ 2147483647 h 144"/>
                <a:gd name="T46" fmla="*/ 2147483647 w 80"/>
                <a:gd name="T47" fmla="*/ 2147483647 h 144"/>
                <a:gd name="T48" fmla="*/ 2147483647 w 80"/>
                <a:gd name="T49" fmla="*/ 2147483647 h 144"/>
                <a:gd name="T50" fmla="*/ 2147483647 w 80"/>
                <a:gd name="T51" fmla="*/ 2147483647 h 144"/>
                <a:gd name="T52" fmla="*/ 2147483647 w 80"/>
                <a:gd name="T53" fmla="*/ 2147483647 h 144"/>
                <a:gd name="T54" fmla="*/ 2147483647 w 80"/>
                <a:gd name="T55" fmla="*/ 2147483647 h 144"/>
                <a:gd name="T56" fmla="*/ 2147483647 w 80"/>
                <a:gd name="T57" fmla="*/ 2147483647 h 144"/>
                <a:gd name="T58" fmla="*/ 2147483647 w 80"/>
                <a:gd name="T59" fmla="*/ 2147483647 h 144"/>
                <a:gd name="T60" fmla="*/ 2147483647 w 80"/>
                <a:gd name="T61" fmla="*/ 2147483647 h 144"/>
                <a:gd name="T62" fmla="*/ 2147483647 w 80"/>
                <a:gd name="T63" fmla="*/ 2147483647 h 144"/>
                <a:gd name="T64" fmla="*/ 2147483647 w 80"/>
                <a:gd name="T65" fmla="*/ 2147483647 h 144"/>
                <a:gd name="T66" fmla="*/ 2147483647 w 80"/>
                <a:gd name="T67" fmla="*/ 2147483647 h 144"/>
                <a:gd name="T68" fmla="*/ 2147483647 w 80"/>
                <a:gd name="T69" fmla="*/ 2147483647 h 144"/>
                <a:gd name="T70" fmla="*/ 2147483647 w 80"/>
                <a:gd name="T71" fmla="*/ 2147483647 h 144"/>
                <a:gd name="T72" fmla="*/ 2147483647 w 80"/>
                <a:gd name="T73" fmla="*/ 2147483647 h 144"/>
                <a:gd name="T74" fmla="*/ 2147483647 w 80"/>
                <a:gd name="T75" fmla="*/ 2147483647 h 144"/>
                <a:gd name="T76" fmla="*/ 2147483647 w 80"/>
                <a:gd name="T77" fmla="*/ 2147483647 h 144"/>
                <a:gd name="T78" fmla="*/ 2147483647 w 80"/>
                <a:gd name="T79" fmla="*/ 2147483647 h 144"/>
                <a:gd name="T80" fmla="*/ 2147483647 w 80"/>
                <a:gd name="T81" fmla="*/ 2147483647 h 144"/>
                <a:gd name="T82" fmla="*/ 0 w 80"/>
                <a:gd name="T83" fmla="*/ 2147483647 h 144"/>
                <a:gd name="T84" fmla="*/ 0 w 80"/>
                <a:gd name="T85" fmla="*/ 2147483647 h 144"/>
                <a:gd name="T86" fmla="*/ 0 w 80"/>
                <a:gd name="T87" fmla="*/ 0 h 144"/>
                <a:gd name="T88" fmla="*/ 2147483647 w 80"/>
                <a:gd name="T89" fmla="*/ 0 h 144"/>
                <a:gd name="T90" fmla="*/ 2147483647 w 80"/>
                <a:gd name="T91" fmla="*/ 2147483647 h 144"/>
                <a:gd name="T92" fmla="*/ 2147483647 w 80"/>
                <a:gd name="T93" fmla="*/ 2147483647 h 144"/>
                <a:gd name="T94" fmla="*/ 2147483647 w 80"/>
                <a:gd name="T95" fmla="*/ 2147483647 h 144"/>
                <a:gd name="T96" fmla="*/ 2147483647 w 80"/>
                <a:gd name="T97" fmla="*/ 2147483647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4" name="Freeform 65"/>
            <p:cNvSpPr>
              <a:spLocks/>
            </p:cNvSpPr>
            <p:nvPr/>
          </p:nvSpPr>
          <p:spPr bwMode="auto">
            <a:xfrm>
              <a:off x="3695338" y="3129784"/>
              <a:ext cx="321547" cy="164346"/>
            </a:xfrm>
            <a:custGeom>
              <a:avLst/>
              <a:gdLst>
                <a:gd name="T0" fmla="*/ 2147483647 w 360"/>
                <a:gd name="T1" fmla="*/ 2147483647 h 184"/>
                <a:gd name="T2" fmla="*/ 2147483647 w 360"/>
                <a:gd name="T3" fmla="*/ 2147483647 h 184"/>
                <a:gd name="T4" fmla="*/ 2147483647 w 360"/>
                <a:gd name="T5" fmla="*/ 2147483647 h 184"/>
                <a:gd name="T6" fmla="*/ 2147483647 w 360"/>
                <a:gd name="T7" fmla="*/ 2147483647 h 184"/>
                <a:gd name="T8" fmla="*/ 2147483647 w 360"/>
                <a:gd name="T9" fmla="*/ 2147483647 h 184"/>
                <a:gd name="T10" fmla="*/ 2147483647 w 360"/>
                <a:gd name="T11" fmla="*/ 2147483647 h 184"/>
                <a:gd name="T12" fmla="*/ 2147483647 w 360"/>
                <a:gd name="T13" fmla="*/ 2147483647 h 184"/>
                <a:gd name="T14" fmla="*/ 2147483647 w 360"/>
                <a:gd name="T15" fmla="*/ 2147483647 h 184"/>
                <a:gd name="T16" fmla="*/ 2147483647 w 360"/>
                <a:gd name="T17" fmla="*/ 2147483647 h 184"/>
                <a:gd name="T18" fmla="*/ 2147483647 w 360"/>
                <a:gd name="T19" fmla="*/ 2147483647 h 184"/>
                <a:gd name="T20" fmla="*/ 2147483647 w 360"/>
                <a:gd name="T21" fmla="*/ 2147483647 h 184"/>
                <a:gd name="T22" fmla="*/ 2147483647 w 360"/>
                <a:gd name="T23" fmla="*/ 2147483647 h 184"/>
                <a:gd name="T24" fmla="*/ 2147483647 w 360"/>
                <a:gd name="T25" fmla="*/ 2147483647 h 184"/>
                <a:gd name="T26" fmla="*/ 2147483647 w 360"/>
                <a:gd name="T27" fmla="*/ 2147483647 h 184"/>
                <a:gd name="T28" fmla="*/ 2147483647 w 360"/>
                <a:gd name="T29" fmla="*/ 2147483647 h 184"/>
                <a:gd name="T30" fmla="*/ 2147483647 w 360"/>
                <a:gd name="T31" fmla="*/ 2147483647 h 184"/>
                <a:gd name="T32" fmla="*/ 2147483647 w 360"/>
                <a:gd name="T33" fmla="*/ 2147483647 h 184"/>
                <a:gd name="T34" fmla="*/ 2147483647 w 360"/>
                <a:gd name="T35" fmla="*/ 2147483647 h 184"/>
                <a:gd name="T36" fmla="*/ 2147483647 w 360"/>
                <a:gd name="T37" fmla="*/ 2147483647 h 184"/>
                <a:gd name="T38" fmla="*/ 2147483647 w 360"/>
                <a:gd name="T39" fmla="*/ 2147483647 h 184"/>
                <a:gd name="T40" fmla="*/ 2147483647 w 360"/>
                <a:gd name="T41" fmla="*/ 2147483647 h 184"/>
                <a:gd name="T42" fmla="*/ 2147483647 w 360"/>
                <a:gd name="T43" fmla="*/ 2147483647 h 184"/>
                <a:gd name="T44" fmla="*/ 2147483647 w 360"/>
                <a:gd name="T45" fmla="*/ 2147483647 h 184"/>
                <a:gd name="T46" fmla="*/ 2147483647 w 360"/>
                <a:gd name="T47" fmla="*/ 2147483647 h 184"/>
                <a:gd name="T48" fmla="*/ 2147483647 w 360"/>
                <a:gd name="T49" fmla="*/ 2147483647 h 184"/>
                <a:gd name="T50" fmla="*/ 2147483647 w 360"/>
                <a:gd name="T51" fmla="*/ 2147483647 h 184"/>
                <a:gd name="T52" fmla="*/ 2147483647 w 360"/>
                <a:gd name="T53" fmla="*/ 2147483647 h 184"/>
                <a:gd name="T54" fmla="*/ 2147483647 w 360"/>
                <a:gd name="T55" fmla="*/ 2147483647 h 184"/>
                <a:gd name="T56" fmla="*/ 2147483647 w 360"/>
                <a:gd name="T57" fmla="*/ 2147483647 h 184"/>
                <a:gd name="T58" fmla="*/ 2147483647 w 360"/>
                <a:gd name="T59" fmla="*/ 2147483647 h 184"/>
                <a:gd name="T60" fmla="*/ 2147483647 w 360"/>
                <a:gd name="T61" fmla="*/ 2147483647 h 184"/>
                <a:gd name="T62" fmla="*/ 2147483647 w 360"/>
                <a:gd name="T63" fmla="*/ 2147483647 h 184"/>
                <a:gd name="T64" fmla="*/ 2147483647 w 360"/>
                <a:gd name="T65" fmla="*/ 2147483647 h 184"/>
                <a:gd name="T66" fmla="*/ 2147483647 w 360"/>
                <a:gd name="T67" fmla="*/ 2147483647 h 184"/>
                <a:gd name="T68" fmla="*/ 2147483647 w 360"/>
                <a:gd name="T69" fmla="*/ 2147483647 h 184"/>
                <a:gd name="T70" fmla="*/ 2147483647 w 360"/>
                <a:gd name="T71" fmla="*/ 2147483647 h 184"/>
                <a:gd name="T72" fmla="*/ 2147483647 w 360"/>
                <a:gd name="T73" fmla="*/ 2147483647 h 184"/>
                <a:gd name="T74" fmla="*/ 2147483647 w 360"/>
                <a:gd name="T75" fmla="*/ 2147483647 h 184"/>
                <a:gd name="T76" fmla="*/ 2147483647 w 360"/>
                <a:gd name="T77" fmla="*/ 2147483647 h 184"/>
                <a:gd name="T78" fmla="*/ 2147483647 w 360"/>
                <a:gd name="T79" fmla="*/ 2147483647 h 184"/>
                <a:gd name="T80" fmla="*/ 2147483647 w 360"/>
                <a:gd name="T81" fmla="*/ 2147483647 h 184"/>
                <a:gd name="T82" fmla="*/ 0 w 360"/>
                <a:gd name="T83" fmla="*/ 2147483647 h 184"/>
                <a:gd name="T84" fmla="*/ 2147483647 w 360"/>
                <a:gd name="T85" fmla="*/ 2147483647 h 184"/>
                <a:gd name="T86" fmla="*/ 2147483647 w 360"/>
                <a:gd name="T87" fmla="*/ 2147483647 h 184"/>
                <a:gd name="T88" fmla="*/ 2147483647 w 360"/>
                <a:gd name="T89" fmla="*/ 2147483647 h 184"/>
                <a:gd name="T90" fmla="*/ 2147483647 w 360"/>
                <a:gd name="T91" fmla="*/ 2147483647 h 184"/>
                <a:gd name="T92" fmla="*/ 2147483647 w 360"/>
                <a:gd name="T93" fmla="*/ 2147483647 h 184"/>
                <a:gd name="T94" fmla="*/ 2147483647 w 360"/>
                <a:gd name="T95" fmla="*/ 2147483647 h 184"/>
                <a:gd name="T96" fmla="*/ 2147483647 w 360"/>
                <a:gd name="T97" fmla="*/ 2147483647 h 184"/>
                <a:gd name="T98" fmla="*/ 2147483647 w 360"/>
                <a:gd name="T99" fmla="*/ 2147483647 h 184"/>
                <a:gd name="T100" fmla="*/ 2147483647 w 360"/>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5" name="Freeform 66"/>
            <p:cNvSpPr>
              <a:spLocks/>
            </p:cNvSpPr>
            <p:nvPr/>
          </p:nvSpPr>
          <p:spPr bwMode="auto">
            <a:xfrm>
              <a:off x="4124068" y="2336634"/>
              <a:ext cx="264384" cy="421584"/>
            </a:xfrm>
            <a:custGeom>
              <a:avLst/>
              <a:gdLst>
                <a:gd name="T0" fmla="*/ 2147483647 w 296"/>
                <a:gd name="T1" fmla="*/ 2147483647 h 472"/>
                <a:gd name="T2" fmla="*/ 2147483647 w 296"/>
                <a:gd name="T3" fmla="*/ 2147483647 h 472"/>
                <a:gd name="T4" fmla="*/ 0 w 296"/>
                <a:gd name="T5" fmla="*/ 2147483647 h 472"/>
                <a:gd name="T6" fmla="*/ 2147483647 w 296"/>
                <a:gd name="T7" fmla="*/ 2147483647 h 472"/>
                <a:gd name="T8" fmla="*/ 2147483647 w 296"/>
                <a:gd name="T9" fmla="*/ 2147483647 h 472"/>
                <a:gd name="T10" fmla="*/ 2147483647 w 296"/>
                <a:gd name="T11" fmla="*/ 2147483647 h 472"/>
                <a:gd name="T12" fmla="*/ 2147483647 w 296"/>
                <a:gd name="T13" fmla="*/ 2147483647 h 472"/>
                <a:gd name="T14" fmla="*/ 2147483647 w 296"/>
                <a:gd name="T15" fmla="*/ 2147483647 h 472"/>
                <a:gd name="T16" fmla="*/ 2147483647 w 296"/>
                <a:gd name="T17" fmla="*/ 2147483647 h 472"/>
                <a:gd name="T18" fmla="*/ 2147483647 w 296"/>
                <a:gd name="T19" fmla="*/ 2147483647 h 472"/>
                <a:gd name="T20" fmla="*/ 2147483647 w 296"/>
                <a:gd name="T21" fmla="*/ 2147483647 h 472"/>
                <a:gd name="T22" fmla="*/ 2147483647 w 296"/>
                <a:gd name="T23" fmla="*/ 2147483647 h 472"/>
                <a:gd name="T24" fmla="*/ 2147483647 w 296"/>
                <a:gd name="T25" fmla="*/ 2147483647 h 472"/>
                <a:gd name="T26" fmla="*/ 2147483647 w 296"/>
                <a:gd name="T27" fmla="*/ 2147483647 h 472"/>
                <a:gd name="T28" fmla="*/ 2147483647 w 296"/>
                <a:gd name="T29" fmla="*/ 2147483647 h 472"/>
                <a:gd name="T30" fmla="*/ 2147483647 w 296"/>
                <a:gd name="T31" fmla="*/ 2147483647 h 472"/>
                <a:gd name="T32" fmla="*/ 2147483647 w 296"/>
                <a:gd name="T33" fmla="*/ 0 h 472"/>
                <a:gd name="T34" fmla="*/ 2147483647 w 296"/>
                <a:gd name="T35" fmla="*/ 2147483647 h 472"/>
                <a:gd name="T36" fmla="*/ 2147483647 w 296"/>
                <a:gd name="T37" fmla="*/ 2147483647 h 472"/>
                <a:gd name="T38" fmla="*/ 2147483647 w 296"/>
                <a:gd name="T39" fmla="*/ 2147483647 h 472"/>
                <a:gd name="T40" fmla="*/ 2147483647 w 296"/>
                <a:gd name="T41" fmla="*/ 2147483647 h 472"/>
                <a:gd name="T42" fmla="*/ 2147483647 w 296"/>
                <a:gd name="T43" fmla="*/ 2147483647 h 472"/>
                <a:gd name="T44" fmla="*/ 2147483647 w 296"/>
                <a:gd name="T45" fmla="*/ 2147483647 h 472"/>
                <a:gd name="T46" fmla="*/ 2147483647 w 296"/>
                <a:gd name="T47" fmla="*/ 2147483647 h 472"/>
                <a:gd name="T48" fmla="*/ 2147483647 w 296"/>
                <a:gd name="T49" fmla="*/ 2147483647 h 472"/>
                <a:gd name="T50" fmla="*/ 2147483647 w 296"/>
                <a:gd name="T51" fmla="*/ 2147483647 h 472"/>
                <a:gd name="T52" fmla="*/ 2147483647 w 296"/>
                <a:gd name="T53" fmla="*/ 2147483647 h 472"/>
                <a:gd name="T54" fmla="*/ 2147483647 w 296"/>
                <a:gd name="T55" fmla="*/ 2147483647 h 472"/>
                <a:gd name="T56" fmla="*/ 2147483647 w 296"/>
                <a:gd name="T57" fmla="*/ 2147483647 h 472"/>
                <a:gd name="T58" fmla="*/ 2147483647 w 296"/>
                <a:gd name="T59" fmla="*/ 2147483647 h 472"/>
                <a:gd name="T60" fmla="*/ 2147483647 w 296"/>
                <a:gd name="T61" fmla="*/ 2147483647 h 472"/>
                <a:gd name="T62" fmla="*/ 2147483647 w 296"/>
                <a:gd name="T63" fmla="*/ 2147483647 h 472"/>
                <a:gd name="T64" fmla="*/ 2147483647 w 296"/>
                <a:gd name="T65" fmla="*/ 2147483647 h 472"/>
                <a:gd name="T66" fmla="*/ 2147483647 w 296"/>
                <a:gd name="T67" fmla="*/ 2147483647 h 472"/>
                <a:gd name="T68" fmla="*/ 2147483647 w 296"/>
                <a:gd name="T69" fmla="*/ 2147483647 h 472"/>
                <a:gd name="T70" fmla="*/ 2147483647 w 296"/>
                <a:gd name="T71" fmla="*/ 2147483647 h 472"/>
                <a:gd name="T72" fmla="*/ 2147483647 w 296"/>
                <a:gd name="T73" fmla="*/ 2147483647 h 472"/>
                <a:gd name="T74" fmla="*/ 2147483647 w 296"/>
                <a:gd name="T75" fmla="*/ 2147483647 h 472"/>
                <a:gd name="T76" fmla="*/ 2147483647 w 296"/>
                <a:gd name="T77" fmla="*/ 2147483647 h 472"/>
                <a:gd name="T78" fmla="*/ 2147483647 w 296"/>
                <a:gd name="T79" fmla="*/ 2147483647 h 472"/>
                <a:gd name="T80" fmla="*/ 2147483647 w 296"/>
                <a:gd name="T81" fmla="*/ 2147483647 h 472"/>
                <a:gd name="T82" fmla="*/ 2147483647 w 296"/>
                <a:gd name="T83" fmla="*/ 2147483647 h 472"/>
                <a:gd name="T84" fmla="*/ 2147483647 w 296"/>
                <a:gd name="T85" fmla="*/ 2147483647 h 472"/>
                <a:gd name="T86" fmla="*/ 2147483647 w 296"/>
                <a:gd name="T87" fmla="*/ 2147483647 h 472"/>
                <a:gd name="T88" fmla="*/ 2147483647 w 296"/>
                <a:gd name="T89" fmla="*/ 2147483647 h 472"/>
                <a:gd name="T90" fmla="*/ 2147483647 w 296"/>
                <a:gd name="T91" fmla="*/ 2147483647 h 472"/>
                <a:gd name="T92" fmla="*/ 2147483647 w 296"/>
                <a:gd name="T93" fmla="*/ 2147483647 h 472"/>
                <a:gd name="T94" fmla="*/ 2147483647 w 296"/>
                <a:gd name="T95" fmla="*/ 2147483647 h 472"/>
                <a:gd name="T96" fmla="*/ 2147483647 w 296"/>
                <a:gd name="T97" fmla="*/ 2147483647 h 472"/>
                <a:gd name="T98" fmla="*/ 2147483647 w 296"/>
                <a:gd name="T99" fmla="*/ 2147483647 h 472"/>
                <a:gd name="T100" fmla="*/ 2147483647 w 296"/>
                <a:gd name="T101" fmla="*/ 2147483647 h 472"/>
                <a:gd name="T102" fmla="*/ 2147483647 w 296"/>
                <a:gd name="T103" fmla="*/ 2147483647 h 472"/>
                <a:gd name="T104" fmla="*/ 2147483647 w 296"/>
                <a:gd name="T105" fmla="*/ 2147483647 h 472"/>
                <a:gd name="T106" fmla="*/ 2147483647 w 296"/>
                <a:gd name="T107" fmla="*/ 2147483647 h 472"/>
                <a:gd name="T108" fmla="*/ 2147483647 w 296"/>
                <a:gd name="T109" fmla="*/ 2147483647 h 472"/>
                <a:gd name="T110" fmla="*/ 2147483647 w 296"/>
                <a:gd name="T111" fmla="*/ 2147483647 h 472"/>
                <a:gd name="T112" fmla="*/ 2147483647 w 296"/>
                <a:gd name="T113" fmla="*/ 2147483647 h 472"/>
                <a:gd name="T114" fmla="*/ 2147483647 w 296"/>
                <a:gd name="T115" fmla="*/ 2147483647 h 472"/>
                <a:gd name="T116" fmla="*/ 2147483647 w 296"/>
                <a:gd name="T117" fmla="*/ 2147483647 h 472"/>
                <a:gd name="T118" fmla="*/ 2147483647 w 296"/>
                <a:gd name="T119" fmla="*/ 2147483647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chemeClr val="bg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6" name="Freeform 67"/>
            <p:cNvSpPr>
              <a:spLocks/>
            </p:cNvSpPr>
            <p:nvPr/>
          </p:nvSpPr>
          <p:spPr bwMode="auto">
            <a:xfrm>
              <a:off x="3430955" y="3194094"/>
              <a:ext cx="564495" cy="321547"/>
            </a:xfrm>
            <a:custGeom>
              <a:avLst/>
              <a:gdLst>
                <a:gd name="T0" fmla="*/ 2147483647 w 632"/>
                <a:gd name="T1" fmla="*/ 2147483647 h 360"/>
                <a:gd name="T2" fmla="*/ 2147483647 w 632"/>
                <a:gd name="T3" fmla="*/ 2147483647 h 360"/>
                <a:gd name="T4" fmla="*/ 2147483647 w 632"/>
                <a:gd name="T5" fmla="*/ 2147483647 h 360"/>
                <a:gd name="T6" fmla="*/ 2147483647 w 632"/>
                <a:gd name="T7" fmla="*/ 2147483647 h 360"/>
                <a:gd name="T8" fmla="*/ 2147483647 w 632"/>
                <a:gd name="T9" fmla="*/ 2147483647 h 360"/>
                <a:gd name="T10" fmla="*/ 2147483647 w 632"/>
                <a:gd name="T11" fmla="*/ 2147483647 h 360"/>
                <a:gd name="T12" fmla="*/ 2147483647 w 632"/>
                <a:gd name="T13" fmla="*/ 2147483647 h 360"/>
                <a:gd name="T14" fmla="*/ 2147483647 w 632"/>
                <a:gd name="T15" fmla="*/ 2147483647 h 360"/>
                <a:gd name="T16" fmla="*/ 2147483647 w 632"/>
                <a:gd name="T17" fmla="*/ 2147483647 h 360"/>
                <a:gd name="T18" fmla="*/ 2147483647 w 632"/>
                <a:gd name="T19" fmla="*/ 2147483647 h 360"/>
                <a:gd name="T20" fmla="*/ 2147483647 w 632"/>
                <a:gd name="T21" fmla="*/ 2147483647 h 360"/>
                <a:gd name="T22" fmla="*/ 2147483647 w 632"/>
                <a:gd name="T23" fmla="*/ 2147483647 h 360"/>
                <a:gd name="T24" fmla="*/ 2147483647 w 632"/>
                <a:gd name="T25" fmla="*/ 2147483647 h 360"/>
                <a:gd name="T26" fmla="*/ 2147483647 w 632"/>
                <a:gd name="T27" fmla="*/ 2147483647 h 360"/>
                <a:gd name="T28" fmla="*/ 2147483647 w 632"/>
                <a:gd name="T29" fmla="*/ 2147483647 h 360"/>
                <a:gd name="T30" fmla="*/ 2147483647 w 632"/>
                <a:gd name="T31" fmla="*/ 2147483647 h 360"/>
                <a:gd name="T32" fmla="*/ 2147483647 w 632"/>
                <a:gd name="T33" fmla="*/ 2147483647 h 360"/>
                <a:gd name="T34" fmla="*/ 2147483647 w 632"/>
                <a:gd name="T35" fmla="*/ 2147483647 h 360"/>
                <a:gd name="T36" fmla="*/ 2147483647 w 632"/>
                <a:gd name="T37" fmla="*/ 2147483647 h 360"/>
                <a:gd name="T38" fmla="*/ 2147483647 w 632"/>
                <a:gd name="T39" fmla="*/ 2147483647 h 360"/>
                <a:gd name="T40" fmla="*/ 2147483647 w 632"/>
                <a:gd name="T41" fmla="*/ 2147483647 h 360"/>
                <a:gd name="T42" fmla="*/ 2147483647 w 632"/>
                <a:gd name="T43" fmla="*/ 2147483647 h 360"/>
                <a:gd name="T44" fmla="*/ 2147483647 w 632"/>
                <a:gd name="T45" fmla="*/ 2147483647 h 360"/>
                <a:gd name="T46" fmla="*/ 2147483647 w 632"/>
                <a:gd name="T47" fmla="*/ 2147483647 h 360"/>
                <a:gd name="T48" fmla="*/ 2147483647 w 632"/>
                <a:gd name="T49" fmla="*/ 0 h 360"/>
                <a:gd name="T50" fmla="*/ 2147483647 w 632"/>
                <a:gd name="T51" fmla="*/ 2147483647 h 360"/>
                <a:gd name="T52" fmla="*/ 2147483647 w 632"/>
                <a:gd name="T53" fmla="*/ 2147483647 h 360"/>
                <a:gd name="T54" fmla="*/ 2147483647 w 632"/>
                <a:gd name="T55" fmla="*/ 2147483647 h 360"/>
                <a:gd name="T56" fmla="*/ 2147483647 w 632"/>
                <a:gd name="T57" fmla="*/ 2147483647 h 360"/>
                <a:gd name="T58" fmla="*/ 2147483647 w 632"/>
                <a:gd name="T59" fmla="*/ 2147483647 h 360"/>
                <a:gd name="T60" fmla="*/ 2147483647 w 632"/>
                <a:gd name="T61" fmla="*/ 2147483647 h 360"/>
                <a:gd name="T62" fmla="*/ 2147483647 w 632"/>
                <a:gd name="T63" fmla="*/ 2147483647 h 360"/>
                <a:gd name="T64" fmla="*/ 2147483647 w 632"/>
                <a:gd name="T65" fmla="*/ 2147483647 h 360"/>
                <a:gd name="T66" fmla="*/ 2147483647 w 632"/>
                <a:gd name="T67" fmla="*/ 2147483647 h 360"/>
                <a:gd name="T68" fmla="*/ 2147483647 w 632"/>
                <a:gd name="T69" fmla="*/ 2147483647 h 360"/>
                <a:gd name="T70" fmla="*/ 2147483647 w 632"/>
                <a:gd name="T71" fmla="*/ 2147483647 h 360"/>
                <a:gd name="T72" fmla="*/ 2147483647 w 632"/>
                <a:gd name="T73" fmla="*/ 2147483647 h 360"/>
                <a:gd name="T74" fmla="*/ 2147483647 w 632"/>
                <a:gd name="T75" fmla="*/ 2147483647 h 360"/>
                <a:gd name="T76" fmla="*/ 2147483647 w 632"/>
                <a:gd name="T77" fmla="*/ 2147483647 h 360"/>
                <a:gd name="T78" fmla="*/ 2147483647 w 632"/>
                <a:gd name="T79" fmla="*/ 2147483647 h 360"/>
                <a:gd name="T80" fmla="*/ 2147483647 w 632"/>
                <a:gd name="T81" fmla="*/ 2147483647 h 360"/>
                <a:gd name="T82" fmla="*/ 2147483647 w 632"/>
                <a:gd name="T83" fmla="*/ 2147483647 h 360"/>
                <a:gd name="T84" fmla="*/ 2147483647 w 632"/>
                <a:gd name="T85" fmla="*/ 2147483647 h 360"/>
                <a:gd name="T86" fmla="*/ 2147483647 w 632"/>
                <a:gd name="T87" fmla="*/ 2147483647 h 360"/>
                <a:gd name="T88" fmla="*/ 2147483647 w 632"/>
                <a:gd name="T89" fmla="*/ 2147483647 h 360"/>
                <a:gd name="T90" fmla="*/ 2147483647 w 632"/>
                <a:gd name="T91" fmla="*/ 2147483647 h 360"/>
                <a:gd name="T92" fmla="*/ 0 w 632"/>
                <a:gd name="T93" fmla="*/ 2147483647 h 360"/>
                <a:gd name="T94" fmla="*/ 2147483647 w 632"/>
                <a:gd name="T95" fmla="*/ 2147483647 h 360"/>
                <a:gd name="T96" fmla="*/ 2147483647 w 632"/>
                <a:gd name="T97" fmla="*/ 214748364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7" name="Freeform 68"/>
            <p:cNvSpPr>
              <a:spLocks/>
            </p:cNvSpPr>
            <p:nvPr/>
          </p:nvSpPr>
          <p:spPr bwMode="auto">
            <a:xfrm>
              <a:off x="3173717" y="2686763"/>
              <a:ext cx="271529" cy="378711"/>
            </a:xfrm>
            <a:custGeom>
              <a:avLst/>
              <a:gdLst>
                <a:gd name="T0" fmla="*/ 2147483647 w 304"/>
                <a:gd name="T1" fmla="*/ 2147483647 h 424"/>
                <a:gd name="T2" fmla="*/ 2147483647 w 304"/>
                <a:gd name="T3" fmla="*/ 2147483647 h 424"/>
                <a:gd name="T4" fmla="*/ 2147483647 w 304"/>
                <a:gd name="T5" fmla="*/ 2147483647 h 424"/>
                <a:gd name="T6" fmla="*/ 2147483647 w 304"/>
                <a:gd name="T7" fmla="*/ 2147483647 h 424"/>
                <a:gd name="T8" fmla="*/ 2147483647 w 304"/>
                <a:gd name="T9" fmla="*/ 2147483647 h 424"/>
                <a:gd name="T10" fmla="*/ 2147483647 w 304"/>
                <a:gd name="T11" fmla="*/ 2147483647 h 424"/>
                <a:gd name="T12" fmla="*/ 2147483647 w 304"/>
                <a:gd name="T13" fmla="*/ 2147483647 h 424"/>
                <a:gd name="T14" fmla="*/ 2147483647 w 304"/>
                <a:gd name="T15" fmla="*/ 2147483647 h 424"/>
                <a:gd name="T16" fmla="*/ 2147483647 w 304"/>
                <a:gd name="T17" fmla="*/ 2147483647 h 424"/>
                <a:gd name="T18" fmla="*/ 2147483647 w 304"/>
                <a:gd name="T19" fmla="*/ 2147483647 h 424"/>
                <a:gd name="T20" fmla="*/ 2147483647 w 304"/>
                <a:gd name="T21" fmla="*/ 2147483647 h 424"/>
                <a:gd name="T22" fmla="*/ 2147483647 w 304"/>
                <a:gd name="T23" fmla="*/ 2147483647 h 424"/>
                <a:gd name="T24" fmla="*/ 2147483647 w 304"/>
                <a:gd name="T25" fmla="*/ 2147483647 h 424"/>
                <a:gd name="T26" fmla="*/ 2147483647 w 304"/>
                <a:gd name="T27" fmla="*/ 2147483647 h 424"/>
                <a:gd name="T28" fmla="*/ 2147483647 w 304"/>
                <a:gd name="T29" fmla="*/ 2147483647 h 424"/>
                <a:gd name="T30" fmla="*/ 2147483647 w 304"/>
                <a:gd name="T31" fmla="*/ 2147483647 h 424"/>
                <a:gd name="T32" fmla="*/ 2147483647 w 304"/>
                <a:gd name="T33" fmla="*/ 2147483647 h 424"/>
                <a:gd name="T34" fmla="*/ 2147483647 w 304"/>
                <a:gd name="T35" fmla="*/ 2147483647 h 424"/>
                <a:gd name="T36" fmla="*/ 2147483647 w 304"/>
                <a:gd name="T37" fmla="*/ 2147483647 h 424"/>
                <a:gd name="T38" fmla="*/ 2147483647 w 304"/>
                <a:gd name="T39" fmla="*/ 2147483647 h 424"/>
                <a:gd name="T40" fmla="*/ 2147483647 w 304"/>
                <a:gd name="T41" fmla="*/ 2147483647 h 424"/>
                <a:gd name="T42" fmla="*/ 2147483647 w 304"/>
                <a:gd name="T43" fmla="*/ 2147483647 h 424"/>
                <a:gd name="T44" fmla="*/ 2147483647 w 304"/>
                <a:gd name="T45" fmla="*/ 2147483647 h 424"/>
                <a:gd name="T46" fmla="*/ 2147483647 w 304"/>
                <a:gd name="T47" fmla="*/ 2147483647 h 424"/>
                <a:gd name="T48" fmla="*/ 2147483647 w 304"/>
                <a:gd name="T49" fmla="*/ 2147483647 h 424"/>
                <a:gd name="T50" fmla="*/ 2147483647 w 304"/>
                <a:gd name="T51" fmla="*/ 0 h 424"/>
                <a:gd name="T52" fmla="*/ 2147483647 w 304"/>
                <a:gd name="T53" fmla="*/ 2147483647 h 424"/>
                <a:gd name="T54" fmla="*/ 2147483647 w 304"/>
                <a:gd name="T55" fmla="*/ 2147483647 h 424"/>
                <a:gd name="T56" fmla="*/ 2147483647 w 304"/>
                <a:gd name="T57" fmla="*/ 2147483647 h 424"/>
                <a:gd name="T58" fmla="*/ 2147483647 w 304"/>
                <a:gd name="T59" fmla="*/ 2147483647 h 424"/>
                <a:gd name="T60" fmla="*/ 2147483647 w 304"/>
                <a:gd name="T61" fmla="*/ 2147483647 h 424"/>
                <a:gd name="T62" fmla="*/ 2147483647 w 304"/>
                <a:gd name="T63" fmla="*/ 2147483647 h 424"/>
                <a:gd name="T64" fmla="*/ 2147483647 w 304"/>
                <a:gd name="T65" fmla="*/ 2147483647 h 424"/>
                <a:gd name="T66" fmla="*/ 2147483647 w 304"/>
                <a:gd name="T67" fmla="*/ 2147483647 h 424"/>
                <a:gd name="T68" fmla="*/ 2147483647 w 304"/>
                <a:gd name="T69" fmla="*/ 2147483647 h 424"/>
                <a:gd name="T70" fmla="*/ 2147483647 w 304"/>
                <a:gd name="T71" fmla="*/ 2147483647 h 424"/>
                <a:gd name="T72" fmla="*/ 2147483647 w 304"/>
                <a:gd name="T73" fmla="*/ 2147483647 h 424"/>
                <a:gd name="T74" fmla="*/ 2147483647 w 304"/>
                <a:gd name="T75" fmla="*/ 2147483647 h 424"/>
                <a:gd name="T76" fmla="*/ 2147483647 w 304"/>
                <a:gd name="T77" fmla="*/ 2147483647 h 424"/>
                <a:gd name="T78" fmla="*/ 2147483647 w 304"/>
                <a:gd name="T79" fmla="*/ 2147483647 h 424"/>
                <a:gd name="T80" fmla="*/ 2147483647 w 304"/>
                <a:gd name="T81" fmla="*/ 2147483647 h 424"/>
                <a:gd name="T82" fmla="*/ 2147483647 w 304"/>
                <a:gd name="T83" fmla="*/ 2147483647 h 424"/>
                <a:gd name="T84" fmla="*/ 2147483647 w 304"/>
                <a:gd name="T85" fmla="*/ 2147483647 h 424"/>
                <a:gd name="T86" fmla="*/ 0 w 304"/>
                <a:gd name="T87" fmla="*/ 2147483647 h 424"/>
                <a:gd name="T88" fmla="*/ 2147483647 w 304"/>
                <a:gd name="T89" fmla="*/ 2147483647 h 424"/>
                <a:gd name="T90" fmla="*/ 2147483647 w 304"/>
                <a:gd name="T91" fmla="*/ 2147483647 h 424"/>
                <a:gd name="T92" fmla="*/ 2147483647 w 304"/>
                <a:gd name="T93" fmla="*/ 2147483647 h 424"/>
                <a:gd name="T94" fmla="*/ 0 w 304"/>
                <a:gd name="T95" fmla="*/ 2147483647 h 424"/>
                <a:gd name="T96" fmla="*/ 2147483647 w 304"/>
                <a:gd name="T97" fmla="*/ 2147483647 h 424"/>
                <a:gd name="T98" fmla="*/ 2147483647 w 304"/>
                <a:gd name="T99" fmla="*/ 2147483647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8" name="Freeform 69"/>
            <p:cNvSpPr>
              <a:spLocks/>
            </p:cNvSpPr>
            <p:nvPr/>
          </p:nvSpPr>
          <p:spPr bwMode="auto">
            <a:xfrm>
              <a:off x="2759278" y="2615309"/>
              <a:ext cx="371566" cy="407293"/>
            </a:xfrm>
            <a:custGeom>
              <a:avLst/>
              <a:gdLst>
                <a:gd name="T0" fmla="*/ 2147483647 w 416"/>
                <a:gd name="T1" fmla="*/ 2147483647 h 456"/>
                <a:gd name="T2" fmla="*/ 2147483647 w 416"/>
                <a:gd name="T3" fmla="*/ 2147483647 h 456"/>
                <a:gd name="T4" fmla="*/ 2147483647 w 416"/>
                <a:gd name="T5" fmla="*/ 2147483647 h 456"/>
                <a:gd name="T6" fmla="*/ 2147483647 w 416"/>
                <a:gd name="T7" fmla="*/ 2147483647 h 456"/>
                <a:gd name="T8" fmla="*/ 2147483647 w 416"/>
                <a:gd name="T9" fmla="*/ 2147483647 h 456"/>
                <a:gd name="T10" fmla="*/ 2147483647 w 416"/>
                <a:gd name="T11" fmla="*/ 2147483647 h 456"/>
                <a:gd name="T12" fmla="*/ 2147483647 w 416"/>
                <a:gd name="T13" fmla="*/ 2147483647 h 456"/>
                <a:gd name="T14" fmla="*/ 2147483647 w 416"/>
                <a:gd name="T15" fmla="*/ 2147483647 h 456"/>
                <a:gd name="T16" fmla="*/ 2147483647 w 416"/>
                <a:gd name="T17" fmla="*/ 2147483647 h 456"/>
                <a:gd name="T18" fmla="*/ 2147483647 w 416"/>
                <a:gd name="T19" fmla="*/ 2147483647 h 456"/>
                <a:gd name="T20" fmla="*/ 2147483647 w 416"/>
                <a:gd name="T21" fmla="*/ 2147483647 h 456"/>
                <a:gd name="T22" fmla="*/ 2147483647 w 416"/>
                <a:gd name="T23" fmla="*/ 2147483647 h 456"/>
                <a:gd name="T24" fmla="*/ 2147483647 w 416"/>
                <a:gd name="T25" fmla="*/ 2147483647 h 456"/>
                <a:gd name="T26" fmla="*/ 2147483647 w 416"/>
                <a:gd name="T27" fmla="*/ 2147483647 h 456"/>
                <a:gd name="T28" fmla="*/ 2147483647 w 416"/>
                <a:gd name="T29" fmla="*/ 2147483647 h 456"/>
                <a:gd name="T30" fmla="*/ 0 w 416"/>
                <a:gd name="T31" fmla="*/ 2147483647 h 456"/>
                <a:gd name="T32" fmla="*/ 2147483647 w 416"/>
                <a:gd name="T33" fmla="*/ 2147483647 h 456"/>
                <a:gd name="T34" fmla="*/ 2147483647 w 416"/>
                <a:gd name="T35" fmla="*/ 2147483647 h 456"/>
                <a:gd name="T36" fmla="*/ 2147483647 w 416"/>
                <a:gd name="T37" fmla="*/ 2147483647 h 456"/>
                <a:gd name="T38" fmla="*/ 2147483647 w 416"/>
                <a:gd name="T39" fmla="*/ 2147483647 h 456"/>
                <a:gd name="T40" fmla="*/ 2147483647 w 416"/>
                <a:gd name="T41" fmla="*/ 2147483647 h 456"/>
                <a:gd name="T42" fmla="*/ 2147483647 w 416"/>
                <a:gd name="T43" fmla="*/ 2147483647 h 456"/>
                <a:gd name="T44" fmla="*/ 2147483647 w 416"/>
                <a:gd name="T45" fmla="*/ 0 h 456"/>
                <a:gd name="T46" fmla="*/ 2147483647 w 416"/>
                <a:gd name="T47" fmla="*/ 2147483647 h 456"/>
                <a:gd name="T48" fmla="*/ 2147483647 w 416"/>
                <a:gd name="T49" fmla="*/ 2147483647 h 456"/>
                <a:gd name="T50" fmla="*/ 2147483647 w 416"/>
                <a:gd name="T51" fmla="*/ 2147483647 h 456"/>
                <a:gd name="T52" fmla="*/ 2147483647 w 416"/>
                <a:gd name="T53" fmla="*/ 2147483647 h 456"/>
                <a:gd name="T54" fmla="*/ 2147483647 w 416"/>
                <a:gd name="T55" fmla="*/ 2147483647 h 456"/>
                <a:gd name="T56" fmla="*/ 2147483647 w 416"/>
                <a:gd name="T57" fmla="*/ 2147483647 h 456"/>
                <a:gd name="T58" fmla="*/ 2147483647 w 416"/>
                <a:gd name="T59" fmla="*/ 2147483647 h 456"/>
                <a:gd name="T60" fmla="*/ 2147483647 w 416"/>
                <a:gd name="T61" fmla="*/ 2147483647 h 456"/>
                <a:gd name="T62" fmla="*/ 2147483647 w 416"/>
                <a:gd name="T63" fmla="*/ 2147483647 h 456"/>
                <a:gd name="T64" fmla="*/ 2147483647 w 416"/>
                <a:gd name="T65" fmla="*/ 2147483647 h 456"/>
                <a:gd name="T66" fmla="*/ 2147483647 w 416"/>
                <a:gd name="T67" fmla="*/ 2147483647 h 456"/>
                <a:gd name="T68" fmla="*/ 2147483647 w 416"/>
                <a:gd name="T69" fmla="*/ 2147483647 h 456"/>
                <a:gd name="T70" fmla="*/ 2147483647 w 416"/>
                <a:gd name="T71" fmla="*/ 2147483647 h 456"/>
                <a:gd name="T72" fmla="*/ 2147483647 w 416"/>
                <a:gd name="T73" fmla="*/ 2147483647 h 456"/>
                <a:gd name="T74" fmla="*/ 2147483647 w 416"/>
                <a:gd name="T75" fmla="*/ 2147483647 h 456"/>
                <a:gd name="T76" fmla="*/ 2147483647 w 416"/>
                <a:gd name="T77" fmla="*/ 2147483647 h 456"/>
                <a:gd name="T78" fmla="*/ 2147483647 w 416"/>
                <a:gd name="T79" fmla="*/ 2147483647 h 456"/>
                <a:gd name="T80" fmla="*/ 2147483647 w 416"/>
                <a:gd name="T81" fmla="*/ 2147483647 h 456"/>
                <a:gd name="T82" fmla="*/ 2147483647 w 416"/>
                <a:gd name="T83" fmla="*/ 2147483647 h 456"/>
                <a:gd name="T84" fmla="*/ 2147483647 w 416"/>
                <a:gd name="T85" fmla="*/ 2147483647 h 456"/>
                <a:gd name="T86" fmla="*/ 2147483647 w 416"/>
                <a:gd name="T87" fmla="*/ 2147483647 h 456"/>
                <a:gd name="T88" fmla="*/ 2147483647 w 416"/>
                <a:gd name="T89" fmla="*/ 2147483647 h 456"/>
                <a:gd name="T90" fmla="*/ 2147483647 w 416"/>
                <a:gd name="T91" fmla="*/ 2147483647 h 456"/>
                <a:gd name="T92" fmla="*/ 2147483647 w 416"/>
                <a:gd name="T93" fmla="*/ 2147483647 h 456"/>
                <a:gd name="T94" fmla="*/ 2147483647 w 416"/>
                <a:gd name="T95" fmla="*/ 2147483647 h 456"/>
                <a:gd name="T96" fmla="*/ 2147483647 w 416"/>
                <a:gd name="T97" fmla="*/ 2147483647 h 456"/>
                <a:gd name="T98" fmla="*/ 2147483647 w 416"/>
                <a:gd name="T99" fmla="*/ 2147483647 h 456"/>
                <a:gd name="T100" fmla="*/ 2147483647 w 416"/>
                <a:gd name="T101" fmla="*/ 2147483647 h 456"/>
                <a:gd name="T102" fmla="*/ 2147483647 w 416"/>
                <a:gd name="T103" fmla="*/ 2147483647 h 456"/>
                <a:gd name="T104" fmla="*/ 2147483647 w 416"/>
                <a:gd name="T105" fmla="*/ 2147483647 h 456"/>
                <a:gd name="T106" fmla="*/ 2147483647 w 416"/>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49" name="Freeform 70"/>
            <p:cNvSpPr>
              <a:spLocks/>
            </p:cNvSpPr>
            <p:nvPr/>
          </p:nvSpPr>
          <p:spPr bwMode="auto">
            <a:xfrm>
              <a:off x="1286412" y="2965438"/>
              <a:ext cx="400148" cy="507330"/>
            </a:xfrm>
            <a:custGeom>
              <a:avLst/>
              <a:gdLst>
                <a:gd name="T0" fmla="*/ 448 w 448"/>
                <a:gd name="T1" fmla="*/ 160 h 568"/>
                <a:gd name="T2" fmla="*/ 448 w 448"/>
                <a:gd name="T3" fmla="*/ 160 h 568"/>
                <a:gd name="T4" fmla="*/ 296 w 448"/>
                <a:gd name="T5" fmla="*/ 136 h 568"/>
                <a:gd name="T6" fmla="*/ 296 w 448"/>
                <a:gd name="T7" fmla="*/ 136 h 568"/>
                <a:gd name="T8" fmla="*/ 312 w 448"/>
                <a:gd name="T9" fmla="*/ 40 h 568"/>
                <a:gd name="T10" fmla="*/ 312 w 448"/>
                <a:gd name="T11" fmla="*/ 40 h 568"/>
                <a:gd name="T12" fmla="*/ 96 w 448"/>
                <a:gd name="T13" fmla="*/ 0 h 568"/>
                <a:gd name="T14" fmla="*/ 96 w 448"/>
                <a:gd name="T15" fmla="*/ 0 h 568"/>
                <a:gd name="T16" fmla="*/ 0 w 448"/>
                <a:gd name="T17" fmla="*/ 504 h 568"/>
                <a:gd name="T18" fmla="*/ 0 w 448"/>
                <a:gd name="T19" fmla="*/ 504 h 568"/>
                <a:gd name="T20" fmla="*/ 392 w 448"/>
                <a:gd name="T21" fmla="*/ 568 h 568"/>
                <a:gd name="T22" fmla="*/ 392 w 448"/>
                <a:gd name="T23" fmla="*/ 568 h 568"/>
                <a:gd name="T24" fmla="*/ 448 w 448"/>
                <a:gd name="T25" fmla="*/ 160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50" name="Freeform 71"/>
            <p:cNvSpPr>
              <a:spLocks/>
            </p:cNvSpPr>
            <p:nvPr/>
          </p:nvSpPr>
          <p:spPr bwMode="auto">
            <a:xfrm>
              <a:off x="1565087" y="3472768"/>
              <a:ext cx="500185" cy="521622"/>
            </a:xfrm>
            <a:custGeom>
              <a:avLst/>
              <a:gdLst>
                <a:gd name="T0" fmla="*/ 2147483647 w 560"/>
                <a:gd name="T1" fmla="*/ 2147483647 h 584"/>
                <a:gd name="T2" fmla="*/ 2147483647 w 560"/>
                <a:gd name="T3" fmla="*/ 2147483647 h 584"/>
                <a:gd name="T4" fmla="*/ 2147483647 w 560"/>
                <a:gd name="T5" fmla="*/ 2147483647 h 584"/>
                <a:gd name="T6" fmla="*/ 2147483647 w 560"/>
                <a:gd name="T7" fmla="*/ 2147483647 h 584"/>
                <a:gd name="T8" fmla="*/ 2147483647 w 560"/>
                <a:gd name="T9" fmla="*/ 2147483647 h 584"/>
                <a:gd name="T10" fmla="*/ 2147483647 w 560"/>
                <a:gd name="T11" fmla="*/ 2147483647 h 584"/>
                <a:gd name="T12" fmla="*/ 2147483647 w 560"/>
                <a:gd name="T13" fmla="*/ 2147483647 h 584"/>
                <a:gd name="T14" fmla="*/ 2147483647 w 560"/>
                <a:gd name="T15" fmla="*/ 2147483647 h 584"/>
                <a:gd name="T16" fmla="*/ 2147483647 w 560"/>
                <a:gd name="T17" fmla="*/ 2147483647 h 584"/>
                <a:gd name="T18" fmla="*/ 2147483647 w 560"/>
                <a:gd name="T19" fmla="*/ 2147483647 h 584"/>
                <a:gd name="T20" fmla="*/ 2147483647 w 560"/>
                <a:gd name="T21" fmla="*/ 2147483647 h 584"/>
                <a:gd name="T22" fmla="*/ 2147483647 w 560"/>
                <a:gd name="T23" fmla="*/ 2147483647 h 584"/>
                <a:gd name="T24" fmla="*/ 2147483647 w 560"/>
                <a:gd name="T25" fmla="*/ 2147483647 h 584"/>
                <a:gd name="T26" fmla="*/ 2147483647 w 560"/>
                <a:gd name="T27" fmla="*/ 2147483647 h 584"/>
                <a:gd name="T28" fmla="*/ 2147483647 w 560"/>
                <a:gd name="T29" fmla="*/ 2147483647 h 584"/>
                <a:gd name="T30" fmla="*/ 2147483647 w 560"/>
                <a:gd name="T31" fmla="*/ 2147483647 h 584"/>
                <a:gd name="T32" fmla="*/ 2147483647 w 560"/>
                <a:gd name="T33" fmla="*/ 0 h 584"/>
                <a:gd name="T34" fmla="*/ 2147483647 w 560"/>
                <a:gd name="T35" fmla="*/ 0 h 584"/>
                <a:gd name="T36" fmla="*/ 0 w 560"/>
                <a:gd name="T37" fmla="*/ 2147483647 h 584"/>
                <a:gd name="T38" fmla="*/ 0 w 560"/>
                <a:gd name="T39" fmla="*/ 2147483647 h 584"/>
                <a:gd name="T40" fmla="*/ 2147483647 w 560"/>
                <a:gd name="T41" fmla="*/ 2147483647 h 584"/>
                <a:gd name="T42" fmla="*/ 2147483647 w 560"/>
                <a:gd name="T43" fmla="*/ 2147483647 h 584"/>
                <a:gd name="T44" fmla="*/ 2147483647 w 560"/>
                <a:gd name="T45" fmla="*/ 2147483647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51" name="Freeform 72"/>
            <p:cNvSpPr>
              <a:spLocks/>
            </p:cNvSpPr>
            <p:nvPr/>
          </p:nvSpPr>
          <p:spPr bwMode="auto">
            <a:xfrm>
              <a:off x="1172084" y="2308052"/>
              <a:ext cx="428730" cy="693114"/>
            </a:xfrm>
            <a:custGeom>
              <a:avLst/>
              <a:gdLst>
                <a:gd name="T0" fmla="*/ 208 w 480"/>
                <a:gd name="T1" fmla="*/ 128 h 776"/>
                <a:gd name="T2" fmla="*/ 216 w 480"/>
                <a:gd name="T3" fmla="*/ 160 h 776"/>
                <a:gd name="T4" fmla="*/ 216 w 480"/>
                <a:gd name="T5" fmla="*/ 168 h 776"/>
                <a:gd name="T6" fmla="*/ 208 w 480"/>
                <a:gd name="T7" fmla="*/ 168 h 776"/>
                <a:gd name="T8" fmla="*/ 224 w 480"/>
                <a:gd name="T9" fmla="*/ 184 h 776"/>
                <a:gd name="T10" fmla="*/ 224 w 480"/>
                <a:gd name="T11" fmla="*/ 192 h 776"/>
                <a:gd name="T12" fmla="*/ 248 w 480"/>
                <a:gd name="T13" fmla="*/ 248 h 776"/>
                <a:gd name="T14" fmla="*/ 256 w 480"/>
                <a:gd name="T15" fmla="*/ 248 h 776"/>
                <a:gd name="T16" fmla="*/ 264 w 480"/>
                <a:gd name="T17" fmla="*/ 256 h 776"/>
                <a:gd name="T18" fmla="*/ 272 w 480"/>
                <a:gd name="T19" fmla="*/ 264 h 776"/>
                <a:gd name="T20" fmla="*/ 288 w 480"/>
                <a:gd name="T21" fmla="*/ 272 h 776"/>
                <a:gd name="T22" fmla="*/ 280 w 480"/>
                <a:gd name="T23" fmla="*/ 296 h 776"/>
                <a:gd name="T24" fmla="*/ 272 w 480"/>
                <a:gd name="T25" fmla="*/ 304 h 776"/>
                <a:gd name="T26" fmla="*/ 272 w 480"/>
                <a:gd name="T27" fmla="*/ 320 h 776"/>
                <a:gd name="T28" fmla="*/ 272 w 480"/>
                <a:gd name="T29" fmla="*/ 336 h 776"/>
                <a:gd name="T30" fmla="*/ 264 w 480"/>
                <a:gd name="T31" fmla="*/ 344 h 776"/>
                <a:gd name="T32" fmla="*/ 256 w 480"/>
                <a:gd name="T33" fmla="*/ 368 h 776"/>
                <a:gd name="T34" fmla="*/ 256 w 480"/>
                <a:gd name="T35" fmla="*/ 368 h 776"/>
                <a:gd name="T36" fmla="*/ 264 w 480"/>
                <a:gd name="T37" fmla="*/ 376 h 776"/>
                <a:gd name="T38" fmla="*/ 280 w 480"/>
                <a:gd name="T39" fmla="*/ 384 h 776"/>
                <a:gd name="T40" fmla="*/ 296 w 480"/>
                <a:gd name="T41" fmla="*/ 368 h 776"/>
                <a:gd name="T42" fmla="*/ 304 w 480"/>
                <a:gd name="T43" fmla="*/ 384 h 776"/>
                <a:gd name="T44" fmla="*/ 304 w 480"/>
                <a:gd name="T45" fmla="*/ 408 h 776"/>
                <a:gd name="T46" fmla="*/ 320 w 480"/>
                <a:gd name="T47" fmla="*/ 448 h 776"/>
                <a:gd name="T48" fmla="*/ 320 w 480"/>
                <a:gd name="T49" fmla="*/ 464 h 776"/>
                <a:gd name="T50" fmla="*/ 336 w 480"/>
                <a:gd name="T51" fmla="*/ 480 h 776"/>
                <a:gd name="T52" fmla="*/ 344 w 480"/>
                <a:gd name="T53" fmla="*/ 520 h 776"/>
                <a:gd name="T54" fmla="*/ 360 w 480"/>
                <a:gd name="T55" fmla="*/ 504 h 776"/>
                <a:gd name="T56" fmla="*/ 376 w 480"/>
                <a:gd name="T57" fmla="*/ 512 h 776"/>
                <a:gd name="T58" fmla="*/ 392 w 480"/>
                <a:gd name="T59" fmla="*/ 504 h 776"/>
                <a:gd name="T60" fmla="*/ 400 w 480"/>
                <a:gd name="T61" fmla="*/ 512 h 776"/>
                <a:gd name="T62" fmla="*/ 424 w 480"/>
                <a:gd name="T63" fmla="*/ 504 h 776"/>
                <a:gd name="T64" fmla="*/ 440 w 480"/>
                <a:gd name="T65" fmla="*/ 512 h 776"/>
                <a:gd name="T66" fmla="*/ 456 w 480"/>
                <a:gd name="T67" fmla="*/ 496 h 776"/>
                <a:gd name="T68" fmla="*/ 464 w 480"/>
                <a:gd name="T69" fmla="*/ 496 h 776"/>
                <a:gd name="T70" fmla="*/ 480 w 480"/>
                <a:gd name="T71" fmla="*/ 528 h 776"/>
                <a:gd name="T72" fmla="*/ 224 w 480"/>
                <a:gd name="T73" fmla="*/ 736 h 776"/>
                <a:gd name="T74" fmla="*/ 0 w 480"/>
                <a:gd name="T75" fmla="*/ 688 h 776"/>
                <a:gd name="T76" fmla="*/ 40 w 480"/>
                <a:gd name="T77" fmla="*/ 520 h 776"/>
                <a:gd name="T78" fmla="*/ 56 w 480"/>
                <a:gd name="T79" fmla="*/ 496 h 776"/>
                <a:gd name="T80" fmla="*/ 56 w 480"/>
                <a:gd name="T81" fmla="*/ 480 h 776"/>
                <a:gd name="T82" fmla="*/ 56 w 480"/>
                <a:gd name="T83" fmla="*/ 472 h 776"/>
                <a:gd name="T84" fmla="*/ 40 w 480"/>
                <a:gd name="T85" fmla="*/ 456 h 776"/>
                <a:gd name="T86" fmla="*/ 72 w 480"/>
                <a:gd name="T87" fmla="*/ 408 h 776"/>
                <a:gd name="T88" fmla="*/ 80 w 480"/>
                <a:gd name="T89" fmla="*/ 392 h 776"/>
                <a:gd name="T90" fmla="*/ 120 w 480"/>
                <a:gd name="T91" fmla="*/ 336 h 776"/>
                <a:gd name="T92" fmla="*/ 112 w 480"/>
                <a:gd name="T93" fmla="*/ 320 h 776"/>
                <a:gd name="T94" fmla="*/ 96 w 480"/>
                <a:gd name="T95" fmla="*/ 288 h 776"/>
                <a:gd name="T96" fmla="*/ 96 w 480"/>
                <a:gd name="T97" fmla="*/ 256 h 776"/>
                <a:gd name="T98" fmla="*/ 152 w 480"/>
                <a:gd name="T99" fmla="*/ 0 h 776"/>
                <a:gd name="T100" fmla="*/ 216 w 480"/>
                <a:gd name="T101" fmla="*/ 16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chemeClr val="accent2">
                <a:lumMod val="40000"/>
                <a:lumOff val="60000"/>
              </a:schemeClr>
            </a:solid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52" name="Freeform 73"/>
            <p:cNvSpPr>
              <a:spLocks/>
            </p:cNvSpPr>
            <p:nvPr/>
          </p:nvSpPr>
          <p:spPr bwMode="auto">
            <a:xfrm>
              <a:off x="836246" y="2222306"/>
              <a:ext cx="471603" cy="350130"/>
            </a:xfrm>
            <a:custGeom>
              <a:avLst/>
              <a:gdLst>
                <a:gd name="T0" fmla="*/ 56 w 528"/>
                <a:gd name="T1" fmla="*/ 56 h 392"/>
                <a:gd name="T2" fmla="*/ 96 w 528"/>
                <a:gd name="T3" fmla="*/ 72 h 392"/>
                <a:gd name="T4" fmla="*/ 120 w 528"/>
                <a:gd name="T5" fmla="*/ 88 h 392"/>
                <a:gd name="T6" fmla="*/ 128 w 528"/>
                <a:gd name="T7" fmla="*/ 96 h 392"/>
                <a:gd name="T8" fmla="*/ 136 w 528"/>
                <a:gd name="T9" fmla="*/ 96 h 392"/>
                <a:gd name="T10" fmla="*/ 120 w 528"/>
                <a:gd name="T11" fmla="*/ 128 h 392"/>
                <a:gd name="T12" fmla="*/ 128 w 528"/>
                <a:gd name="T13" fmla="*/ 112 h 392"/>
                <a:gd name="T14" fmla="*/ 88 w 528"/>
                <a:gd name="T15" fmla="*/ 144 h 392"/>
                <a:gd name="T16" fmla="*/ 96 w 528"/>
                <a:gd name="T17" fmla="*/ 160 h 392"/>
                <a:gd name="T18" fmla="*/ 120 w 528"/>
                <a:gd name="T19" fmla="*/ 128 h 392"/>
                <a:gd name="T20" fmla="*/ 144 w 528"/>
                <a:gd name="T21" fmla="*/ 112 h 392"/>
                <a:gd name="T22" fmla="*/ 136 w 528"/>
                <a:gd name="T23" fmla="*/ 128 h 392"/>
                <a:gd name="T24" fmla="*/ 136 w 528"/>
                <a:gd name="T25" fmla="*/ 144 h 392"/>
                <a:gd name="T26" fmla="*/ 120 w 528"/>
                <a:gd name="T27" fmla="*/ 176 h 392"/>
                <a:gd name="T28" fmla="*/ 112 w 528"/>
                <a:gd name="T29" fmla="*/ 168 h 392"/>
                <a:gd name="T30" fmla="*/ 112 w 528"/>
                <a:gd name="T31" fmla="*/ 160 h 392"/>
                <a:gd name="T32" fmla="*/ 88 w 528"/>
                <a:gd name="T33" fmla="*/ 176 h 392"/>
                <a:gd name="T34" fmla="*/ 104 w 528"/>
                <a:gd name="T35" fmla="*/ 184 h 392"/>
                <a:gd name="T36" fmla="*/ 128 w 528"/>
                <a:gd name="T37" fmla="*/ 176 h 392"/>
                <a:gd name="T38" fmla="*/ 144 w 528"/>
                <a:gd name="T39" fmla="*/ 168 h 392"/>
                <a:gd name="T40" fmla="*/ 144 w 528"/>
                <a:gd name="T41" fmla="*/ 136 h 392"/>
                <a:gd name="T42" fmla="*/ 168 w 528"/>
                <a:gd name="T43" fmla="*/ 104 h 392"/>
                <a:gd name="T44" fmla="*/ 160 w 528"/>
                <a:gd name="T45" fmla="*/ 88 h 392"/>
                <a:gd name="T46" fmla="*/ 152 w 528"/>
                <a:gd name="T47" fmla="*/ 88 h 392"/>
                <a:gd name="T48" fmla="*/ 160 w 528"/>
                <a:gd name="T49" fmla="*/ 80 h 392"/>
                <a:gd name="T50" fmla="*/ 152 w 528"/>
                <a:gd name="T51" fmla="*/ 56 h 392"/>
                <a:gd name="T52" fmla="*/ 160 w 528"/>
                <a:gd name="T53" fmla="*/ 48 h 392"/>
                <a:gd name="T54" fmla="*/ 168 w 528"/>
                <a:gd name="T55" fmla="*/ 48 h 392"/>
                <a:gd name="T56" fmla="*/ 168 w 528"/>
                <a:gd name="T57" fmla="*/ 32 h 392"/>
                <a:gd name="T58" fmla="*/ 160 w 528"/>
                <a:gd name="T59" fmla="*/ 0 h 392"/>
                <a:gd name="T60" fmla="*/ 528 w 528"/>
                <a:gd name="T61" fmla="*/ 96 h 392"/>
                <a:gd name="T62" fmla="*/ 480 w 528"/>
                <a:gd name="T63" fmla="*/ 368 h 392"/>
                <a:gd name="T64" fmla="*/ 472 w 528"/>
                <a:gd name="T65" fmla="*/ 392 h 392"/>
                <a:gd name="T66" fmla="*/ 288 w 528"/>
                <a:gd name="T67" fmla="*/ 360 h 392"/>
                <a:gd name="T68" fmla="*/ 256 w 528"/>
                <a:gd name="T69" fmla="*/ 360 h 392"/>
                <a:gd name="T70" fmla="*/ 208 w 528"/>
                <a:gd name="T71" fmla="*/ 360 h 392"/>
                <a:gd name="T72" fmla="*/ 176 w 528"/>
                <a:gd name="T73" fmla="*/ 360 h 392"/>
                <a:gd name="T74" fmla="*/ 136 w 528"/>
                <a:gd name="T75" fmla="*/ 336 h 392"/>
                <a:gd name="T76" fmla="*/ 72 w 528"/>
                <a:gd name="T77" fmla="*/ 328 h 392"/>
                <a:gd name="T78" fmla="*/ 72 w 528"/>
                <a:gd name="T79" fmla="*/ 288 h 392"/>
                <a:gd name="T80" fmla="*/ 40 w 528"/>
                <a:gd name="T81" fmla="*/ 264 h 392"/>
                <a:gd name="T82" fmla="*/ 24 w 528"/>
                <a:gd name="T83" fmla="*/ 248 h 392"/>
                <a:gd name="T84" fmla="*/ 0 w 528"/>
                <a:gd name="T85" fmla="*/ 240 h 392"/>
                <a:gd name="T86" fmla="*/ 0 w 528"/>
                <a:gd name="T87" fmla="*/ 232 h 392"/>
                <a:gd name="T88" fmla="*/ 8 w 528"/>
                <a:gd name="T89" fmla="*/ 208 h 392"/>
                <a:gd name="T90" fmla="*/ 8 w 528"/>
                <a:gd name="T91" fmla="*/ 232 h 392"/>
                <a:gd name="T92" fmla="*/ 16 w 528"/>
                <a:gd name="T93" fmla="*/ 208 h 392"/>
                <a:gd name="T94" fmla="*/ 24 w 528"/>
                <a:gd name="T95" fmla="*/ 192 h 392"/>
                <a:gd name="T96" fmla="*/ 8 w 528"/>
                <a:gd name="T97" fmla="*/ 176 h 392"/>
                <a:gd name="T98" fmla="*/ 32 w 528"/>
                <a:gd name="T99" fmla="*/ 176 h 392"/>
                <a:gd name="T100" fmla="*/ 24 w 528"/>
                <a:gd name="T101" fmla="*/ 168 h 392"/>
                <a:gd name="T102" fmla="*/ 16 w 528"/>
                <a:gd name="T103" fmla="*/ 168 h 392"/>
                <a:gd name="T104" fmla="*/ 16 w 528"/>
                <a:gd name="T105" fmla="*/ 136 h 392"/>
                <a:gd name="T106" fmla="*/ 8 w 528"/>
                <a:gd name="T107" fmla="*/ 64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rgbClr val="CD7371"/>
            </a:solid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53" name="Freeform 74"/>
            <p:cNvSpPr>
              <a:spLocks/>
            </p:cNvSpPr>
            <p:nvPr/>
          </p:nvSpPr>
          <p:spPr bwMode="auto">
            <a:xfrm>
              <a:off x="1150648" y="3415604"/>
              <a:ext cx="485894" cy="564495"/>
            </a:xfrm>
            <a:custGeom>
              <a:avLst/>
              <a:gdLst>
                <a:gd name="T0" fmla="*/ 2147483647 w 544"/>
                <a:gd name="T1" fmla="*/ 2147483647 h 632"/>
                <a:gd name="T2" fmla="*/ 2147483647 w 544"/>
                <a:gd name="T3" fmla="*/ 2147483647 h 632"/>
                <a:gd name="T4" fmla="*/ 2147483647 w 544"/>
                <a:gd name="T5" fmla="*/ 2147483647 h 632"/>
                <a:gd name="T6" fmla="*/ 2147483647 w 544"/>
                <a:gd name="T7" fmla="*/ 2147483647 h 632"/>
                <a:gd name="T8" fmla="*/ 2147483647 w 544"/>
                <a:gd name="T9" fmla="*/ 2147483647 h 632"/>
                <a:gd name="T10" fmla="*/ 2147483647 w 544"/>
                <a:gd name="T11" fmla="*/ 2147483647 h 632"/>
                <a:gd name="T12" fmla="*/ 2147483647 w 544"/>
                <a:gd name="T13" fmla="*/ 2147483647 h 632"/>
                <a:gd name="T14" fmla="*/ 2147483647 w 544"/>
                <a:gd name="T15" fmla="*/ 2147483647 h 632"/>
                <a:gd name="T16" fmla="*/ 2147483647 w 544"/>
                <a:gd name="T17" fmla="*/ 2147483647 h 632"/>
                <a:gd name="T18" fmla="*/ 2147483647 w 544"/>
                <a:gd name="T19" fmla="*/ 2147483647 h 632"/>
                <a:gd name="T20" fmla="*/ 2147483647 w 544"/>
                <a:gd name="T21" fmla="*/ 2147483647 h 632"/>
                <a:gd name="T22" fmla="*/ 2147483647 w 544"/>
                <a:gd name="T23" fmla="*/ 2147483647 h 632"/>
                <a:gd name="T24" fmla="*/ 2147483647 w 544"/>
                <a:gd name="T25" fmla="*/ 2147483647 h 632"/>
                <a:gd name="T26" fmla="*/ 2147483647 w 544"/>
                <a:gd name="T27" fmla="*/ 2147483647 h 632"/>
                <a:gd name="T28" fmla="*/ 2147483647 w 544"/>
                <a:gd name="T29" fmla="*/ 2147483647 h 632"/>
                <a:gd name="T30" fmla="*/ 2147483647 w 544"/>
                <a:gd name="T31" fmla="*/ 2147483647 h 632"/>
                <a:gd name="T32" fmla="*/ 2147483647 w 544"/>
                <a:gd name="T33" fmla="*/ 2147483647 h 632"/>
                <a:gd name="T34" fmla="*/ 2147483647 w 544"/>
                <a:gd name="T35" fmla="*/ 2147483647 h 632"/>
                <a:gd name="T36" fmla="*/ 2147483647 w 544"/>
                <a:gd name="T37" fmla="*/ 2147483647 h 632"/>
                <a:gd name="T38" fmla="*/ 2147483647 w 544"/>
                <a:gd name="T39" fmla="*/ 2147483647 h 632"/>
                <a:gd name="T40" fmla="*/ 2147483647 w 544"/>
                <a:gd name="T41" fmla="*/ 2147483647 h 632"/>
                <a:gd name="T42" fmla="*/ 2147483647 w 544"/>
                <a:gd name="T43" fmla="*/ 2147483647 h 632"/>
                <a:gd name="T44" fmla="*/ 2147483647 w 544"/>
                <a:gd name="T45" fmla="*/ 2147483647 h 632"/>
                <a:gd name="T46" fmla="*/ 2147483647 w 544"/>
                <a:gd name="T47" fmla="*/ 2147483647 h 632"/>
                <a:gd name="T48" fmla="*/ 2147483647 w 544"/>
                <a:gd name="T49" fmla="*/ 2147483647 h 632"/>
                <a:gd name="T50" fmla="*/ 2147483647 w 544"/>
                <a:gd name="T51" fmla="*/ 2147483647 h 632"/>
                <a:gd name="T52" fmla="*/ 2147483647 w 544"/>
                <a:gd name="T53" fmla="*/ 0 h 632"/>
                <a:gd name="T54" fmla="*/ 2147483647 w 544"/>
                <a:gd name="T55" fmla="*/ 2147483647 h 632"/>
                <a:gd name="T56" fmla="*/ 2147483647 w 544"/>
                <a:gd name="T57" fmla="*/ 2147483647 h 632"/>
                <a:gd name="T58" fmla="*/ 2147483647 w 544"/>
                <a:gd name="T59" fmla="*/ 2147483647 h 632"/>
                <a:gd name="T60" fmla="*/ 0 w 544"/>
                <a:gd name="T61" fmla="*/ 2147483647 h 632"/>
                <a:gd name="T62" fmla="*/ 2147483647 w 544"/>
                <a:gd name="T63" fmla="*/ 2147483647 h 632"/>
                <a:gd name="T64" fmla="*/ 2147483647 w 544"/>
                <a:gd name="T65" fmla="*/ 2147483647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rgbClr val="BB0512"/>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54" name="Freeform 75"/>
            <p:cNvSpPr>
              <a:spLocks/>
            </p:cNvSpPr>
            <p:nvPr/>
          </p:nvSpPr>
          <p:spPr bwMode="auto">
            <a:xfrm>
              <a:off x="2058126" y="3515641"/>
              <a:ext cx="622551" cy="321547"/>
            </a:xfrm>
            <a:custGeom>
              <a:avLst/>
              <a:gdLst>
                <a:gd name="T0" fmla="*/ 2147483647 w 697"/>
                <a:gd name="T1" fmla="*/ 2147483647 h 360"/>
                <a:gd name="T2" fmla="*/ 2147483647 w 697"/>
                <a:gd name="T3" fmla="*/ 2147483647 h 360"/>
                <a:gd name="T4" fmla="*/ 2147483647 w 697"/>
                <a:gd name="T5" fmla="*/ 2147483647 h 360"/>
                <a:gd name="T6" fmla="*/ 2147483647 w 697"/>
                <a:gd name="T7" fmla="*/ 2147483647 h 360"/>
                <a:gd name="T8" fmla="*/ 2147483647 w 697"/>
                <a:gd name="T9" fmla="*/ 2147483647 h 360"/>
                <a:gd name="T10" fmla="*/ 2147483647 w 697"/>
                <a:gd name="T11" fmla="*/ 2147483647 h 360"/>
                <a:gd name="T12" fmla="*/ 2147483647 w 697"/>
                <a:gd name="T13" fmla="*/ 2147483647 h 360"/>
                <a:gd name="T14" fmla="*/ 2147483647 w 697"/>
                <a:gd name="T15" fmla="*/ 2147483647 h 360"/>
                <a:gd name="T16" fmla="*/ 2147483647 w 697"/>
                <a:gd name="T17" fmla="*/ 2147483647 h 360"/>
                <a:gd name="T18" fmla="*/ 2147483647 w 697"/>
                <a:gd name="T19" fmla="*/ 2147483647 h 360"/>
                <a:gd name="T20" fmla="*/ 2147483647 w 697"/>
                <a:gd name="T21" fmla="*/ 2147483647 h 360"/>
                <a:gd name="T22" fmla="*/ 2147483647 w 697"/>
                <a:gd name="T23" fmla="*/ 2147483647 h 360"/>
                <a:gd name="T24" fmla="*/ 2147483647 w 697"/>
                <a:gd name="T25" fmla="*/ 2147483647 h 360"/>
                <a:gd name="T26" fmla="*/ 2147483647 w 697"/>
                <a:gd name="T27" fmla="*/ 2147483647 h 360"/>
                <a:gd name="T28" fmla="*/ 2147483647 w 697"/>
                <a:gd name="T29" fmla="*/ 2147483647 h 360"/>
                <a:gd name="T30" fmla="*/ 2147483647 w 697"/>
                <a:gd name="T31" fmla="*/ 2147483647 h 360"/>
                <a:gd name="T32" fmla="*/ 2147483647 w 697"/>
                <a:gd name="T33" fmla="*/ 2147483647 h 360"/>
                <a:gd name="T34" fmla="*/ 2147483647 w 697"/>
                <a:gd name="T35" fmla="*/ 2147483647 h 360"/>
                <a:gd name="T36" fmla="*/ 2147483647 w 697"/>
                <a:gd name="T37" fmla="*/ 2147483647 h 360"/>
                <a:gd name="T38" fmla="*/ 2147483647 w 697"/>
                <a:gd name="T39" fmla="*/ 2147483647 h 360"/>
                <a:gd name="T40" fmla="*/ 2147483647 w 697"/>
                <a:gd name="T41" fmla="*/ 2147483647 h 360"/>
                <a:gd name="T42" fmla="*/ 2147483647 w 697"/>
                <a:gd name="T43" fmla="*/ 2147483647 h 360"/>
                <a:gd name="T44" fmla="*/ 2147483647 w 697"/>
                <a:gd name="T45" fmla="*/ 2147483647 h 360"/>
                <a:gd name="T46" fmla="*/ 2147483647 w 697"/>
                <a:gd name="T47" fmla="*/ 2147483647 h 360"/>
                <a:gd name="T48" fmla="*/ 2147483647 w 697"/>
                <a:gd name="T49" fmla="*/ 2147483647 h 360"/>
                <a:gd name="T50" fmla="*/ 2147483647 w 697"/>
                <a:gd name="T51" fmla="*/ 2147483647 h 360"/>
                <a:gd name="T52" fmla="*/ 2147483647 w 697"/>
                <a:gd name="T53" fmla="*/ 2147483647 h 360"/>
                <a:gd name="T54" fmla="*/ 2147483647 w 697"/>
                <a:gd name="T55" fmla="*/ 2147483647 h 360"/>
                <a:gd name="T56" fmla="*/ 2147483647 w 697"/>
                <a:gd name="T57" fmla="*/ 2147483647 h 360"/>
                <a:gd name="T58" fmla="*/ 2147483647 w 697"/>
                <a:gd name="T59" fmla="*/ 2147483647 h 360"/>
                <a:gd name="T60" fmla="*/ 2147483647 w 697"/>
                <a:gd name="T61" fmla="*/ 2147483647 h 360"/>
                <a:gd name="T62" fmla="*/ 2147483647 w 697"/>
                <a:gd name="T63" fmla="*/ 2147483647 h 360"/>
                <a:gd name="T64" fmla="*/ 2147483647 w 697"/>
                <a:gd name="T65" fmla="*/ 2147483647 h 360"/>
                <a:gd name="T66" fmla="*/ 2147483647 w 697"/>
                <a:gd name="T67" fmla="*/ 2147483647 h 360"/>
                <a:gd name="T68" fmla="*/ 2147483647 w 697"/>
                <a:gd name="T69" fmla="*/ 2147483647 h 360"/>
                <a:gd name="T70" fmla="*/ 2147483647 w 697"/>
                <a:gd name="T71" fmla="*/ 2147483647 h 360"/>
                <a:gd name="T72" fmla="*/ 2147483647 w 697"/>
                <a:gd name="T73" fmla="*/ 2147483647 h 360"/>
                <a:gd name="T74" fmla="*/ 2147483647 w 697"/>
                <a:gd name="T75" fmla="*/ 2147483647 h 360"/>
                <a:gd name="T76" fmla="*/ 2147483647 w 697"/>
                <a:gd name="T77" fmla="*/ 2147483647 h 360"/>
                <a:gd name="T78" fmla="*/ 2147483647 w 697"/>
                <a:gd name="T79" fmla="*/ 2147483647 h 360"/>
                <a:gd name="T80" fmla="*/ 2147483647 w 697"/>
                <a:gd name="T81" fmla="*/ 2147483647 h 360"/>
                <a:gd name="T82" fmla="*/ 2147483647 w 697"/>
                <a:gd name="T83" fmla="*/ 2147483647 h 360"/>
                <a:gd name="T84" fmla="*/ 2147483647 w 697"/>
                <a:gd name="T85" fmla="*/ 2147483647 h 360"/>
                <a:gd name="T86" fmla="*/ 2147483647 w 697"/>
                <a:gd name="T87" fmla="*/ 2147483647 h 360"/>
                <a:gd name="T88" fmla="*/ 2147483647 w 697"/>
                <a:gd name="T89" fmla="*/ 2147483647 h 360"/>
                <a:gd name="T90" fmla="*/ 2147483647 w 697"/>
                <a:gd name="T91" fmla="*/ 2147483647 h 360"/>
                <a:gd name="T92" fmla="*/ 2147483647 w 697"/>
                <a:gd name="T93" fmla="*/ 2147483647 h 360"/>
                <a:gd name="T94" fmla="*/ 2147483647 w 697"/>
                <a:gd name="T95" fmla="*/ 2147483647 h 360"/>
                <a:gd name="T96" fmla="*/ 2147483647 w 697"/>
                <a:gd name="T97" fmla="*/ 0 h 360"/>
                <a:gd name="T98" fmla="*/ 0 w 697"/>
                <a:gd name="T99" fmla="*/ 2147483647 h 360"/>
                <a:gd name="T100" fmla="*/ 2147483647 w 697"/>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55" name="Freeform 76"/>
            <p:cNvSpPr>
              <a:spLocks/>
            </p:cNvSpPr>
            <p:nvPr/>
          </p:nvSpPr>
          <p:spPr bwMode="auto">
            <a:xfrm>
              <a:off x="2580640" y="3194094"/>
              <a:ext cx="478749" cy="414439"/>
            </a:xfrm>
            <a:custGeom>
              <a:avLst/>
              <a:gdLst>
                <a:gd name="T0" fmla="*/ 2147483647 w 536"/>
                <a:gd name="T1" fmla="*/ 2147483647 h 464"/>
                <a:gd name="T2" fmla="*/ 2147483647 w 536"/>
                <a:gd name="T3" fmla="*/ 2147483647 h 464"/>
                <a:gd name="T4" fmla="*/ 2147483647 w 536"/>
                <a:gd name="T5" fmla="*/ 2147483647 h 464"/>
                <a:gd name="T6" fmla="*/ 2147483647 w 536"/>
                <a:gd name="T7" fmla="*/ 2147483647 h 464"/>
                <a:gd name="T8" fmla="*/ 2147483647 w 536"/>
                <a:gd name="T9" fmla="*/ 2147483647 h 464"/>
                <a:gd name="T10" fmla="*/ 2147483647 w 536"/>
                <a:gd name="T11" fmla="*/ 2147483647 h 464"/>
                <a:gd name="T12" fmla="*/ 2147483647 w 536"/>
                <a:gd name="T13" fmla="*/ 2147483647 h 464"/>
                <a:gd name="T14" fmla="*/ 2147483647 w 536"/>
                <a:gd name="T15" fmla="*/ 2147483647 h 464"/>
                <a:gd name="T16" fmla="*/ 2147483647 w 536"/>
                <a:gd name="T17" fmla="*/ 2147483647 h 464"/>
                <a:gd name="T18" fmla="*/ 2147483647 w 536"/>
                <a:gd name="T19" fmla="*/ 2147483647 h 464"/>
                <a:gd name="T20" fmla="*/ 2147483647 w 536"/>
                <a:gd name="T21" fmla="*/ 2147483647 h 464"/>
                <a:gd name="T22" fmla="*/ 2147483647 w 536"/>
                <a:gd name="T23" fmla="*/ 2147483647 h 464"/>
                <a:gd name="T24" fmla="*/ 2147483647 w 536"/>
                <a:gd name="T25" fmla="*/ 2147483647 h 464"/>
                <a:gd name="T26" fmla="*/ 2147483647 w 536"/>
                <a:gd name="T27" fmla="*/ 2147483647 h 464"/>
                <a:gd name="T28" fmla="*/ 0 w 536"/>
                <a:gd name="T29" fmla="*/ 2147483647 h 464"/>
                <a:gd name="T30" fmla="*/ 2147483647 w 536"/>
                <a:gd name="T31" fmla="*/ 0 h 464"/>
                <a:gd name="T32" fmla="*/ 2147483647 w 536"/>
                <a:gd name="T33" fmla="*/ 2147483647 h 464"/>
                <a:gd name="T34" fmla="*/ 2147483647 w 536"/>
                <a:gd name="T35" fmla="*/ 2147483647 h 464"/>
                <a:gd name="T36" fmla="*/ 2147483647 w 536"/>
                <a:gd name="T37" fmla="*/ 2147483647 h 464"/>
                <a:gd name="T38" fmla="*/ 2147483647 w 536"/>
                <a:gd name="T39" fmla="*/ 2147483647 h 464"/>
                <a:gd name="T40" fmla="*/ 2147483647 w 536"/>
                <a:gd name="T41" fmla="*/ 2147483647 h 464"/>
                <a:gd name="T42" fmla="*/ 2147483647 w 536"/>
                <a:gd name="T43" fmla="*/ 2147483647 h 464"/>
                <a:gd name="T44" fmla="*/ 2147483647 w 536"/>
                <a:gd name="T45" fmla="*/ 2147483647 h 464"/>
                <a:gd name="T46" fmla="*/ 2147483647 w 536"/>
                <a:gd name="T47" fmla="*/ 2147483647 h 464"/>
                <a:gd name="T48" fmla="*/ 2147483647 w 536"/>
                <a:gd name="T49" fmla="*/ 2147483647 h 464"/>
                <a:gd name="T50" fmla="*/ 2147483647 w 536"/>
                <a:gd name="T51" fmla="*/ 2147483647 h 464"/>
                <a:gd name="T52" fmla="*/ 2147483647 w 536"/>
                <a:gd name="T53" fmla="*/ 2147483647 h 464"/>
                <a:gd name="T54" fmla="*/ 2147483647 w 536"/>
                <a:gd name="T55" fmla="*/ 2147483647 h 464"/>
                <a:gd name="T56" fmla="*/ 2147483647 w 536"/>
                <a:gd name="T57" fmla="*/ 2147483647 h 464"/>
                <a:gd name="T58" fmla="*/ 2147483647 w 536"/>
                <a:gd name="T59" fmla="*/ 2147483647 h 464"/>
                <a:gd name="T60" fmla="*/ 2147483647 w 536"/>
                <a:gd name="T61" fmla="*/ 2147483647 h 464"/>
                <a:gd name="T62" fmla="*/ 2147483647 w 536"/>
                <a:gd name="T63" fmla="*/ 2147483647 h 464"/>
                <a:gd name="T64" fmla="*/ 2147483647 w 536"/>
                <a:gd name="T65" fmla="*/ 2147483647 h 464"/>
                <a:gd name="T66" fmla="*/ 2147483647 w 536"/>
                <a:gd name="T67" fmla="*/ 2147483647 h 464"/>
                <a:gd name="T68" fmla="*/ 2147483647 w 536"/>
                <a:gd name="T69" fmla="*/ 2147483647 h 464"/>
                <a:gd name="T70" fmla="*/ 2147483647 w 536"/>
                <a:gd name="T71" fmla="*/ 2147483647 h 464"/>
                <a:gd name="T72" fmla="*/ 2147483647 w 536"/>
                <a:gd name="T73" fmla="*/ 2147483647 h 464"/>
                <a:gd name="T74" fmla="*/ 2147483647 w 536"/>
                <a:gd name="T75" fmla="*/ 2147483647 h 464"/>
                <a:gd name="T76" fmla="*/ 2147483647 w 536"/>
                <a:gd name="T77" fmla="*/ 2147483647 h 464"/>
                <a:gd name="T78" fmla="*/ 2147483647 w 536"/>
                <a:gd name="T79" fmla="*/ 2147483647 h 464"/>
                <a:gd name="T80" fmla="*/ 2147483647 w 536"/>
                <a:gd name="T81" fmla="*/ 2147483647 h 464"/>
                <a:gd name="T82" fmla="*/ 2147483647 w 536"/>
                <a:gd name="T83" fmla="*/ 2147483647 h 464"/>
                <a:gd name="T84" fmla="*/ 2147483647 w 536"/>
                <a:gd name="T85" fmla="*/ 2147483647 h 464"/>
                <a:gd name="T86" fmla="*/ 2147483647 w 536"/>
                <a:gd name="T87" fmla="*/ 2147483647 h 464"/>
                <a:gd name="T88" fmla="*/ 2147483647 w 536"/>
                <a:gd name="T89" fmla="*/ 2147483647 h 464"/>
                <a:gd name="T90" fmla="*/ 2147483647 w 536"/>
                <a:gd name="T91" fmla="*/ 2147483647 h 464"/>
                <a:gd name="T92" fmla="*/ 2147483647 w 536"/>
                <a:gd name="T93" fmla="*/ 2147483647 h 464"/>
                <a:gd name="T94" fmla="*/ 2147483647 w 536"/>
                <a:gd name="T95" fmla="*/ 2147483647 h 464"/>
                <a:gd name="T96" fmla="*/ 2147483647 w 536"/>
                <a:gd name="T97" fmla="*/ 2147483647 h 464"/>
                <a:gd name="T98" fmla="*/ 2147483647 w 536"/>
                <a:gd name="T99" fmla="*/ 2147483647 h 464"/>
                <a:gd name="T100" fmla="*/ 2147483647 w 536"/>
                <a:gd name="T101" fmla="*/ 2147483647 h 464"/>
                <a:gd name="T102" fmla="*/ 2147483647 w 536"/>
                <a:gd name="T103" fmla="*/ 2147483647 h 464"/>
                <a:gd name="T104" fmla="*/ 2147483647 w 536"/>
                <a:gd name="T105" fmla="*/ 2147483647 h 464"/>
                <a:gd name="T106" fmla="*/ 2147483647 w 536"/>
                <a:gd name="T107" fmla="*/ 2147483647 h 464"/>
                <a:gd name="T108" fmla="*/ 2147483647 w 536"/>
                <a:gd name="T109" fmla="*/ 2147483647 h 464"/>
                <a:gd name="T110" fmla="*/ 2147483647 w 536"/>
                <a:gd name="T111" fmla="*/ 2147483647 h 464"/>
                <a:gd name="T112" fmla="*/ 2147483647 w 536"/>
                <a:gd name="T113" fmla="*/ 2147483647 h 464"/>
                <a:gd name="T114" fmla="*/ 2147483647 w 536"/>
                <a:gd name="T115" fmla="*/ 2147483647 h 464"/>
                <a:gd name="T116" fmla="*/ 2147483647 w 536"/>
                <a:gd name="T117" fmla="*/ 2147483647 h 464"/>
                <a:gd name="T118" fmla="*/ 2147483647 w 536"/>
                <a:gd name="T119" fmla="*/ 2147483647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56" name="Freeform 77"/>
            <p:cNvSpPr>
              <a:spLocks/>
            </p:cNvSpPr>
            <p:nvPr/>
          </p:nvSpPr>
          <p:spPr bwMode="auto">
            <a:xfrm>
              <a:off x="2709259" y="3887207"/>
              <a:ext cx="400148" cy="357275"/>
            </a:xfrm>
            <a:custGeom>
              <a:avLst/>
              <a:gdLst>
                <a:gd name="T0" fmla="*/ 2147483647 w 448"/>
                <a:gd name="T1" fmla="*/ 2147483647 h 400"/>
                <a:gd name="T2" fmla="*/ 2147483647 w 448"/>
                <a:gd name="T3" fmla="*/ 2147483647 h 400"/>
                <a:gd name="T4" fmla="*/ 2147483647 w 448"/>
                <a:gd name="T5" fmla="*/ 2147483647 h 400"/>
                <a:gd name="T6" fmla="*/ 2147483647 w 448"/>
                <a:gd name="T7" fmla="*/ 2147483647 h 400"/>
                <a:gd name="T8" fmla="*/ 2147483647 w 448"/>
                <a:gd name="T9" fmla="*/ 0 h 400"/>
                <a:gd name="T10" fmla="*/ 2147483647 w 448"/>
                <a:gd name="T11" fmla="*/ 2147483647 h 400"/>
                <a:gd name="T12" fmla="*/ 2147483647 w 448"/>
                <a:gd name="T13" fmla="*/ 2147483647 h 400"/>
                <a:gd name="T14" fmla="*/ 2147483647 w 448"/>
                <a:gd name="T15" fmla="*/ 2147483647 h 400"/>
                <a:gd name="T16" fmla="*/ 2147483647 w 448"/>
                <a:gd name="T17" fmla="*/ 2147483647 h 400"/>
                <a:gd name="T18" fmla="*/ 2147483647 w 448"/>
                <a:gd name="T19" fmla="*/ 2147483647 h 400"/>
                <a:gd name="T20" fmla="*/ 2147483647 w 448"/>
                <a:gd name="T21" fmla="*/ 2147483647 h 400"/>
                <a:gd name="T22" fmla="*/ 2147483647 w 448"/>
                <a:gd name="T23" fmla="*/ 2147483647 h 400"/>
                <a:gd name="T24" fmla="*/ 2147483647 w 448"/>
                <a:gd name="T25" fmla="*/ 2147483647 h 400"/>
                <a:gd name="T26" fmla="*/ 2147483647 w 448"/>
                <a:gd name="T27" fmla="*/ 2147483647 h 400"/>
                <a:gd name="T28" fmla="*/ 2147483647 w 448"/>
                <a:gd name="T29" fmla="*/ 2147483647 h 400"/>
                <a:gd name="T30" fmla="*/ 2147483647 w 448"/>
                <a:gd name="T31" fmla="*/ 2147483647 h 400"/>
                <a:gd name="T32" fmla="*/ 2147483647 w 448"/>
                <a:gd name="T33" fmla="*/ 2147483647 h 400"/>
                <a:gd name="T34" fmla="*/ 2147483647 w 448"/>
                <a:gd name="T35" fmla="*/ 2147483647 h 400"/>
                <a:gd name="T36" fmla="*/ 2147483647 w 448"/>
                <a:gd name="T37" fmla="*/ 2147483647 h 400"/>
                <a:gd name="T38" fmla="*/ 2147483647 w 448"/>
                <a:gd name="T39" fmla="*/ 2147483647 h 400"/>
                <a:gd name="T40" fmla="*/ 2147483647 w 448"/>
                <a:gd name="T41" fmla="*/ 2147483647 h 400"/>
                <a:gd name="T42" fmla="*/ 2147483647 w 448"/>
                <a:gd name="T43" fmla="*/ 2147483647 h 400"/>
                <a:gd name="T44" fmla="*/ 2147483647 w 448"/>
                <a:gd name="T45" fmla="*/ 2147483647 h 400"/>
                <a:gd name="T46" fmla="*/ 2147483647 w 448"/>
                <a:gd name="T47" fmla="*/ 2147483647 h 400"/>
                <a:gd name="T48" fmla="*/ 2147483647 w 448"/>
                <a:gd name="T49" fmla="*/ 2147483647 h 400"/>
                <a:gd name="T50" fmla="*/ 2147483647 w 448"/>
                <a:gd name="T51" fmla="*/ 2147483647 h 400"/>
                <a:gd name="T52" fmla="*/ 2147483647 w 448"/>
                <a:gd name="T53" fmla="*/ 2147483647 h 400"/>
                <a:gd name="T54" fmla="*/ 2147483647 w 448"/>
                <a:gd name="T55" fmla="*/ 2147483647 h 400"/>
                <a:gd name="T56" fmla="*/ 2147483647 w 448"/>
                <a:gd name="T57" fmla="*/ 2147483647 h 400"/>
                <a:gd name="T58" fmla="*/ 2147483647 w 448"/>
                <a:gd name="T59" fmla="*/ 2147483647 h 400"/>
                <a:gd name="T60" fmla="*/ 2147483647 w 448"/>
                <a:gd name="T61" fmla="*/ 2147483647 h 400"/>
                <a:gd name="T62" fmla="*/ 2147483647 w 448"/>
                <a:gd name="T63" fmla="*/ 2147483647 h 400"/>
                <a:gd name="T64" fmla="*/ 2147483647 w 448"/>
                <a:gd name="T65" fmla="*/ 2147483647 h 400"/>
                <a:gd name="T66" fmla="*/ 2147483647 w 448"/>
                <a:gd name="T67" fmla="*/ 2147483647 h 400"/>
                <a:gd name="T68" fmla="*/ 2147483647 w 448"/>
                <a:gd name="T69" fmla="*/ 2147483647 h 400"/>
                <a:gd name="T70" fmla="*/ 2147483647 w 448"/>
                <a:gd name="T71" fmla="*/ 2147483647 h 400"/>
                <a:gd name="T72" fmla="*/ 2147483647 w 448"/>
                <a:gd name="T73" fmla="*/ 2147483647 h 400"/>
                <a:gd name="T74" fmla="*/ 2147483647 w 448"/>
                <a:gd name="T75" fmla="*/ 2147483647 h 400"/>
                <a:gd name="T76" fmla="*/ 2147483647 w 448"/>
                <a:gd name="T77" fmla="*/ 2147483647 h 400"/>
                <a:gd name="T78" fmla="*/ 2147483647 w 448"/>
                <a:gd name="T79" fmla="*/ 2147483647 h 400"/>
                <a:gd name="T80" fmla="*/ 2147483647 w 448"/>
                <a:gd name="T81" fmla="*/ 2147483647 h 400"/>
                <a:gd name="T82" fmla="*/ 2147483647 w 448"/>
                <a:gd name="T83" fmla="*/ 2147483647 h 400"/>
                <a:gd name="T84" fmla="*/ 2147483647 w 448"/>
                <a:gd name="T85" fmla="*/ 2147483647 h 400"/>
                <a:gd name="T86" fmla="*/ 2147483647 w 448"/>
                <a:gd name="T87" fmla="*/ 2147483647 h 400"/>
                <a:gd name="T88" fmla="*/ 2147483647 w 448"/>
                <a:gd name="T89" fmla="*/ 2147483647 h 400"/>
                <a:gd name="T90" fmla="*/ 2147483647 w 448"/>
                <a:gd name="T91" fmla="*/ 2147483647 h 400"/>
                <a:gd name="T92" fmla="*/ 2147483647 w 448"/>
                <a:gd name="T93" fmla="*/ 2147483647 h 400"/>
                <a:gd name="T94" fmla="*/ 2147483647 w 448"/>
                <a:gd name="T95" fmla="*/ 2147483647 h 400"/>
                <a:gd name="T96" fmla="*/ 2147483647 w 448"/>
                <a:gd name="T97" fmla="*/ 2147483647 h 400"/>
                <a:gd name="T98" fmla="*/ 2147483647 w 448"/>
                <a:gd name="T99" fmla="*/ 2147483647 h 400"/>
                <a:gd name="T100" fmla="*/ 2147483647 w 448"/>
                <a:gd name="T101" fmla="*/ 2147483647 h 400"/>
                <a:gd name="T102" fmla="*/ 2147483647 w 448"/>
                <a:gd name="T103" fmla="*/ 2147483647 h 400"/>
                <a:gd name="T104" fmla="*/ 2147483647 w 448"/>
                <a:gd name="T105" fmla="*/ 2147483647 h 400"/>
                <a:gd name="T106" fmla="*/ 2147483647 w 448"/>
                <a:gd name="T107" fmla="*/ 2147483647 h 400"/>
                <a:gd name="T108" fmla="*/ 2147483647 w 448"/>
                <a:gd name="T109" fmla="*/ 2147483647 h 400"/>
                <a:gd name="T110" fmla="*/ 2147483647 w 448"/>
                <a:gd name="T111" fmla="*/ 2147483647 h 400"/>
                <a:gd name="T112" fmla="*/ 2147483647 w 448"/>
                <a:gd name="T113" fmla="*/ 2147483647 h 400"/>
                <a:gd name="T114" fmla="*/ 2147483647 w 448"/>
                <a:gd name="T115" fmla="*/ 2147483647 h 400"/>
                <a:gd name="T116" fmla="*/ 2147483647 w 448"/>
                <a:gd name="T117" fmla="*/ 2147483647 h 400"/>
                <a:gd name="T118" fmla="*/ 2147483647 w 448"/>
                <a:gd name="T119" fmla="*/ 214748364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sp>
          <p:nvSpPr>
            <p:cNvPr id="57" name="Freeform 78"/>
            <p:cNvSpPr>
              <a:spLocks/>
            </p:cNvSpPr>
            <p:nvPr/>
          </p:nvSpPr>
          <p:spPr bwMode="auto">
            <a:xfrm>
              <a:off x="3488119" y="3615678"/>
              <a:ext cx="364420" cy="271529"/>
            </a:xfrm>
            <a:custGeom>
              <a:avLst/>
              <a:gdLst>
                <a:gd name="T0" fmla="*/ 2147483647 w 408"/>
                <a:gd name="T1" fmla="*/ 2147483647 h 304"/>
                <a:gd name="T2" fmla="*/ 2147483647 w 408"/>
                <a:gd name="T3" fmla="*/ 2147483647 h 304"/>
                <a:gd name="T4" fmla="*/ 2147483647 w 408"/>
                <a:gd name="T5" fmla="*/ 2147483647 h 304"/>
                <a:gd name="T6" fmla="*/ 2147483647 w 408"/>
                <a:gd name="T7" fmla="*/ 2147483647 h 304"/>
                <a:gd name="T8" fmla="*/ 2147483647 w 408"/>
                <a:gd name="T9" fmla="*/ 2147483647 h 304"/>
                <a:gd name="T10" fmla="*/ 2147483647 w 408"/>
                <a:gd name="T11" fmla="*/ 2147483647 h 304"/>
                <a:gd name="T12" fmla="*/ 2147483647 w 408"/>
                <a:gd name="T13" fmla="*/ 2147483647 h 304"/>
                <a:gd name="T14" fmla="*/ 2147483647 w 408"/>
                <a:gd name="T15" fmla="*/ 2147483647 h 304"/>
                <a:gd name="T16" fmla="*/ 2147483647 w 408"/>
                <a:gd name="T17" fmla="*/ 2147483647 h 304"/>
                <a:gd name="T18" fmla="*/ 2147483647 w 408"/>
                <a:gd name="T19" fmla="*/ 2147483647 h 304"/>
                <a:gd name="T20" fmla="*/ 2147483647 w 408"/>
                <a:gd name="T21" fmla="*/ 2147483647 h 304"/>
                <a:gd name="T22" fmla="*/ 2147483647 w 408"/>
                <a:gd name="T23" fmla="*/ 2147483647 h 304"/>
                <a:gd name="T24" fmla="*/ 2147483647 w 408"/>
                <a:gd name="T25" fmla="*/ 2147483647 h 304"/>
                <a:gd name="T26" fmla="*/ 2147483647 w 408"/>
                <a:gd name="T27" fmla="*/ 2147483647 h 304"/>
                <a:gd name="T28" fmla="*/ 2147483647 w 408"/>
                <a:gd name="T29" fmla="*/ 2147483647 h 304"/>
                <a:gd name="T30" fmla="*/ 0 w 408"/>
                <a:gd name="T31" fmla="*/ 2147483647 h 304"/>
                <a:gd name="T32" fmla="*/ 2147483647 w 408"/>
                <a:gd name="T33" fmla="*/ 2147483647 h 304"/>
                <a:gd name="T34" fmla="*/ 2147483647 w 408"/>
                <a:gd name="T35" fmla="*/ 2147483647 h 304"/>
                <a:gd name="T36" fmla="*/ 2147483647 w 408"/>
                <a:gd name="T37" fmla="*/ 2147483647 h 304"/>
                <a:gd name="T38" fmla="*/ 2147483647 w 408"/>
                <a:gd name="T39" fmla="*/ 0 h 304"/>
                <a:gd name="T40" fmla="*/ 2147483647 w 408"/>
                <a:gd name="T41" fmla="*/ 2147483647 h 304"/>
                <a:gd name="T42" fmla="*/ 2147483647 w 408"/>
                <a:gd name="T43" fmla="*/ 2147483647 h 304"/>
                <a:gd name="T44" fmla="*/ 2147483647 w 408"/>
                <a:gd name="T45" fmla="*/ 2147483647 h 304"/>
                <a:gd name="T46" fmla="*/ 2147483647 w 408"/>
                <a:gd name="T47" fmla="*/ 2147483647 h 304"/>
                <a:gd name="T48" fmla="*/ 2147483647 w 408"/>
                <a:gd name="T49" fmla="*/ 2147483647 h 304"/>
                <a:gd name="T50" fmla="*/ 2147483647 w 408"/>
                <a:gd name="T51" fmla="*/ 2147483647 h 304"/>
                <a:gd name="T52" fmla="*/ 2147483647 w 408"/>
                <a:gd name="T53" fmla="*/ 2147483647 h 304"/>
                <a:gd name="T54" fmla="*/ 2147483647 w 408"/>
                <a:gd name="T55" fmla="*/ 2147483647 h 304"/>
                <a:gd name="T56" fmla="*/ 2147483647 w 408"/>
                <a:gd name="T57" fmla="*/ 2147483647 h 304"/>
                <a:gd name="T58" fmla="*/ 2147483647 w 408"/>
                <a:gd name="T59" fmla="*/ 2147483647 h 304"/>
                <a:gd name="T60" fmla="*/ 2147483647 w 408"/>
                <a:gd name="T61" fmla="*/ 2147483647 h 304"/>
                <a:gd name="T62" fmla="*/ 2147483647 w 408"/>
                <a:gd name="T63" fmla="*/ 2147483647 h 304"/>
                <a:gd name="T64" fmla="*/ 2147483647 w 408"/>
                <a:gd name="T65" fmla="*/ 2147483647 h 304"/>
                <a:gd name="T66" fmla="*/ 2147483647 w 408"/>
                <a:gd name="T67" fmla="*/ 2147483647 h 304"/>
                <a:gd name="T68" fmla="*/ 2147483647 w 408"/>
                <a:gd name="T69" fmla="*/ 2147483647 h 304"/>
                <a:gd name="T70" fmla="*/ 2147483647 w 408"/>
                <a:gd name="T71" fmla="*/ 2147483647 h 304"/>
                <a:gd name="T72" fmla="*/ 2147483647 w 408"/>
                <a:gd name="T73" fmla="*/ 2147483647 h 304"/>
                <a:gd name="T74" fmla="*/ 2147483647 w 408"/>
                <a:gd name="T75" fmla="*/ 2147483647 h 304"/>
                <a:gd name="T76" fmla="*/ 2147483647 w 408"/>
                <a:gd name="T77" fmla="*/ 2147483647 h 304"/>
                <a:gd name="T78" fmla="*/ 2147483647 w 408"/>
                <a:gd name="T79" fmla="*/ 2147483647 h 304"/>
                <a:gd name="T80" fmla="*/ 2147483647 w 408"/>
                <a:gd name="T81" fmla="*/ 2147483647 h 304"/>
                <a:gd name="T82" fmla="*/ 2147483647 w 408"/>
                <a:gd name="T83" fmla="*/ 2147483647 h 304"/>
                <a:gd name="T84" fmla="*/ 2147483647 w 408"/>
                <a:gd name="T85" fmla="*/ 2147483647 h 304"/>
                <a:gd name="T86" fmla="*/ 2147483647 w 408"/>
                <a:gd name="T87" fmla="*/ 2147483647 h 304"/>
                <a:gd name="T88" fmla="*/ 2147483647 w 408"/>
                <a:gd name="T89" fmla="*/ 2147483647 h 304"/>
                <a:gd name="T90" fmla="*/ 2147483647 w 408"/>
                <a:gd name="T91" fmla="*/ 2147483647 h 304"/>
                <a:gd name="T92" fmla="*/ 2147483647 w 408"/>
                <a:gd name="T93" fmla="*/ 2147483647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rgbClr val="CD7371"/>
            </a:solidFill>
            <a:ln w="6350" cmpd="sng">
              <a:solidFill>
                <a:schemeClr val="tx1">
                  <a:lumMod val="95000"/>
                  <a:lumOff val="5000"/>
                </a:schemeClr>
              </a:solidFill>
              <a:round/>
              <a:headEnd/>
              <a:tailEnd/>
            </a:ln>
          </p:spPr>
          <p:txBody>
            <a:bodyPr/>
            <a:lstStyle/>
            <a:p>
              <a:endParaRPr lang="en-US" sz="1400" b="1" dirty="0">
                <a:solidFill>
                  <a:schemeClr val="tx1">
                    <a:lumMod val="75000"/>
                    <a:lumOff val="25000"/>
                  </a:schemeClr>
                </a:solidFill>
              </a:endParaRPr>
            </a:p>
          </p:txBody>
        </p:sp>
        <p:grpSp>
          <p:nvGrpSpPr>
            <p:cNvPr id="58" name="Group 129"/>
            <p:cNvGrpSpPr>
              <a:grpSpLocks/>
            </p:cNvGrpSpPr>
            <p:nvPr/>
          </p:nvGrpSpPr>
          <p:grpSpPr bwMode="auto">
            <a:xfrm>
              <a:off x="1601707" y="4451701"/>
              <a:ext cx="342984" cy="221511"/>
              <a:chOff x="1673" y="3250"/>
              <a:chExt cx="384" cy="248"/>
            </a:xfrm>
            <a:solidFill>
              <a:schemeClr val="bg1"/>
            </a:solidFill>
          </p:grpSpPr>
          <p:sp>
            <p:nvSpPr>
              <p:cNvPr id="59" name="Freeform 130"/>
              <p:cNvSpPr>
                <a:spLocks/>
              </p:cNvSpPr>
              <p:nvPr/>
            </p:nvSpPr>
            <p:spPr bwMode="auto">
              <a:xfrm>
                <a:off x="1705" y="3250"/>
                <a:ext cx="32" cy="32"/>
              </a:xfrm>
              <a:custGeom>
                <a:avLst/>
                <a:gdLst/>
                <a:ahLst/>
                <a:cxnLst>
                  <a:cxn ang="0">
                    <a:pos x="0" y="16"/>
                  </a:cxn>
                  <a:cxn ang="0">
                    <a:pos x="0" y="8"/>
                  </a:cxn>
                  <a:cxn ang="0">
                    <a:pos x="16" y="0"/>
                  </a:cxn>
                  <a:cxn ang="0">
                    <a:pos x="32" y="0"/>
                  </a:cxn>
                  <a:cxn ang="0">
                    <a:pos x="32" y="0"/>
                  </a:cxn>
                  <a:cxn ang="0">
                    <a:pos x="32" y="16"/>
                  </a:cxn>
                  <a:cxn ang="0">
                    <a:pos x="32" y="16"/>
                  </a:cxn>
                  <a:cxn ang="0">
                    <a:pos x="24" y="32"/>
                  </a:cxn>
                  <a:cxn ang="0">
                    <a:pos x="24" y="32"/>
                  </a:cxn>
                  <a:cxn ang="0">
                    <a:pos x="16" y="32"/>
                  </a:cxn>
                  <a:cxn ang="0">
                    <a:pos x="0" y="24"/>
                  </a:cxn>
                  <a:cxn ang="0">
                    <a:pos x="0" y="16"/>
                  </a:cxn>
                </a:cxnLst>
                <a:rect l="0" t="0" r="r" b="b"/>
                <a:pathLst>
                  <a:path w="32" h="32">
                    <a:moveTo>
                      <a:pt x="0" y="16"/>
                    </a:moveTo>
                    <a:lnTo>
                      <a:pt x="0" y="8"/>
                    </a:lnTo>
                    <a:lnTo>
                      <a:pt x="16" y="0"/>
                    </a:lnTo>
                    <a:lnTo>
                      <a:pt x="32" y="0"/>
                    </a:lnTo>
                    <a:lnTo>
                      <a:pt x="32" y="0"/>
                    </a:lnTo>
                    <a:lnTo>
                      <a:pt x="32" y="16"/>
                    </a:lnTo>
                    <a:lnTo>
                      <a:pt x="32" y="16"/>
                    </a:lnTo>
                    <a:lnTo>
                      <a:pt x="24" y="32"/>
                    </a:lnTo>
                    <a:lnTo>
                      <a:pt x="24" y="32"/>
                    </a:lnTo>
                    <a:lnTo>
                      <a:pt x="16" y="32"/>
                    </a:lnTo>
                    <a:lnTo>
                      <a:pt x="0" y="24"/>
                    </a:lnTo>
                    <a:lnTo>
                      <a:pt x="0" y="16"/>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0" name="Freeform 131"/>
              <p:cNvSpPr>
                <a:spLocks/>
              </p:cNvSpPr>
              <p:nvPr/>
            </p:nvSpPr>
            <p:spPr bwMode="auto">
              <a:xfrm>
                <a:off x="1817" y="3290"/>
                <a:ext cx="40" cy="40"/>
              </a:xfrm>
              <a:custGeom>
                <a:avLst/>
                <a:gdLst/>
                <a:ahLst/>
                <a:cxnLst>
                  <a:cxn ang="0">
                    <a:pos x="8" y="8"/>
                  </a:cxn>
                  <a:cxn ang="0">
                    <a:pos x="8" y="8"/>
                  </a:cxn>
                  <a:cxn ang="0">
                    <a:pos x="8" y="0"/>
                  </a:cxn>
                  <a:cxn ang="0">
                    <a:pos x="16" y="0"/>
                  </a:cxn>
                  <a:cxn ang="0">
                    <a:pos x="24" y="16"/>
                  </a:cxn>
                  <a:cxn ang="0">
                    <a:pos x="32" y="24"/>
                  </a:cxn>
                  <a:cxn ang="0">
                    <a:pos x="40" y="32"/>
                  </a:cxn>
                  <a:cxn ang="0">
                    <a:pos x="32" y="40"/>
                  </a:cxn>
                  <a:cxn ang="0">
                    <a:pos x="32" y="40"/>
                  </a:cxn>
                  <a:cxn ang="0">
                    <a:pos x="16" y="32"/>
                  </a:cxn>
                  <a:cxn ang="0">
                    <a:pos x="16" y="32"/>
                  </a:cxn>
                  <a:cxn ang="0">
                    <a:pos x="16" y="32"/>
                  </a:cxn>
                  <a:cxn ang="0">
                    <a:pos x="8" y="32"/>
                  </a:cxn>
                  <a:cxn ang="0">
                    <a:pos x="8" y="32"/>
                  </a:cxn>
                  <a:cxn ang="0">
                    <a:pos x="0" y="24"/>
                  </a:cxn>
                  <a:cxn ang="0">
                    <a:pos x="0" y="24"/>
                  </a:cxn>
                  <a:cxn ang="0">
                    <a:pos x="0" y="8"/>
                  </a:cxn>
                  <a:cxn ang="0">
                    <a:pos x="0" y="8"/>
                  </a:cxn>
                  <a:cxn ang="0">
                    <a:pos x="8" y="8"/>
                  </a:cxn>
                </a:cxnLst>
                <a:rect l="0" t="0" r="r" b="b"/>
                <a:pathLst>
                  <a:path w="40" h="40">
                    <a:moveTo>
                      <a:pt x="8" y="8"/>
                    </a:moveTo>
                    <a:lnTo>
                      <a:pt x="8" y="8"/>
                    </a:lnTo>
                    <a:lnTo>
                      <a:pt x="8" y="0"/>
                    </a:lnTo>
                    <a:lnTo>
                      <a:pt x="16" y="0"/>
                    </a:lnTo>
                    <a:lnTo>
                      <a:pt x="24" y="16"/>
                    </a:lnTo>
                    <a:lnTo>
                      <a:pt x="32" y="24"/>
                    </a:lnTo>
                    <a:lnTo>
                      <a:pt x="40" y="32"/>
                    </a:lnTo>
                    <a:lnTo>
                      <a:pt x="32" y="40"/>
                    </a:lnTo>
                    <a:lnTo>
                      <a:pt x="32" y="40"/>
                    </a:lnTo>
                    <a:lnTo>
                      <a:pt x="16" y="32"/>
                    </a:lnTo>
                    <a:lnTo>
                      <a:pt x="16" y="32"/>
                    </a:lnTo>
                    <a:lnTo>
                      <a:pt x="16" y="32"/>
                    </a:lnTo>
                    <a:lnTo>
                      <a:pt x="8" y="32"/>
                    </a:lnTo>
                    <a:lnTo>
                      <a:pt x="8" y="32"/>
                    </a:lnTo>
                    <a:lnTo>
                      <a:pt x="0" y="24"/>
                    </a:lnTo>
                    <a:lnTo>
                      <a:pt x="0" y="24"/>
                    </a:lnTo>
                    <a:lnTo>
                      <a:pt x="0" y="8"/>
                    </a:lnTo>
                    <a:lnTo>
                      <a:pt x="0" y="8"/>
                    </a:lnTo>
                    <a:lnTo>
                      <a:pt x="8" y="8"/>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1" name="Freeform 132"/>
              <p:cNvSpPr>
                <a:spLocks/>
              </p:cNvSpPr>
              <p:nvPr/>
            </p:nvSpPr>
            <p:spPr bwMode="auto">
              <a:xfrm>
                <a:off x="1881" y="3322"/>
                <a:ext cx="40" cy="16"/>
              </a:xfrm>
              <a:custGeom>
                <a:avLst/>
                <a:gdLst/>
                <a:ahLst/>
                <a:cxnLst>
                  <a:cxn ang="0">
                    <a:pos x="8" y="0"/>
                  </a:cxn>
                  <a:cxn ang="0">
                    <a:pos x="0" y="16"/>
                  </a:cxn>
                  <a:cxn ang="0">
                    <a:pos x="0" y="16"/>
                  </a:cxn>
                  <a:cxn ang="0">
                    <a:pos x="24" y="16"/>
                  </a:cxn>
                  <a:cxn ang="0">
                    <a:pos x="24" y="16"/>
                  </a:cxn>
                  <a:cxn ang="0">
                    <a:pos x="32" y="16"/>
                  </a:cxn>
                  <a:cxn ang="0">
                    <a:pos x="40" y="16"/>
                  </a:cxn>
                  <a:cxn ang="0">
                    <a:pos x="40" y="8"/>
                  </a:cxn>
                  <a:cxn ang="0">
                    <a:pos x="24" y="8"/>
                  </a:cxn>
                  <a:cxn ang="0">
                    <a:pos x="8" y="8"/>
                  </a:cxn>
                  <a:cxn ang="0">
                    <a:pos x="8" y="0"/>
                  </a:cxn>
                </a:cxnLst>
                <a:rect l="0" t="0" r="r" b="b"/>
                <a:pathLst>
                  <a:path w="40" h="16">
                    <a:moveTo>
                      <a:pt x="8" y="0"/>
                    </a:moveTo>
                    <a:lnTo>
                      <a:pt x="0" y="16"/>
                    </a:lnTo>
                    <a:lnTo>
                      <a:pt x="0" y="16"/>
                    </a:lnTo>
                    <a:lnTo>
                      <a:pt x="24" y="16"/>
                    </a:lnTo>
                    <a:lnTo>
                      <a:pt x="24" y="16"/>
                    </a:lnTo>
                    <a:lnTo>
                      <a:pt x="32" y="16"/>
                    </a:lnTo>
                    <a:lnTo>
                      <a:pt x="40" y="16"/>
                    </a:lnTo>
                    <a:lnTo>
                      <a:pt x="40" y="8"/>
                    </a:lnTo>
                    <a:lnTo>
                      <a:pt x="24" y="8"/>
                    </a:lnTo>
                    <a:lnTo>
                      <a:pt x="8" y="8"/>
                    </a:lnTo>
                    <a:lnTo>
                      <a:pt x="8"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2" name="Freeform 133"/>
              <p:cNvSpPr>
                <a:spLocks/>
              </p:cNvSpPr>
              <p:nvPr/>
            </p:nvSpPr>
            <p:spPr bwMode="auto">
              <a:xfrm>
                <a:off x="1929" y="3346"/>
                <a:ext cx="48" cy="32"/>
              </a:xfrm>
              <a:custGeom>
                <a:avLst/>
                <a:gdLst/>
                <a:ahLst/>
                <a:cxnLst>
                  <a:cxn ang="0">
                    <a:pos x="0" y="0"/>
                  </a:cxn>
                  <a:cxn ang="0">
                    <a:pos x="0" y="0"/>
                  </a:cxn>
                  <a:cxn ang="0">
                    <a:pos x="0" y="0"/>
                  </a:cxn>
                  <a:cxn ang="0">
                    <a:pos x="8" y="0"/>
                  </a:cxn>
                  <a:cxn ang="0">
                    <a:pos x="16" y="8"/>
                  </a:cxn>
                  <a:cxn ang="0">
                    <a:pos x="32" y="8"/>
                  </a:cxn>
                  <a:cxn ang="0">
                    <a:pos x="32" y="8"/>
                  </a:cxn>
                  <a:cxn ang="0">
                    <a:pos x="40" y="8"/>
                  </a:cxn>
                  <a:cxn ang="0">
                    <a:pos x="40" y="16"/>
                  </a:cxn>
                  <a:cxn ang="0">
                    <a:pos x="48" y="16"/>
                  </a:cxn>
                  <a:cxn ang="0">
                    <a:pos x="48" y="24"/>
                  </a:cxn>
                  <a:cxn ang="0">
                    <a:pos x="32" y="24"/>
                  </a:cxn>
                  <a:cxn ang="0">
                    <a:pos x="32" y="24"/>
                  </a:cxn>
                  <a:cxn ang="0">
                    <a:pos x="24" y="32"/>
                  </a:cxn>
                  <a:cxn ang="0">
                    <a:pos x="16" y="32"/>
                  </a:cxn>
                  <a:cxn ang="0">
                    <a:pos x="16" y="24"/>
                  </a:cxn>
                  <a:cxn ang="0">
                    <a:pos x="16" y="24"/>
                  </a:cxn>
                  <a:cxn ang="0">
                    <a:pos x="8" y="16"/>
                  </a:cxn>
                  <a:cxn ang="0">
                    <a:pos x="8" y="16"/>
                  </a:cxn>
                  <a:cxn ang="0">
                    <a:pos x="0" y="0"/>
                  </a:cxn>
                </a:cxnLst>
                <a:rect l="0" t="0" r="r" b="b"/>
                <a:pathLst>
                  <a:path w="48" h="32">
                    <a:moveTo>
                      <a:pt x="0" y="0"/>
                    </a:moveTo>
                    <a:lnTo>
                      <a:pt x="0" y="0"/>
                    </a:lnTo>
                    <a:lnTo>
                      <a:pt x="0" y="0"/>
                    </a:lnTo>
                    <a:lnTo>
                      <a:pt x="8" y="0"/>
                    </a:lnTo>
                    <a:lnTo>
                      <a:pt x="16" y="8"/>
                    </a:lnTo>
                    <a:lnTo>
                      <a:pt x="32" y="8"/>
                    </a:lnTo>
                    <a:lnTo>
                      <a:pt x="32" y="8"/>
                    </a:lnTo>
                    <a:lnTo>
                      <a:pt x="40" y="8"/>
                    </a:lnTo>
                    <a:lnTo>
                      <a:pt x="40" y="16"/>
                    </a:lnTo>
                    <a:lnTo>
                      <a:pt x="48" y="16"/>
                    </a:lnTo>
                    <a:lnTo>
                      <a:pt x="48" y="24"/>
                    </a:lnTo>
                    <a:lnTo>
                      <a:pt x="32" y="24"/>
                    </a:lnTo>
                    <a:lnTo>
                      <a:pt x="32" y="24"/>
                    </a:lnTo>
                    <a:lnTo>
                      <a:pt x="24" y="32"/>
                    </a:lnTo>
                    <a:lnTo>
                      <a:pt x="16" y="32"/>
                    </a:lnTo>
                    <a:lnTo>
                      <a:pt x="16" y="24"/>
                    </a:lnTo>
                    <a:lnTo>
                      <a:pt x="16" y="24"/>
                    </a:lnTo>
                    <a:lnTo>
                      <a:pt x="8" y="16"/>
                    </a:lnTo>
                    <a:lnTo>
                      <a:pt x="8" y="16"/>
                    </a:lnTo>
                    <a:lnTo>
                      <a:pt x="0" y="0"/>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3" name="Freeform 134"/>
              <p:cNvSpPr>
                <a:spLocks/>
              </p:cNvSpPr>
              <p:nvPr/>
            </p:nvSpPr>
            <p:spPr bwMode="auto">
              <a:xfrm>
                <a:off x="1969" y="3394"/>
                <a:ext cx="88" cy="104"/>
              </a:xfrm>
              <a:custGeom>
                <a:avLst/>
                <a:gdLst/>
                <a:ahLst/>
                <a:cxnLst>
                  <a:cxn ang="0">
                    <a:pos x="16" y="8"/>
                  </a:cxn>
                  <a:cxn ang="0">
                    <a:pos x="16" y="0"/>
                  </a:cxn>
                  <a:cxn ang="0">
                    <a:pos x="16" y="0"/>
                  </a:cxn>
                  <a:cxn ang="0">
                    <a:pos x="32" y="16"/>
                  </a:cxn>
                  <a:cxn ang="0">
                    <a:pos x="32" y="16"/>
                  </a:cxn>
                  <a:cxn ang="0">
                    <a:pos x="64" y="32"/>
                  </a:cxn>
                  <a:cxn ang="0">
                    <a:pos x="72" y="32"/>
                  </a:cxn>
                  <a:cxn ang="0">
                    <a:pos x="72" y="32"/>
                  </a:cxn>
                  <a:cxn ang="0">
                    <a:pos x="72" y="40"/>
                  </a:cxn>
                  <a:cxn ang="0">
                    <a:pos x="72" y="40"/>
                  </a:cxn>
                  <a:cxn ang="0">
                    <a:pos x="80" y="56"/>
                  </a:cxn>
                  <a:cxn ang="0">
                    <a:pos x="88" y="56"/>
                  </a:cxn>
                  <a:cxn ang="0">
                    <a:pos x="88" y="56"/>
                  </a:cxn>
                  <a:cxn ang="0">
                    <a:pos x="88" y="72"/>
                  </a:cxn>
                  <a:cxn ang="0">
                    <a:pos x="72" y="80"/>
                  </a:cxn>
                  <a:cxn ang="0">
                    <a:pos x="40" y="88"/>
                  </a:cxn>
                  <a:cxn ang="0">
                    <a:pos x="32" y="104"/>
                  </a:cxn>
                  <a:cxn ang="0">
                    <a:pos x="32" y="104"/>
                  </a:cxn>
                  <a:cxn ang="0">
                    <a:pos x="24" y="104"/>
                  </a:cxn>
                  <a:cxn ang="0">
                    <a:pos x="8" y="96"/>
                  </a:cxn>
                  <a:cxn ang="0">
                    <a:pos x="16" y="72"/>
                  </a:cxn>
                  <a:cxn ang="0">
                    <a:pos x="16" y="64"/>
                  </a:cxn>
                  <a:cxn ang="0">
                    <a:pos x="0" y="48"/>
                  </a:cxn>
                  <a:cxn ang="0">
                    <a:pos x="0" y="40"/>
                  </a:cxn>
                  <a:cxn ang="0">
                    <a:pos x="8" y="40"/>
                  </a:cxn>
                  <a:cxn ang="0">
                    <a:pos x="16" y="40"/>
                  </a:cxn>
                  <a:cxn ang="0">
                    <a:pos x="16" y="40"/>
                  </a:cxn>
                  <a:cxn ang="0">
                    <a:pos x="16" y="16"/>
                  </a:cxn>
                  <a:cxn ang="0">
                    <a:pos x="16" y="8"/>
                  </a:cxn>
                </a:cxnLst>
                <a:rect l="0" t="0" r="r" b="b"/>
                <a:pathLst>
                  <a:path w="88" h="104">
                    <a:moveTo>
                      <a:pt x="16" y="8"/>
                    </a:moveTo>
                    <a:lnTo>
                      <a:pt x="16" y="0"/>
                    </a:lnTo>
                    <a:lnTo>
                      <a:pt x="16" y="0"/>
                    </a:lnTo>
                    <a:lnTo>
                      <a:pt x="32" y="16"/>
                    </a:lnTo>
                    <a:lnTo>
                      <a:pt x="32" y="16"/>
                    </a:lnTo>
                    <a:lnTo>
                      <a:pt x="64" y="32"/>
                    </a:lnTo>
                    <a:lnTo>
                      <a:pt x="72" y="32"/>
                    </a:lnTo>
                    <a:lnTo>
                      <a:pt x="72" y="32"/>
                    </a:lnTo>
                    <a:lnTo>
                      <a:pt x="72" y="40"/>
                    </a:lnTo>
                    <a:lnTo>
                      <a:pt x="72" y="40"/>
                    </a:lnTo>
                    <a:lnTo>
                      <a:pt x="80" y="56"/>
                    </a:lnTo>
                    <a:lnTo>
                      <a:pt x="88" y="56"/>
                    </a:lnTo>
                    <a:lnTo>
                      <a:pt x="88" y="56"/>
                    </a:lnTo>
                    <a:lnTo>
                      <a:pt x="88" y="72"/>
                    </a:lnTo>
                    <a:lnTo>
                      <a:pt x="72" y="80"/>
                    </a:lnTo>
                    <a:lnTo>
                      <a:pt x="40" y="88"/>
                    </a:lnTo>
                    <a:lnTo>
                      <a:pt x="32" y="104"/>
                    </a:lnTo>
                    <a:lnTo>
                      <a:pt x="32" y="104"/>
                    </a:lnTo>
                    <a:lnTo>
                      <a:pt x="24" y="104"/>
                    </a:lnTo>
                    <a:lnTo>
                      <a:pt x="8" y="96"/>
                    </a:lnTo>
                    <a:lnTo>
                      <a:pt x="16" y="72"/>
                    </a:lnTo>
                    <a:lnTo>
                      <a:pt x="16" y="64"/>
                    </a:lnTo>
                    <a:lnTo>
                      <a:pt x="0" y="48"/>
                    </a:lnTo>
                    <a:lnTo>
                      <a:pt x="0" y="40"/>
                    </a:lnTo>
                    <a:lnTo>
                      <a:pt x="8" y="40"/>
                    </a:lnTo>
                    <a:lnTo>
                      <a:pt x="16" y="40"/>
                    </a:lnTo>
                    <a:lnTo>
                      <a:pt x="16" y="40"/>
                    </a:lnTo>
                    <a:lnTo>
                      <a:pt x="16" y="16"/>
                    </a:lnTo>
                    <a:lnTo>
                      <a:pt x="16" y="8"/>
                    </a:lnTo>
                    <a:close/>
                  </a:path>
                </a:pathLst>
              </a:custGeom>
              <a:grpFill/>
              <a:ln w="6350" cmpd="sng">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4" name="Freeform 135"/>
              <p:cNvSpPr>
                <a:spLocks/>
              </p:cNvSpPr>
              <p:nvPr/>
            </p:nvSpPr>
            <p:spPr bwMode="auto">
              <a:xfrm>
                <a:off x="1905" y="3354"/>
                <a:ext cx="8" cy="8"/>
              </a:xfrm>
              <a:custGeom>
                <a:avLst/>
                <a:gdLst/>
                <a:ahLst/>
                <a:cxnLst>
                  <a:cxn ang="0">
                    <a:pos x="8" y="0"/>
                  </a:cxn>
                  <a:cxn ang="0">
                    <a:pos x="8" y="0"/>
                  </a:cxn>
                  <a:cxn ang="0">
                    <a:pos x="8" y="0"/>
                  </a:cxn>
                  <a:cxn ang="0">
                    <a:pos x="8" y="8"/>
                  </a:cxn>
                  <a:cxn ang="0">
                    <a:pos x="8" y="8"/>
                  </a:cxn>
                  <a:cxn ang="0">
                    <a:pos x="8" y="8"/>
                  </a:cxn>
                  <a:cxn ang="0">
                    <a:pos x="8" y="8"/>
                  </a:cxn>
                  <a:cxn ang="0">
                    <a:pos x="0" y="8"/>
                  </a:cxn>
                  <a:cxn ang="0">
                    <a:pos x="0" y="8"/>
                  </a:cxn>
                  <a:cxn ang="0">
                    <a:pos x="0" y="8"/>
                  </a:cxn>
                  <a:cxn ang="0">
                    <a:pos x="0" y="8"/>
                  </a:cxn>
                  <a:cxn ang="0">
                    <a:pos x="0" y="8"/>
                  </a:cxn>
                  <a:cxn ang="0">
                    <a:pos x="0" y="8"/>
                  </a:cxn>
                  <a:cxn ang="0">
                    <a:pos x="0" y="8"/>
                  </a:cxn>
                  <a:cxn ang="0">
                    <a:pos x="0" y="8"/>
                  </a:cxn>
                  <a:cxn ang="0">
                    <a:pos x="0" y="0"/>
                  </a:cxn>
                  <a:cxn ang="0">
                    <a:pos x="0" y="0"/>
                  </a:cxn>
                  <a:cxn ang="0">
                    <a:pos x="0" y="0"/>
                  </a:cxn>
                  <a:cxn ang="0">
                    <a:pos x="0" y="0"/>
                  </a:cxn>
                  <a:cxn ang="0">
                    <a:pos x="8" y="0"/>
                  </a:cxn>
                  <a:cxn ang="0">
                    <a:pos x="8" y="0"/>
                  </a:cxn>
                  <a:cxn ang="0">
                    <a:pos x="8" y="0"/>
                  </a:cxn>
                  <a:cxn ang="0">
                    <a:pos x="8" y="8"/>
                  </a:cxn>
                  <a:cxn ang="0">
                    <a:pos x="8" y="8"/>
                  </a:cxn>
                  <a:cxn ang="0">
                    <a:pos x="0" y="8"/>
                  </a:cxn>
                  <a:cxn ang="0">
                    <a:pos x="0" y="8"/>
                  </a:cxn>
                  <a:cxn ang="0">
                    <a:pos x="0" y="8"/>
                  </a:cxn>
                  <a:cxn ang="0">
                    <a:pos x="0" y="8"/>
                  </a:cxn>
                  <a:cxn ang="0">
                    <a:pos x="0" y="0"/>
                  </a:cxn>
                  <a:cxn ang="0">
                    <a:pos x="0" y="0"/>
                  </a:cxn>
                  <a:cxn ang="0">
                    <a:pos x="8" y="0"/>
                  </a:cxn>
                </a:cxnLst>
                <a:rect l="0" t="0" r="r" b="b"/>
                <a:pathLst>
                  <a:path w="8" h="8">
                    <a:moveTo>
                      <a:pt x="8" y="0"/>
                    </a:moveTo>
                    <a:lnTo>
                      <a:pt x="8" y="0"/>
                    </a:lnTo>
                    <a:lnTo>
                      <a:pt x="8" y="0"/>
                    </a:lnTo>
                    <a:lnTo>
                      <a:pt x="8" y="8"/>
                    </a:lnTo>
                    <a:lnTo>
                      <a:pt x="8" y="8"/>
                    </a:lnTo>
                    <a:lnTo>
                      <a:pt x="8" y="8"/>
                    </a:lnTo>
                    <a:lnTo>
                      <a:pt x="8" y="8"/>
                    </a:lnTo>
                    <a:lnTo>
                      <a:pt x="0" y="8"/>
                    </a:lnTo>
                    <a:lnTo>
                      <a:pt x="0" y="8"/>
                    </a:lnTo>
                    <a:lnTo>
                      <a:pt x="0" y="8"/>
                    </a:lnTo>
                    <a:lnTo>
                      <a:pt x="0" y="8"/>
                    </a:lnTo>
                    <a:lnTo>
                      <a:pt x="0" y="8"/>
                    </a:lnTo>
                    <a:lnTo>
                      <a:pt x="0" y="8"/>
                    </a:lnTo>
                    <a:lnTo>
                      <a:pt x="0" y="8"/>
                    </a:lnTo>
                    <a:lnTo>
                      <a:pt x="0" y="8"/>
                    </a:lnTo>
                    <a:lnTo>
                      <a:pt x="0" y="0"/>
                    </a:lnTo>
                    <a:lnTo>
                      <a:pt x="0" y="0"/>
                    </a:lnTo>
                    <a:lnTo>
                      <a:pt x="0" y="0"/>
                    </a:lnTo>
                    <a:lnTo>
                      <a:pt x="0" y="0"/>
                    </a:lnTo>
                    <a:lnTo>
                      <a:pt x="8" y="0"/>
                    </a:lnTo>
                    <a:lnTo>
                      <a:pt x="8" y="0"/>
                    </a:lnTo>
                    <a:lnTo>
                      <a:pt x="8" y="0"/>
                    </a:lnTo>
                    <a:lnTo>
                      <a:pt x="8" y="8"/>
                    </a:lnTo>
                    <a:lnTo>
                      <a:pt x="8" y="8"/>
                    </a:lnTo>
                    <a:lnTo>
                      <a:pt x="0" y="8"/>
                    </a:lnTo>
                    <a:lnTo>
                      <a:pt x="0" y="8"/>
                    </a:lnTo>
                    <a:lnTo>
                      <a:pt x="0" y="8"/>
                    </a:lnTo>
                    <a:lnTo>
                      <a:pt x="0" y="8"/>
                    </a:lnTo>
                    <a:lnTo>
                      <a:pt x="0" y="0"/>
                    </a:lnTo>
                    <a:lnTo>
                      <a:pt x="0" y="0"/>
                    </a:lnTo>
                    <a:lnTo>
                      <a:pt x="8" y="0"/>
                    </a:lnTo>
                    <a:close/>
                  </a:path>
                </a:pathLst>
              </a:custGeom>
              <a:grpFill/>
              <a:ln w="6350" cmpd="sng">
                <a:solidFill>
                  <a:schemeClr val="tx1">
                    <a:lumMod val="95000"/>
                    <a:lumOff val="5000"/>
                  </a:schemeClr>
                </a:solidFill>
                <a:prstDash val="solid"/>
                <a:round/>
                <a:headEnd/>
                <a:tailEnd/>
              </a:ln>
            </p:spPr>
            <p:txBody>
              <a:bodyPr/>
              <a:lstStyle/>
              <a:p>
                <a:pPr>
                  <a:defRPr/>
                </a:pPr>
                <a:endParaRPr lang="en-US" sz="1400" b="1" dirty="0">
                  <a:solidFill>
                    <a:schemeClr val="tx1">
                      <a:lumMod val="75000"/>
                      <a:lumOff val="25000"/>
                    </a:schemeClr>
                  </a:solidFill>
                </a:endParaRPr>
              </a:p>
            </p:txBody>
          </p:sp>
          <p:sp>
            <p:nvSpPr>
              <p:cNvPr id="65" name="Oval 136"/>
              <p:cNvSpPr>
                <a:spLocks noChangeArrowheads="1"/>
              </p:cNvSpPr>
              <p:nvPr/>
            </p:nvSpPr>
            <p:spPr bwMode="auto">
              <a:xfrm>
                <a:off x="1929" y="3378"/>
                <a:ext cx="16" cy="16"/>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sp>
            <p:nvSpPr>
              <p:cNvPr id="66" name="Oval 137"/>
              <p:cNvSpPr>
                <a:spLocks noChangeArrowheads="1"/>
              </p:cNvSpPr>
              <p:nvPr/>
            </p:nvSpPr>
            <p:spPr bwMode="auto">
              <a:xfrm>
                <a:off x="1673" y="3274"/>
                <a:ext cx="24" cy="16"/>
              </a:xfrm>
              <a:prstGeom prst="ellipse">
                <a:avLst/>
              </a:prstGeom>
              <a:grpFill/>
              <a:ln w="6350">
                <a:solidFill>
                  <a:schemeClr val="tx1">
                    <a:lumMod val="95000"/>
                    <a:lumOff val="5000"/>
                  </a:schemeClr>
                </a:solidFill>
                <a:round/>
                <a:headEnd/>
                <a:tailEnd/>
              </a:ln>
            </p:spPr>
            <p:txBody>
              <a:bodyPr/>
              <a:lstStyle/>
              <a:p>
                <a:pPr>
                  <a:defRPr/>
                </a:pPr>
                <a:endParaRPr lang="en-US" sz="1400" b="1" dirty="0">
                  <a:solidFill>
                    <a:schemeClr val="tx1">
                      <a:lumMod val="75000"/>
                      <a:lumOff val="25000"/>
                    </a:schemeClr>
                  </a:solidFill>
                </a:endParaRPr>
              </a:p>
            </p:txBody>
          </p:sp>
        </p:grpSp>
      </p:grpSp>
      <p:cxnSp>
        <p:nvCxnSpPr>
          <p:cNvPr id="86" name="Straight Connector 85"/>
          <p:cNvCxnSpPr/>
          <p:nvPr/>
        </p:nvCxnSpPr>
        <p:spPr>
          <a:xfrm>
            <a:off x="183547" y="1905000"/>
            <a:ext cx="423605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83546" y="1371600"/>
            <a:ext cx="4236053"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b="1" dirty="0" smtClean="0">
                <a:solidFill>
                  <a:schemeClr val="tx1"/>
                </a:solidFill>
              </a:rPr>
              <a:t>Uninsured by State</a:t>
            </a:r>
          </a:p>
        </p:txBody>
      </p:sp>
      <p:sp>
        <p:nvSpPr>
          <p:cNvPr id="98" name="Rectangle 97"/>
          <p:cNvSpPr/>
          <p:nvPr/>
        </p:nvSpPr>
        <p:spPr>
          <a:xfrm>
            <a:off x="349854" y="5562600"/>
            <a:ext cx="1013994"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i="1" dirty="0" smtClean="0">
                <a:solidFill>
                  <a:schemeClr val="tx1"/>
                </a:solidFill>
              </a:rPr>
              <a:t>&lt;230K</a:t>
            </a:r>
          </a:p>
        </p:txBody>
      </p:sp>
      <p:sp>
        <p:nvSpPr>
          <p:cNvPr id="99" name="Rectangle 98"/>
          <p:cNvSpPr/>
          <p:nvPr/>
        </p:nvSpPr>
        <p:spPr>
          <a:xfrm>
            <a:off x="427453" y="5288280"/>
            <a:ext cx="914400" cy="274320"/>
          </a:xfrm>
          <a:prstGeom prst="rect">
            <a:avLst/>
          </a:prstGeom>
          <a:solidFill>
            <a:schemeClr val="bg1"/>
          </a:solidFill>
          <a:ln w="6350" cmpd="sng">
            <a:solidFill>
              <a:schemeClr val="tx1">
                <a:lumMod val="95000"/>
                <a:lumOff val="5000"/>
              </a:schemeClr>
            </a:solidFill>
            <a:round/>
            <a:headEnd/>
            <a:tailEnd/>
          </a:ln>
        </p:spPr>
        <p:txBody>
          <a:bodyPr/>
          <a:lstStyle/>
          <a:p>
            <a:endParaRPr lang="en-US" sz="1400" b="1" i="1" dirty="0">
              <a:solidFill>
                <a:schemeClr val="tx1">
                  <a:lumMod val="75000"/>
                  <a:lumOff val="25000"/>
                </a:schemeClr>
              </a:solidFill>
            </a:endParaRPr>
          </a:p>
        </p:txBody>
      </p:sp>
      <p:sp>
        <p:nvSpPr>
          <p:cNvPr id="106" name="Rectangle 105"/>
          <p:cNvSpPr/>
          <p:nvPr/>
        </p:nvSpPr>
        <p:spPr>
          <a:xfrm>
            <a:off x="1340454" y="5288280"/>
            <a:ext cx="914400" cy="274320"/>
          </a:xfrm>
          <a:prstGeom prst="rect">
            <a:avLst/>
          </a:prstGeom>
          <a:solidFill>
            <a:schemeClr val="accent2">
              <a:lumMod val="40000"/>
              <a:lumOff val="60000"/>
            </a:schemeClr>
          </a:solidFill>
          <a:ln w="6350" cmpd="sng">
            <a:solidFill>
              <a:schemeClr val="tx1">
                <a:lumMod val="95000"/>
                <a:lumOff val="5000"/>
              </a:schemeClr>
            </a:solidFill>
            <a:round/>
            <a:headEnd/>
            <a:tailEnd/>
          </a:ln>
        </p:spPr>
        <p:txBody>
          <a:bodyPr/>
          <a:lstStyle/>
          <a:p>
            <a:endParaRPr lang="en-US" sz="1400" b="1" i="1" dirty="0">
              <a:solidFill>
                <a:schemeClr val="tx1">
                  <a:lumMod val="75000"/>
                  <a:lumOff val="25000"/>
                </a:schemeClr>
              </a:solidFill>
            </a:endParaRPr>
          </a:p>
        </p:txBody>
      </p:sp>
      <p:sp>
        <p:nvSpPr>
          <p:cNvPr id="107" name="Rectangle 106"/>
          <p:cNvSpPr/>
          <p:nvPr/>
        </p:nvSpPr>
        <p:spPr>
          <a:xfrm>
            <a:off x="2254854" y="5288280"/>
            <a:ext cx="914400" cy="274320"/>
          </a:xfrm>
          <a:prstGeom prst="rect">
            <a:avLst/>
          </a:prstGeom>
          <a:solidFill>
            <a:srgbClr val="CD7371"/>
          </a:solidFill>
          <a:ln w="6350" cmpd="sng">
            <a:solidFill>
              <a:schemeClr val="tx1">
                <a:lumMod val="95000"/>
                <a:lumOff val="5000"/>
              </a:schemeClr>
            </a:solidFill>
            <a:round/>
            <a:headEnd/>
            <a:tailEnd/>
          </a:ln>
        </p:spPr>
        <p:txBody>
          <a:bodyPr/>
          <a:lstStyle/>
          <a:p>
            <a:endParaRPr lang="en-US" sz="1400" b="1" i="1" dirty="0">
              <a:solidFill>
                <a:schemeClr val="tx1">
                  <a:lumMod val="75000"/>
                  <a:lumOff val="25000"/>
                </a:schemeClr>
              </a:solidFill>
            </a:endParaRPr>
          </a:p>
        </p:txBody>
      </p:sp>
      <p:sp>
        <p:nvSpPr>
          <p:cNvPr id="108" name="Rectangle 107"/>
          <p:cNvSpPr/>
          <p:nvPr/>
        </p:nvSpPr>
        <p:spPr>
          <a:xfrm>
            <a:off x="3169254" y="5288280"/>
            <a:ext cx="914400" cy="274320"/>
          </a:xfrm>
          <a:prstGeom prst="rect">
            <a:avLst/>
          </a:prstGeom>
          <a:solidFill>
            <a:srgbClr val="BB0512"/>
          </a:solidFill>
          <a:ln w="6350" cmpd="sng">
            <a:solidFill>
              <a:schemeClr val="tx1">
                <a:lumMod val="95000"/>
                <a:lumOff val="5000"/>
              </a:schemeClr>
            </a:solidFill>
            <a:round/>
            <a:headEnd/>
            <a:tailEnd/>
          </a:ln>
        </p:spPr>
        <p:txBody>
          <a:bodyPr/>
          <a:lstStyle/>
          <a:p>
            <a:endParaRPr lang="en-US" sz="1400" b="1" i="1" dirty="0">
              <a:solidFill>
                <a:schemeClr val="tx1">
                  <a:lumMod val="75000"/>
                  <a:lumOff val="25000"/>
                </a:schemeClr>
              </a:solidFill>
            </a:endParaRPr>
          </a:p>
        </p:txBody>
      </p:sp>
      <p:sp>
        <p:nvSpPr>
          <p:cNvPr id="109" name="Rectangle 108"/>
          <p:cNvSpPr/>
          <p:nvPr/>
        </p:nvSpPr>
        <p:spPr>
          <a:xfrm>
            <a:off x="1281856" y="5562600"/>
            <a:ext cx="1013994"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i="1" dirty="0" smtClean="0">
                <a:solidFill>
                  <a:schemeClr val="tx1"/>
                </a:solidFill>
              </a:rPr>
              <a:t>230K - 600K</a:t>
            </a:r>
          </a:p>
        </p:txBody>
      </p:sp>
      <p:sp>
        <p:nvSpPr>
          <p:cNvPr id="110" name="Rectangle 109"/>
          <p:cNvSpPr/>
          <p:nvPr/>
        </p:nvSpPr>
        <p:spPr>
          <a:xfrm>
            <a:off x="2213858" y="5562600"/>
            <a:ext cx="1013994"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i="1" dirty="0" smtClean="0">
                <a:solidFill>
                  <a:schemeClr val="tx1"/>
                </a:solidFill>
              </a:rPr>
              <a:t>600K - 1.1M</a:t>
            </a:r>
          </a:p>
        </p:txBody>
      </p:sp>
      <p:sp>
        <p:nvSpPr>
          <p:cNvPr id="111" name="Rectangle 110"/>
          <p:cNvSpPr/>
          <p:nvPr/>
        </p:nvSpPr>
        <p:spPr>
          <a:xfrm>
            <a:off x="3145860" y="5562600"/>
            <a:ext cx="1013994"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i="1" dirty="0" smtClean="0">
                <a:solidFill>
                  <a:schemeClr val="tx1"/>
                </a:solidFill>
              </a:rPr>
              <a:t>1.1M+</a:t>
            </a:r>
          </a:p>
        </p:txBody>
      </p:sp>
      <p:sp>
        <p:nvSpPr>
          <p:cNvPr id="112" name="Rectangle 111"/>
          <p:cNvSpPr/>
          <p:nvPr/>
        </p:nvSpPr>
        <p:spPr>
          <a:xfrm>
            <a:off x="304800" y="4800600"/>
            <a:ext cx="3914341"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solidFill>
                  <a:schemeClr val="tx1"/>
                </a:solidFill>
              </a:rPr>
              <a:t>Number of Uninsured</a:t>
            </a:r>
          </a:p>
        </p:txBody>
      </p:sp>
      <p:graphicFrame>
        <p:nvGraphicFramePr>
          <p:cNvPr id="206" name="Chart 205"/>
          <p:cNvGraphicFramePr/>
          <p:nvPr>
            <p:extLst>
              <p:ext uri="{D42A27DB-BD31-4B8C-83A1-F6EECF244321}">
                <p14:modId xmlns:p14="http://schemas.microsoft.com/office/powerpoint/2010/main" val="1466682074"/>
              </p:ext>
            </p:extLst>
          </p:nvPr>
        </p:nvGraphicFramePr>
        <p:xfrm>
          <a:off x="4953000" y="2014809"/>
          <a:ext cx="4191000"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7" name="Straight Connector 206"/>
          <p:cNvCxnSpPr/>
          <p:nvPr/>
        </p:nvCxnSpPr>
        <p:spPr>
          <a:xfrm>
            <a:off x="4724401" y="1905000"/>
            <a:ext cx="423605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4724400" y="1371600"/>
            <a:ext cx="4236053"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b="1" dirty="0" smtClean="0">
                <a:solidFill>
                  <a:schemeClr val="tx1"/>
                </a:solidFill>
              </a:rPr>
              <a:t>67% of uninsured live in 13 states</a:t>
            </a:r>
          </a:p>
        </p:txBody>
      </p:sp>
      <p:sp>
        <p:nvSpPr>
          <p:cNvPr id="101" name="TextBox 100"/>
          <p:cNvSpPr txBox="1"/>
          <p:nvPr/>
        </p:nvSpPr>
        <p:spPr>
          <a:xfrm>
            <a:off x="228600" y="6324600"/>
            <a:ext cx="4419600" cy="430887"/>
          </a:xfrm>
          <a:prstGeom prst="rect">
            <a:avLst/>
          </a:prstGeom>
          <a:noFill/>
        </p:spPr>
        <p:txBody>
          <a:bodyPr wrap="square" rtlCol="0">
            <a:spAutoFit/>
          </a:bodyPr>
          <a:lstStyle/>
          <a:p>
            <a:r>
              <a:rPr lang="en-US" sz="1100" dirty="0" smtClean="0"/>
              <a:t>Source: Census Bureau, Current Population Survey, </a:t>
            </a:r>
          </a:p>
          <a:p>
            <a:r>
              <a:rPr lang="en-US" sz="1100" dirty="0" smtClean="0"/>
              <a:t>March 2011 and 2012</a:t>
            </a:r>
            <a:endParaRPr lang="en-US" sz="1100" dirty="0"/>
          </a:p>
        </p:txBody>
      </p:sp>
    </p:spTree>
    <p:extLst>
      <p:ext uri="{BB962C8B-B14F-4D97-AF65-F5344CB8AC3E}">
        <p14:creationId xmlns:p14="http://schemas.microsoft.com/office/powerpoint/2010/main" val="3755558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600" dirty="0" smtClean="0"/>
              <a:t>The Uninsured: Demographic Profile</a:t>
            </a:r>
            <a:r>
              <a:rPr lang="en-US" dirty="0" smtClean="0"/>
              <a:t/>
            </a:r>
            <a:br>
              <a:rPr lang="en-US" dirty="0" smtClean="0"/>
            </a:br>
            <a:r>
              <a:rPr lang="en-US" sz="1778" dirty="0" smtClean="0"/>
              <a:t>(Nonelderly Uninsured, Ages 0-64)</a:t>
            </a:r>
            <a:endParaRPr lang="en-US" dirty="0"/>
          </a:p>
        </p:txBody>
      </p:sp>
      <p:sp>
        <p:nvSpPr>
          <p:cNvPr id="3" name="Slide Number Placeholder 2"/>
          <p:cNvSpPr>
            <a:spLocks noGrp="1"/>
          </p:cNvSpPr>
          <p:nvPr>
            <p:ph type="sldNum" sz="quarter" idx="4"/>
          </p:nvPr>
        </p:nvSpPr>
        <p:spPr/>
        <p:txBody>
          <a:bodyPr/>
          <a:lstStyle/>
          <a:p>
            <a:pPr>
              <a:defRPr/>
            </a:pPr>
            <a:fld id="{F2A55CD9-FA5E-9D43-B245-72A650795625}" type="slidenum">
              <a:rPr lang="en-US" smtClean="0">
                <a:solidFill>
                  <a:prstClr val="black">
                    <a:tint val="75000"/>
                  </a:prstClr>
                </a:solidFill>
              </a:rPr>
              <a:pPr>
                <a:defRPr/>
              </a:pPr>
              <a:t>5</a:t>
            </a:fld>
            <a:endParaRPr lang="en-US" dirty="0">
              <a:solidFill>
                <a:prstClr val="black">
                  <a:tint val="75000"/>
                </a:prstClr>
              </a:solidFill>
            </a:endParaRPr>
          </a:p>
        </p:txBody>
      </p:sp>
      <p:pic>
        <p:nvPicPr>
          <p:cNvPr id="25603"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434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6"/>
          <p:cNvSpPr txBox="1">
            <a:spLocks noChangeArrowheads="1"/>
          </p:cNvSpPr>
          <p:nvPr/>
        </p:nvSpPr>
        <p:spPr bwMode="auto">
          <a:xfrm>
            <a:off x="1447800" y="5867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2000">
                <a:solidFill>
                  <a:prstClr val="black"/>
                </a:solidFill>
              </a:rPr>
              <a:t>53%</a:t>
            </a:r>
          </a:p>
        </p:txBody>
      </p:sp>
      <p:sp>
        <p:nvSpPr>
          <p:cNvPr id="25605" name="TextBox 7"/>
          <p:cNvSpPr txBox="1">
            <a:spLocks noChangeArrowheads="1"/>
          </p:cNvSpPr>
          <p:nvPr/>
        </p:nvSpPr>
        <p:spPr bwMode="auto">
          <a:xfrm>
            <a:off x="685800" y="5867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2000">
                <a:solidFill>
                  <a:prstClr val="black"/>
                </a:solidFill>
              </a:rPr>
              <a:t>47%</a:t>
            </a:r>
          </a:p>
        </p:txBody>
      </p:sp>
      <p:graphicFrame>
        <p:nvGraphicFramePr>
          <p:cNvPr id="9" name="Table 8"/>
          <p:cNvGraphicFramePr>
            <a:graphicFrameLocks noGrp="1"/>
          </p:cNvGraphicFramePr>
          <p:nvPr/>
        </p:nvGraphicFramePr>
        <p:xfrm>
          <a:off x="457200" y="1981200"/>
          <a:ext cx="5257800" cy="1920876"/>
        </p:xfrm>
        <a:graphic>
          <a:graphicData uri="http://schemas.openxmlformats.org/drawingml/2006/table">
            <a:tbl>
              <a:tblPr firstRow="1" bandRow="1">
                <a:tableStyleId>{85BE263C-DBD7-4A20-BB59-AAB30ACAA65A}</a:tableStyleId>
              </a:tblPr>
              <a:tblGrid>
                <a:gridCol w="2736937"/>
                <a:gridCol w="1206413"/>
                <a:gridCol w="1314450"/>
              </a:tblGrid>
              <a:tr h="579312">
                <a:tc>
                  <a:txBody>
                    <a:bodyPr/>
                    <a:lstStyle/>
                    <a:p>
                      <a:pPr algn="l"/>
                      <a:r>
                        <a:rPr lang="en-US" sz="1600" dirty="0" smtClean="0"/>
                        <a:t>Race/Ethnicity</a:t>
                      </a:r>
                      <a:endParaRPr lang="en-US" sz="1600" dirty="0"/>
                    </a:p>
                  </a:txBody>
                  <a:tcPr marT="45735" marB="45735" anchor="ctr"/>
                </a:tc>
                <a:tc>
                  <a:txBody>
                    <a:bodyPr/>
                    <a:lstStyle/>
                    <a:p>
                      <a:pPr algn="ctr"/>
                      <a:r>
                        <a:rPr lang="en-US" sz="1600" dirty="0" smtClean="0"/>
                        <a:t>Percent of Uninsured</a:t>
                      </a:r>
                      <a:endParaRPr lang="en-US" sz="1600" dirty="0"/>
                    </a:p>
                  </a:txBody>
                  <a:tcPr marT="45735" marB="45735" anchor="ctr"/>
                </a:tc>
                <a:tc>
                  <a:txBody>
                    <a:bodyPr/>
                    <a:lstStyle/>
                    <a:p>
                      <a:pPr algn="ctr"/>
                      <a:r>
                        <a:rPr lang="en-US" sz="1600" dirty="0" smtClean="0"/>
                        <a:t>Uninsured Rate</a:t>
                      </a:r>
                      <a:endParaRPr lang="en-US" sz="1600" dirty="0"/>
                    </a:p>
                  </a:txBody>
                  <a:tcPr marT="45735" marB="45735" anchor="ctr"/>
                </a:tc>
              </a:tr>
              <a:tr h="335391">
                <a:tc>
                  <a:txBody>
                    <a:bodyPr/>
                    <a:lstStyle/>
                    <a:p>
                      <a:r>
                        <a:rPr lang="en-US" sz="1600" dirty="0" smtClean="0"/>
                        <a:t>White</a:t>
                      </a:r>
                      <a:r>
                        <a:rPr lang="en-US" sz="1600" baseline="0" dirty="0" smtClean="0"/>
                        <a:t> (non-Hispanic)</a:t>
                      </a:r>
                    </a:p>
                  </a:txBody>
                  <a:tcPr marT="45735" marB="45735"/>
                </a:tc>
                <a:tc>
                  <a:txBody>
                    <a:bodyPr/>
                    <a:lstStyle/>
                    <a:p>
                      <a:pPr algn="ctr"/>
                      <a:r>
                        <a:rPr lang="en-US" sz="1600" dirty="0" smtClean="0"/>
                        <a:t>45%</a:t>
                      </a:r>
                      <a:endParaRPr lang="en-US" sz="1600" dirty="0"/>
                    </a:p>
                  </a:txBody>
                  <a:tcPr marT="45735" marB="45735"/>
                </a:tc>
                <a:tc>
                  <a:txBody>
                    <a:bodyPr/>
                    <a:lstStyle/>
                    <a:p>
                      <a:pPr algn="ctr"/>
                      <a:r>
                        <a:rPr lang="en-US" sz="1600" dirty="0" smtClean="0"/>
                        <a:t>13%</a:t>
                      </a:r>
                      <a:endParaRPr lang="en-US" sz="1600" dirty="0"/>
                    </a:p>
                  </a:txBody>
                  <a:tcPr marT="45735" marB="45735"/>
                </a:tc>
              </a:tr>
              <a:tr h="335391">
                <a:tc>
                  <a:txBody>
                    <a:bodyPr/>
                    <a:lstStyle/>
                    <a:p>
                      <a:r>
                        <a:rPr lang="en-US" sz="1600" dirty="0" smtClean="0"/>
                        <a:t>Black</a:t>
                      </a:r>
                      <a:r>
                        <a:rPr lang="en-US" sz="1600" baseline="0" dirty="0" smtClean="0"/>
                        <a:t> (non-Hispanic)</a:t>
                      </a:r>
                    </a:p>
                  </a:txBody>
                  <a:tcPr marT="45735" marB="45735"/>
                </a:tc>
                <a:tc>
                  <a:txBody>
                    <a:bodyPr/>
                    <a:lstStyle/>
                    <a:p>
                      <a:pPr algn="ctr"/>
                      <a:r>
                        <a:rPr lang="en-US" sz="1600" dirty="0" smtClean="0"/>
                        <a:t>15%</a:t>
                      </a:r>
                      <a:endParaRPr lang="en-US" sz="1600" dirty="0"/>
                    </a:p>
                  </a:txBody>
                  <a:tcPr marT="45735" marB="45735"/>
                </a:tc>
                <a:tc>
                  <a:txBody>
                    <a:bodyPr/>
                    <a:lstStyle/>
                    <a:p>
                      <a:pPr algn="ctr"/>
                      <a:r>
                        <a:rPr lang="en-US" sz="1600" dirty="0" smtClean="0"/>
                        <a:t>21%</a:t>
                      </a:r>
                      <a:endParaRPr lang="en-US" sz="1600" dirty="0"/>
                    </a:p>
                  </a:txBody>
                  <a:tcPr marT="45735" marB="45735"/>
                </a:tc>
              </a:tr>
              <a:tr h="335391">
                <a:tc>
                  <a:txBody>
                    <a:bodyPr/>
                    <a:lstStyle/>
                    <a:p>
                      <a:r>
                        <a:rPr lang="en-US" sz="1600" dirty="0" smtClean="0"/>
                        <a:t>Hispanic</a:t>
                      </a:r>
                      <a:endParaRPr lang="en-US" sz="1600" dirty="0"/>
                    </a:p>
                  </a:txBody>
                  <a:tcPr marT="45735" marB="45735"/>
                </a:tc>
                <a:tc>
                  <a:txBody>
                    <a:bodyPr/>
                    <a:lstStyle/>
                    <a:p>
                      <a:pPr algn="ctr"/>
                      <a:r>
                        <a:rPr lang="en-US" sz="1600" dirty="0" smtClean="0"/>
                        <a:t>32%</a:t>
                      </a:r>
                      <a:endParaRPr lang="en-US" sz="1600" dirty="0"/>
                    </a:p>
                  </a:txBody>
                  <a:tcPr marT="45735" marB="45735"/>
                </a:tc>
                <a:tc>
                  <a:txBody>
                    <a:bodyPr/>
                    <a:lstStyle/>
                    <a:p>
                      <a:pPr algn="ctr"/>
                      <a:r>
                        <a:rPr lang="en-US" sz="1600" dirty="0" smtClean="0"/>
                        <a:t>32%</a:t>
                      </a:r>
                      <a:endParaRPr lang="en-US" sz="1600" dirty="0"/>
                    </a:p>
                  </a:txBody>
                  <a:tcPr marT="45735" marB="45735"/>
                </a:tc>
              </a:tr>
              <a:tr h="335391">
                <a:tc>
                  <a:txBody>
                    <a:bodyPr/>
                    <a:lstStyle/>
                    <a:p>
                      <a:r>
                        <a:rPr lang="en-US" sz="1600" dirty="0" smtClean="0"/>
                        <a:t>Other</a:t>
                      </a:r>
                      <a:endParaRPr lang="en-US" sz="1600" dirty="0"/>
                    </a:p>
                  </a:txBody>
                  <a:tcPr marT="45735" marB="45735"/>
                </a:tc>
                <a:tc>
                  <a:txBody>
                    <a:bodyPr/>
                    <a:lstStyle/>
                    <a:p>
                      <a:pPr algn="ctr"/>
                      <a:r>
                        <a:rPr lang="en-US" sz="1600" dirty="0" smtClean="0"/>
                        <a:t>8%</a:t>
                      </a:r>
                      <a:endParaRPr lang="en-US" sz="1600" dirty="0"/>
                    </a:p>
                  </a:txBody>
                  <a:tcPr marT="45735" marB="45735"/>
                </a:tc>
                <a:tc>
                  <a:txBody>
                    <a:bodyPr/>
                    <a:lstStyle/>
                    <a:p>
                      <a:pPr algn="ctr"/>
                      <a:r>
                        <a:rPr lang="en-US" sz="1600" dirty="0" smtClean="0"/>
                        <a:t>18%</a:t>
                      </a:r>
                      <a:endParaRPr lang="en-US" sz="1600" dirty="0"/>
                    </a:p>
                  </a:txBody>
                  <a:tcPr marT="45735" marB="45735"/>
                </a:tc>
              </a:tr>
            </a:tbl>
          </a:graphicData>
        </a:graphic>
      </p:graphicFrame>
      <p:sp>
        <p:nvSpPr>
          <p:cNvPr id="25625" name="TextBox 9"/>
          <p:cNvSpPr txBox="1">
            <a:spLocks noChangeArrowheads="1"/>
          </p:cNvSpPr>
          <p:nvPr/>
        </p:nvSpPr>
        <p:spPr bwMode="auto">
          <a:xfrm>
            <a:off x="2971800" y="4419600"/>
            <a:ext cx="1600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5400">
                <a:solidFill>
                  <a:prstClr val="black"/>
                </a:solidFill>
              </a:rPr>
              <a:t>62%</a:t>
            </a:r>
          </a:p>
          <a:p>
            <a:pPr algn="ctr" eaLnBrk="1" fontAlgn="base" hangingPunct="1">
              <a:spcBef>
                <a:spcPct val="0"/>
              </a:spcBef>
              <a:spcAft>
                <a:spcPct val="0"/>
              </a:spcAft>
            </a:pPr>
            <a:r>
              <a:rPr lang="en-US" sz="1600">
                <a:solidFill>
                  <a:prstClr val="black"/>
                </a:solidFill>
              </a:rPr>
              <a:t>Live in Families with at least One Full Time Worker </a:t>
            </a:r>
            <a:endParaRPr lang="en-US" sz="1400">
              <a:solidFill>
                <a:prstClr val="black"/>
              </a:solidFill>
            </a:endParaRPr>
          </a:p>
        </p:txBody>
      </p:sp>
      <p:graphicFrame>
        <p:nvGraphicFramePr>
          <p:cNvPr id="25626" name="Chart 11"/>
          <p:cNvGraphicFramePr>
            <a:graphicFrameLocks/>
          </p:cNvGraphicFramePr>
          <p:nvPr/>
        </p:nvGraphicFramePr>
        <p:xfrm>
          <a:off x="5511800" y="1778000"/>
          <a:ext cx="3454400" cy="4826000"/>
        </p:xfrm>
        <a:graphic>
          <a:graphicData uri="http://schemas.openxmlformats.org/presentationml/2006/ole">
            <mc:AlternateContent xmlns:mc="http://schemas.openxmlformats.org/markup-compatibility/2006">
              <mc:Choice xmlns:v="urn:schemas-microsoft-com:vml" Requires="v">
                <p:oleObj spid="_x0000_s2054" r:id="rId6" imgW="3456146" imgH="4821537" progId="Excel.Sheet.8">
                  <p:embed/>
                </p:oleObj>
              </mc:Choice>
              <mc:Fallback>
                <p:oleObj r:id="rId6" imgW="3456146" imgH="4821537"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1800" y="1778000"/>
                        <a:ext cx="34544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7" name="TextBox 12"/>
          <p:cNvSpPr txBox="1">
            <a:spLocks noChangeArrowheads="1"/>
          </p:cNvSpPr>
          <p:nvPr/>
        </p:nvSpPr>
        <p:spPr bwMode="auto">
          <a:xfrm>
            <a:off x="304800" y="6267451"/>
            <a:ext cx="3505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100" i="1" dirty="0">
                <a:solidFill>
                  <a:prstClr val="black"/>
                </a:solidFill>
              </a:rPr>
              <a:t>Source: Kaiser Commission on Medicaid and the Uninsured, October 2012</a:t>
            </a:r>
          </a:p>
        </p:txBody>
      </p:sp>
    </p:spTree>
    <p:extLst>
      <p:ext uri="{BB962C8B-B14F-4D97-AF65-F5344CB8AC3E}">
        <p14:creationId xmlns:p14="http://schemas.microsoft.com/office/powerpoint/2010/main" val="321729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Lack of awareness creates opportunity for education + messaging</a:t>
            </a:r>
            <a:endParaRPr lang="en-US" dirty="0"/>
          </a:p>
        </p:txBody>
      </p:sp>
      <p:sp>
        <p:nvSpPr>
          <p:cNvPr id="4" name="Slide Number Placeholder 3"/>
          <p:cNvSpPr>
            <a:spLocks noGrp="1"/>
          </p:cNvSpPr>
          <p:nvPr>
            <p:ph type="sldNum" sz="quarter" idx="4"/>
          </p:nvPr>
        </p:nvSpPr>
        <p:spPr/>
        <p:txBody>
          <a:bodyPr/>
          <a:lstStyle/>
          <a:p>
            <a:fld id="{51A0968B-E52D-48FA-AFA4-A19DF3D2143C}" type="slidenum">
              <a:rPr lang="en-US" smtClean="0">
                <a:solidFill>
                  <a:prstClr val="black">
                    <a:tint val="75000"/>
                  </a:prstClr>
                </a:solidFill>
              </a:rPr>
              <a:pPr/>
              <a:t>6</a:t>
            </a:fld>
            <a:endParaRPr lang="en-US" dirty="0">
              <a:solidFill>
                <a:prstClr val="black">
                  <a:tint val="75000"/>
                </a:prstClr>
              </a:solidFill>
            </a:endParaRPr>
          </a:p>
        </p:txBody>
      </p:sp>
      <p:cxnSp>
        <p:nvCxnSpPr>
          <p:cNvPr id="5" name="Straight Connector 4"/>
          <p:cNvCxnSpPr/>
          <p:nvPr/>
        </p:nvCxnSpPr>
        <p:spPr>
          <a:xfrm>
            <a:off x="183547" y="2133600"/>
            <a:ext cx="423605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3546" y="1600200"/>
            <a:ext cx="4236053"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solidFill>
                  <a:schemeClr val="tx1"/>
                </a:solidFill>
              </a:rPr>
              <a:t>Enrollment in optional public benefit programs is well below 100%</a:t>
            </a:r>
          </a:p>
        </p:txBody>
      </p:sp>
      <p:cxnSp>
        <p:nvCxnSpPr>
          <p:cNvPr id="7" name="Straight Connector 6"/>
          <p:cNvCxnSpPr/>
          <p:nvPr/>
        </p:nvCxnSpPr>
        <p:spPr>
          <a:xfrm>
            <a:off x="4724401" y="2133600"/>
            <a:ext cx="423605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24400" y="1600200"/>
            <a:ext cx="4236053"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solidFill>
                  <a:schemeClr val="tx1"/>
                </a:solidFill>
              </a:rPr>
              <a:t>Limited public awareness of benefits  of recent health reforms</a:t>
            </a:r>
          </a:p>
        </p:txBody>
      </p:sp>
      <p:graphicFrame>
        <p:nvGraphicFramePr>
          <p:cNvPr id="9" name="Table 8"/>
          <p:cNvGraphicFramePr>
            <a:graphicFrameLocks noGrp="1"/>
          </p:cNvGraphicFramePr>
          <p:nvPr>
            <p:extLst/>
          </p:nvPr>
        </p:nvGraphicFramePr>
        <p:xfrm>
          <a:off x="457201" y="2362201"/>
          <a:ext cx="3733799" cy="2941320"/>
        </p:xfrm>
        <a:graphic>
          <a:graphicData uri="http://schemas.openxmlformats.org/drawingml/2006/table">
            <a:tbl>
              <a:tblPr firstRow="1" bandRow="1">
                <a:tableStyleId>{073A0DAA-6AF3-43AB-8588-CEC1D06C72B9}</a:tableStyleId>
              </a:tblPr>
              <a:tblGrid>
                <a:gridCol w="2465716"/>
                <a:gridCol w="1268083"/>
              </a:tblGrid>
              <a:tr h="315855">
                <a:tc>
                  <a:txBody>
                    <a:bodyPr/>
                    <a:lstStyle/>
                    <a:p>
                      <a:pPr algn="ctr"/>
                      <a:r>
                        <a:rPr lang="en-US" sz="1700" dirty="0" smtClean="0"/>
                        <a:t>Program</a:t>
                      </a:r>
                      <a:endParaRPr lang="en-US" sz="1700" dirty="0"/>
                    </a:p>
                  </a:txBody>
                  <a:tcPr anchor="ctr">
                    <a:solidFill>
                      <a:schemeClr val="bg1">
                        <a:lumMod val="50000"/>
                      </a:schemeClr>
                    </a:solidFill>
                  </a:tcPr>
                </a:tc>
                <a:tc>
                  <a:txBody>
                    <a:bodyPr/>
                    <a:lstStyle/>
                    <a:p>
                      <a:pPr algn="ctr"/>
                      <a:r>
                        <a:rPr lang="en-US" sz="1700" baseline="0" dirty="0" smtClean="0"/>
                        <a:t>% of Eligible </a:t>
                      </a:r>
                    </a:p>
                    <a:p>
                      <a:pPr algn="ctr"/>
                      <a:r>
                        <a:rPr lang="en-US" sz="1700" baseline="0" dirty="0" smtClean="0"/>
                        <a:t>Enrolled</a:t>
                      </a:r>
                      <a:endParaRPr lang="en-US" sz="1700" dirty="0"/>
                    </a:p>
                  </a:txBody>
                  <a:tcPr anchor="ctr">
                    <a:solidFill>
                      <a:schemeClr val="bg1">
                        <a:lumMod val="50000"/>
                      </a:schemeClr>
                    </a:solidFill>
                  </a:tcPr>
                </a:tc>
              </a:tr>
              <a:tr h="181616">
                <a:tc>
                  <a:txBody>
                    <a:bodyPr/>
                    <a:lstStyle/>
                    <a:p>
                      <a:r>
                        <a:rPr lang="en-US" sz="1700" dirty="0" smtClean="0"/>
                        <a:t>Adult Medicaid</a:t>
                      </a:r>
                      <a:endParaRPr lang="en-US" sz="1700" i="1" dirty="0"/>
                    </a:p>
                  </a:txBody>
                  <a:tcPr anchor="ctr"/>
                </a:tc>
                <a:tc>
                  <a:txBody>
                    <a:bodyPr/>
                    <a:lstStyle/>
                    <a:p>
                      <a:pPr algn="ctr"/>
                      <a:r>
                        <a:rPr lang="en-US" sz="1700" dirty="0" smtClean="0"/>
                        <a:t>62%</a:t>
                      </a:r>
                      <a:endParaRPr lang="en-US" sz="1700" dirty="0"/>
                    </a:p>
                  </a:txBody>
                  <a:tcPr anchor="ctr"/>
                </a:tc>
              </a:tr>
              <a:tr h="181616">
                <a:tc>
                  <a:txBody>
                    <a:bodyPr/>
                    <a:lstStyle/>
                    <a:p>
                      <a:r>
                        <a:rPr lang="en-US" sz="1700" dirty="0" smtClean="0"/>
                        <a:t>Subsidized</a:t>
                      </a:r>
                      <a:r>
                        <a:rPr lang="en-US" sz="1700" baseline="0" dirty="0" smtClean="0"/>
                        <a:t> Medicare</a:t>
                      </a:r>
                      <a:endParaRPr lang="en-US" sz="1700" i="1" dirty="0"/>
                    </a:p>
                  </a:txBody>
                  <a:tcPr anchor="ctr"/>
                </a:tc>
                <a:tc>
                  <a:txBody>
                    <a:bodyPr/>
                    <a:lstStyle/>
                    <a:p>
                      <a:pPr algn="ctr"/>
                      <a:r>
                        <a:rPr lang="en-US" sz="1700" dirty="0" smtClean="0"/>
                        <a:t>33%</a:t>
                      </a:r>
                      <a:endParaRPr lang="en-US" sz="1700" dirty="0"/>
                    </a:p>
                  </a:txBody>
                  <a:tcPr anchor="ctr"/>
                </a:tc>
              </a:tr>
              <a:tr h="300062">
                <a:tc>
                  <a:txBody>
                    <a:bodyPr/>
                    <a:lstStyle/>
                    <a:p>
                      <a:r>
                        <a:rPr lang="en-US" sz="1700" dirty="0" smtClean="0"/>
                        <a:t>Medicare Rx benefit</a:t>
                      </a:r>
                    </a:p>
                    <a:p>
                      <a:r>
                        <a:rPr lang="en-US" sz="1500" i="1" dirty="0" smtClean="0">
                          <a:ea typeface="Tahoma" pitchFamily="34" charset="0"/>
                          <a:cs typeface="Tahoma" pitchFamily="34" charset="0"/>
                        </a:rPr>
                        <a:t>(low-income subsidy)</a:t>
                      </a:r>
                    </a:p>
                  </a:txBody>
                  <a:tcPr anchor="ctr"/>
                </a:tc>
                <a:tc>
                  <a:txBody>
                    <a:bodyPr/>
                    <a:lstStyle/>
                    <a:p>
                      <a:pPr algn="ctr"/>
                      <a:r>
                        <a:rPr lang="en-US" sz="1700" dirty="0" smtClean="0"/>
                        <a:t>40%</a:t>
                      </a:r>
                      <a:endParaRPr lang="en-US" sz="1700" dirty="0"/>
                    </a:p>
                  </a:txBody>
                  <a:tcPr anchor="ctr"/>
                </a:tc>
              </a:tr>
              <a:tr h="181616">
                <a:tc>
                  <a:txBody>
                    <a:bodyPr/>
                    <a:lstStyle/>
                    <a:p>
                      <a:r>
                        <a:rPr lang="en-US" sz="1700" dirty="0" smtClean="0"/>
                        <a:t>Unemployment benefits</a:t>
                      </a:r>
                      <a:endParaRPr lang="en-US" sz="1700" dirty="0"/>
                    </a:p>
                  </a:txBody>
                  <a:tcPr anchor="ctr"/>
                </a:tc>
                <a:tc>
                  <a:txBody>
                    <a:bodyPr/>
                    <a:lstStyle/>
                    <a:p>
                      <a:pPr algn="ctr"/>
                      <a:r>
                        <a:rPr lang="en-US" sz="1700" dirty="0" smtClean="0"/>
                        <a:t>72-83%</a:t>
                      </a:r>
                      <a:endParaRPr lang="en-US" sz="1700" dirty="0"/>
                    </a:p>
                  </a:txBody>
                  <a:tcPr anchor="ctr"/>
                </a:tc>
              </a:tr>
              <a:tr h="181616">
                <a:tc>
                  <a:txBody>
                    <a:bodyPr/>
                    <a:lstStyle/>
                    <a:p>
                      <a:r>
                        <a:rPr lang="en-US" sz="1700" dirty="0" smtClean="0"/>
                        <a:t>Earned income tax credit</a:t>
                      </a:r>
                      <a:endParaRPr lang="en-US" sz="1700" dirty="0"/>
                    </a:p>
                  </a:txBody>
                  <a:tcPr anchor="ctr"/>
                </a:tc>
                <a:tc>
                  <a:txBody>
                    <a:bodyPr/>
                    <a:lstStyle/>
                    <a:p>
                      <a:pPr algn="ctr"/>
                      <a:r>
                        <a:rPr lang="en-US" sz="1700" dirty="0" smtClean="0"/>
                        <a:t>80-86%</a:t>
                      </a:r>
                    </a:p>
                  </a:txBody>
                  <a:tcPr anchor="ctr"/>
                </a:tc>
              </a:tr>
              <a:tr h="181616">
                <a:tc>
                  <a:txBody>
                    <a:bodyPr/>
                    <a:lstStyle/>
                    <a:p>
                      <a:r>
                        <a:rPr lang="en-US" sz="1700" dirty="0" smtClean="0"/>
                        <a:t>SNAP</a:t>
                      </a:r>
                      <a:r>
                        <a:rPr lang="en-US" sz="1700" baseline="0" dirty="0" smtClean="0"/>
                        <a:t> (food stamps)</a:t>
                      </a:r>
                      <a:endParaRPr lang="en-US" sz="1700" dirty="0"/>
                    </a:p>
                  </a:txBody>
                  <a:tcPr anchor="ctr"/>
                </a:tc>
                <a:tc>
                  <a:txBody>
                    <a:bodyPr/>
                    <a:lstStyle/>
                    <a:p>
                      <a:pPr algn="ctr"/>
                      <a:r>
                        <a:rPr lang="en-US" sz="1700" dirty="0" smtClean="0"/>
                        <a:t>54-71%</a:t>
                      </a:r>
                    </a:p>
                  </a:txBody>
                  <a:tcPr anchor="ctr"/>
                </a:tc>
              </a:tr>
            </a:tbl>
          </a:graphicData>
        </a:graphic>
      </p:graphicFrame>
      <p:sp>
        <p:nvSpPr>
          <p:cNvPr id="10" name="Content Placeholder 2"/>
          <p:cNvSpPr>
            <a:spLocks noGrp="1"/>
          </p:cNvSpPr>
          <p:nvPr>
            <p:ph idx="1"/>
          </p:nvPr>
        </p:nvSpPr>
        <p:spPr>
          <a:xfrm>
            <a:off x="6584347" y="2362200"/>
            <a:ext cx="2331053" cy="3276600"/>
          </a:xfrm>
        </p:spPr>
        <p:txBody>
          <a:bodyPr>
            <a:normAutofit/>
          </a:bodyPr>
          <a:lstStyle/>
          <a:p>
            <a:pPr marL="0" indent="0">
              <a:spcBef>
                <a:spcPts val="0"/>
              </a:spcBef>
              <a:buNone/>
            </a:pPr>
            <a:r>
              <a:rPr lang="en-US" sz="1700" b="0" dirty="0" smtClean="0">
                <a:solidFill>
                  <a:schemeClr val="tx1"/>
                </a:solidFill>
              </a:rPr>
              <a:t>of the uninsured don’t know about the new health insurance exchanges</a:t>
            </a:r>
          </a:p>
          <a:p>
            <a:pPr marL="0" indent="0">
              <a:buNone/>
            </a:pPr>
            <a:endParaRPr lang="en-US" sz="1700" b="0" dirty="0" smtClean="0">
              <a:solidFill>
                <a:schemeClr val="tx1"/>
              </a:solidFill>
            </a:endParaRPr>
          </a:p>
          <a:p>
            <a:pPr marL="0" indent="0">
              <a:buNone/>
            </a:pPr>
            <a:r>
              <a:rPr lang="en-US" sz="1700" b="0" dirty="0" smtClean="0">
                <a:solidFill>
                  <a:schemeClr val="tx1"/>
                </a:solidFill>
              </a:rPr>
              <a:t>of people who could be eligible for the new Medicaid expansion don’t know about it</a:t>
            </a:r>
            <a:endParaRPr lang="en-US" sz="1700" b="0" dirty="0">
              <a:solidFill>
                <a:schemeClr val="tx1"/>
              </a:solidFill>
            </a:endParaRPr>
          </a:p>
        </p:txBody>
      </p:sp>
      <p:sp>
        <p:nvSpPr>
          <p:cNvPr id="11" name="Content Placeholder 2"/>
          <p:cNvSpPr txBox="1">
            <a:spLocks/>
          </p:cNvSpPr>
          <p:nvPr/>
        </p:nvSpPr>
        <p:spPr>
          <a:xfrm>
            <a:off x="5029200" y="2362200"/>
            <a:ext cx="1600200" cy="1143000"/>
          </a:xfrm>
          <a:prstGeom prst="rect">
            <a:avLst/>
          </a:prstGeom>
        </p:spPr>
        <p:txBody>
          <a:bodyPr vert="horz" lIns="91440" tIns="45720" rIns="91440" bIns="45720" rtlCol="0">
            <a:normAutofit/>
          </a:bodyPr>
          <a:lstStyle>
            <a:lvl1pPr marL="231775" indent="-231775" algn="l" defTabSz="914400" rtl="0" eaLnBrk="1" latinLnBrk="0" hangingPunct="1">
              <a:spcBef>
                <a:spcPct val="20000"/>
              </a:spcBef>
              <a:buFont typeface="Arial" pitchFamily="34" charset="0"/>
              <a:buChar char="•"/>
              <a:defRPr sz="1800" b="1"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6000" dirty="0" smtClean="0">
                <a:solidFill>
                  <a:srgbClr val="BB0512"/>
                </a:solidFill>
              </a:rPr>
              <a:t>78%</a:t>
            </a:r>
            <a:endParaRPr lang="en-US" sz="6000" dirty="0">
              <a:solidFill>
                <a:srgbClr val="BB0512"/>
              </a:solidFill>
            </a:endParaRPr>
          </a:p>
        </p:txBody>
      </p:sp>
      <p:sp>
        <p:nvSpPr>
          <p:cNvPr id="12" name="Content Placeholder 2"/>
          <p:cNvSpPr txBox="1">
            <a:spLocks/>
          </p:cNvSpPr>
          <p:nvPr/>
        </p:nvSpPr>
        <p:spPr>
          <a:xfrm>
            <a:off x="5029200" y="3886200"/>
            <a:ext cx="1600200" cy="1143000"/>
          </a:xfrm>
          <a:prstGeom prst="rect">
            <a:avLst/>
          </a:prstGeom>
        </p:spPr>
        <p:txBody>
          <a:bodyPr vert="horz" lIns="91440" tIns="45720" rIns="91440" bIns="45720" rtlCol="0">
            <a:normAutofit/>
          </a:bodyPr>
          <a:lstStyle>
            <a:lvl1pPr marL="231775" indent="-231775" algn="l" defTabSz="914400" rtl="0" eaLnBrk="1" latinLnBrk="0" hangingPunct="1">
              <a:spcBef>
                <a:spcPct val="20000"/>
              </a:spcBef>
              <a:buFont typeface="Arial" pitchFamily="34" charset="0"/>
              <a:buChar char="•"/>
              <a:defRPr sz="1800" b="1"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6000" dirty="0" smtClean="0">
                <a:solidFill>
                  <a:srgbClr val="BB0512"/>
                </a:solidFill>
              </a:rPr>
              <a:t>83%</a:t>
            </a:r>
            <a:endParaRPr lang="en-US" sz="6000" dirty="0">
              <a:solidFill>
                <a:srgbClr val="BB0512"/>
              </a:solidFill>
            </a:endParaRPr>
          </a:p>
        </p:txBody>
      </p:sp>
      <p:sp>
        <p:nvSpPr>
          <p:cNvPr id="16" name="TextBox 15"/>
          <p:cNvSpPr txBox="1"/>
          <p:nvPr/>
        </p:nvSpPr>
        <p:spPr>
          <a:xfrm>
            <a:off x="304800" y="6443990"/>
            <a:ext cx="3276600" cy="261610"/>
          </a:xfrm>
          <a:prstGeom prst="rect">
            <a:avLst/>
          </a:prstGeom>
          <a:noFill/>
        </p:spPr>
        <p:txBody>
          <a:bodyPr wrap="square" rtlCol="0">
            <a:spAutoFit/>
          </a:bodyPr>
          <a:lstStyle/>
          <a:p>
            <a:r>
              <a:rPr lang="en-US" sz="1100" dirty="0" smtClean="0"/>
              <a:t>Source: ASPE, March 2012; Enroll America, Nov 2012 </a:t>
            </a:r>
            <a:endParaRPr lang="en-US" sz="1100" dirty="0"/>
          </a:p>
        </p:txBody>
      </p:sp>
    </p:spTree>
    <p:extLst>
      <p:ext uri="{BB962C8B-B14F-4D97-AF65-F5344CB8AC3E}">
        <p14:creationId xmlns:p14="http://schemas.microsoft.com/office/powerpoint/2010/main" val="790318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l="1778"/>
          <a:stretch>
            <a:fillRect/>
          </a:stretch>
        </p:blipFill>
        <p:spPr bwMode="auto">
          <a:xfrm>
            <a:off x="1665194" y="1371600"/>
            <a:ext cx="5562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txBox="1">
            <a:spLocks/>
          </p:cNvSpPr>
          <p:nvPr/>
        </p:nvSpPr>
        <p:spPr bwMode="auto">
          <a:xfrm>
            <a:off x="228600" y="36731"/>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a:solidFill>
                  <a:schemeClr val="accent1"/>
                </a:solidFill>
                <a:latin typeface="+mj-lt"/>
              </a:rPr>
              <a:t>Past Experiences Seeking Coverage</a:t>
            </a:r>
          </a:p>
        </p:txBody>
      </p:sp>
      <p:grpSp>
        <p:nvGrpSpPr>
          <p:cNvPr id="35844" name="Group 13"/>
          <p:cNvGrpSpPr>
            <a:grpSpLocks/>
          </p:cNvGrpSpPr>
          <p:nvPr/>
        </p:nvGrpSpPr>
        <p:grpSpPr bwMode="auto">
          <a:xfrm>
            <a:off x="598394" y="4267200"/>
            <a:ext cx="7848600" cy="1447800"/>
            <a:chOff x="609600" y="5105400"/>
            <a:chExt cx="7848600" cy="1447800"/>
          </a:xfrm>
        </p:grpSpPr>
        <p:grpSp>
          <p:nvGrpSpPr>
            <p:cNvPr id="35846" name="Group 10"/>
            <p:cNvGrpSpPr>
              <a:grpSpLocks/>
            </p:cNvGrpSpPr>
            <p:nvPr/>
          </p:nvGrpSpPr>
          <p:grpSpPr bwMode="auto">
            <a:xfrm>
              <a:off x="609600" y="5105400"/>
              <a:ext cx="3733800" cy="1447800"/>
              <a:chOff x="4953000" y="2514600"/>
              <a:chExt cx="3733800" cy="1447800"/>
            </a:xfrm>
          </p:grpSpPr>
          <p:sp>
            <p:nvSpPr>
              <p:cNvPr id="5" name="Rounded Rectangle 4"/>
              <p:cNvSpPr/>
              <p:nvPr/>
            </p:nvSpPr>
            <p:spPr>
              <a:xfrm>
                <a:off x="4953000" y="2514600"/>
                <a:ext cx="3733800" cy="144780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t>	have shopped for 	insurance outside 	their job</a:t>
                </a:r>
              </a:p>
            </p:txBody>
          </p:sp>
          <p:sp>
            <p:nvSpPr>
              <p:cNvPr id="35851" name="TextBox 5"/>
              <p:cNvSpPr txBox="1">
                <a:spLocks noChangeArrowheads="1"/>
              </p:cNvSpPr>
              <p:nvPr/>
            </p:nvSpPr>
            <p:spPr bwMode="auto">
              <a:xfrm>
                <a:off x="5029200" y="28956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a:solidFill>
                      <a:schemeClr val="bg1"/>
                    </a:solidFill>
                  </a:rPr>
                  <a:t>44%</a:t>
                </a:r>
              </a:p>
            </p:txBody>
          </p:sp>
        </p:grpSp>
        <p:grpSp>
          <p:nvGrpSpPr>
            <p:cNvPr id="35847" name="Group 8"/>
            <p:cNvGrpSpPr>
              <a:grpSpLocks/>
            </p:cNvGrpSpPr>
            <p:nvPr/>
          </p:nvGrpSpPr>
          <p:grpSpPr bwMode="auto">
            <a:xfrm>
              <a:off x="4724400" y="5105400"/>
              <a:ext cx="3733800" cy="1447800"/>
              <a:chOff x="4953000" y="4343400"/>
              <a:chExt cx="3733800" cy="1447800"/>
            </a:xfrm>
          </p:grpSpPr>
          <p:sp>
            <p:nvSpPr>
              <p:cNvPr id="10" name="Rounded Rectangle 9"/>
              <p:cNvSpPr/>
              <p:nvPr/>
            </p:nvSpPr>
            <p:spPr>
              <a:xfrm>
                <a:off x="4953000" y="4343400"/>
                <a:ext cx="3733800" cy="144780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t>	have been </a:t>
                </a:r>
              </a:p>
              <a:p>
                <a:pPr>
                  <a:defRPr/>
                </a:pPr>
                <a:r>
                  <a:rPr lang="en-US" sz="2400" dirty="0"/>
                  <a:t>	uninsured for 2 	years or more</a:t>
                </a:r>
              </a:p>
            </p:txBody>
          </p:sp>
          <p:sp>
            <p:nvSpPr>
              <p:cNvPr id="35849" name="TextBox 11"/>
              <p:cNvSpPr txBox="1">
                <a:spLocks noChangeArrowheads="1"/>
              </p:cNvSpPr>
              <p:nvPr/>
            </p:nvSpPr>
            <p:spPr bwMode="auto">
              <a:xfrm>
                <a:off x="5029200" y="47244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a:solidFill>
                      <a:schemeClr val="bg1"/>
                    </a:solidFill>
                  </a:rPr>
                  <a:t>67%</a:t>
                </a:r>
              </a:p>
            </p:txBody>
          </p:sp>
        </p:grpSp>
      </p:grpSp>
      <p:sp>
        <p:nvSpPr>
          <p:cNvPr id="35845" name="TextBox 13"/>
          <p:cNvSpPr txBox="1">
            <a:spLocks noChangeArrowheads="1"/>
          </p:cNvSpPr>
          <p:nvPr/>
        </p:nvSpPr>
        <p:spPr bwMode="auto">
          <a:xfrm>
            <a:off x="369794" y="58674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Source: Enroll America, November 2012</a:t>
            </a:r>
          </a:p>
        </p:txBody>
      </p:sp>
      <p:sp>
        <p:nvSpPr>
          <p:cNvPr id="2" name="Slide Number Placeholder 1"/>
          <p:cNvSpPr>
            <a:spLocks noGrp="1"/>
          </p:cNvSpPr>
          <p:nvPr>
            <p:ph type="sldNum" sz="quarter" idx="4294967295"/>
          </p:nvPr>
        </p:nvSpPr>
        <p:spPr>
          <a:xfrm>
            <a:off x="6541994" y="5822950"/>
            <a:ext cx="2133600" cy="365125"/>
          </a:xfrm>
          <a:prstGeom prst="rect">
            <a:avLst/>
          </a:prstGeom>
        </p:spPr>
        <p:txBody>
          <a:bodyPr/>
          <a:lstStyle/>
          <a:p>
            <a:pPr>
              <a:defRPr/>
            </a:pPr>
            <a:fld id="{DC849BA6-F58D-407E-A524-88032F3432D4}" type="slidenum">
              <a:rPr lang="en-US" smtClean="0">
                <a:solidFill>
                  <a:prstClr val="black">
                    <a:tint val="75000"/>
                  </a:prstClr>
                </a:solidFill>
                <a:latin typeface="Calibri"/>
              </a:rPr>
              <a:pPr>
                <a:def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44586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0" y="1524000"/>
          <a:ext cx="7543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2" name="Title 3"/>
          <p:cNvSpPr>
            <a:spLocks noGrp="1"/>
          </p:cNvSpPr>
          <p:nvPr>
            <p:ph type="title"/>
          </p:nvPr>
        </p:nvSpPr>
        <p:spPr>
          <a:xfrm>
            <a:off x="342900" y="381000"/>
            <a:ext cx="8610600" cy="914400"/>
          </a:xfrm>
        </p:spPr>
        <p:txBody>
          <a:bodyPr>
            <a:normAutofit fontScale="90000"/>
          </a:bodyPr>
          <a:lstStyle/>
          <a:p>
            <a:pPr eaLnBrk="1" hangingPunct="1"/>
            <a:r>
              <a:rPr lang="en-US" sz="3200" dirty="0">
                <a:latin typeface="Albertus Medium" charset="0"/>
              </a:rPr>
              <a:t>Four Key Messages to Reach Most Uninsured</a:t>
            </a:r>
          </a:p>
        </p:txBody>
      </p:sp>
      <p:sp>
        <p:nvSpPr>
          <p:cNvPr id="7" name="Oval 6"/>
          <p:cNvSpPr/>
          <p:nvPr/>
        </p:nvSpPr>
        <p:spPr>
          <a:xfrm>
            <a:off x="3352800" y="3276600"/>
            <a:ext cx="2209800" cy="1371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One of these = </a:t>
            </a:r>
            <a:r>
              <a:rPr lang="en-US" b="1" u="sng" dirty="0">
                <a:solidFill>
                  <a:schemeClr val="tx1"/>
                </a:solidFill>
              </a:rPr>
              <a:t>top message </a:t>
            </a:r>
            <a:r>
              <a:rPr lang="en-US" dirty="0">
                <a:solidFill>
                  <a:schemeClr val="tx1"/>
                </a:solidFill>
              </a:rPr>
              <a:t>for </a:t>
            </a:r>
            <a:r>
              <a:rPr lang="en-US" b="1" u="sng" dirty="0">
                <a:solidFill>
                  <a:schemeClr val="tx1"/>
                </a:solidFill>
              </a:rPr>
              <a:t>89%</a:t>
            </a:r>
            <a:r>
              <a:rPr lang="en-US" dirty="0">
                <a:solidFill>
                  <a:schemeClr val="tx1"/>
                </a:solidFill>
              </a:rPr>
              <a:t> of population</a:t>
            </a:r>
          </a:p>
        </p:txBody>
      </p:sp>
      <p:sp>
        <p:nvSpPr>
          <p:cNvPr id="46084" name="TextBox 13"/>
          <p:cNvSpPr txBox="1">
            <a:spLocks noChangeArrowheads="1"/>
          </p:cNvSpPr>
          <p:nvPr/>
        </p:nvSpPr>
        <p:spPr bwMode="auto">
          <a:xfrm>
            <a:off x="609600" y="6400800"/>
            <a:ext cx="3505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i="1" dirty="0"/>
              <a:t>Source: Enroll America, November 2012</a:t>
            </a:r>
          </a:p>
        </p:txBody>
      </p:sp>
    </p:spTree>
    <p:extLst>
      <p:ext uri="{BB962C8B-B14F-4D97-AF65-F5344CB8AC3E}">
        <p14:creationId xmlns:p14="http://schemas.microsoft.com/office/powerpoint/2010/main" val="278980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Clusters of Targets</a:t>
            </a:r>
            <a:endParaRPr lang="en-US" dirty="0"/>
          </a:p>
        </p:txBody>
      </p:sp>
      <p:sp>
        <p:nvSpPr>
          <p:cNvPr id="17" name="Slide Number Placeholder 16"/>
          <p:cNvSpPr>
            <a:spLocks noGrp="1"/>
          </p:cNvSpPr>
          <p:nvPr>
            <p:ph type="sldNum" sz="quarter" idx="4"/>
          </p:nvPr>
        </p:nvSpPr>
        <p:spPr/>
        <p:txBody>
          <a:bodyPr/>
          <a:lstStyle/>
          <a:p>
            <a:fld id="{8B4FC952-5125-4DF4-80B6-616405686D43}" type="slidenum">
              <a:rPr lang="en-US" smtClean="0"/>
              <a:pPr/>
              <a:t>9</a:t>
            </a:fld>
            <a:endParaRPr lang="en-US"/>
          </a:p>
        </p:txBody>
      </p:sp>
      <p:graphicFrame>
        <p:nvGraphicFramePr>
          <p:cNvPr id="12" name="Diagram 11"/>
          <p:cNvGraphicFramePr/>
          <p:nvPr>
            <p:extLst/>
          </p:nvPr>
        </p:nvGraphicFramePr>
        <p:xfrm>
          <a:off x="431800" y="1371600"/>
          <a:ext cx="76454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348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roll Amer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A inside slide">
  <a:themeElements>
    <a:clrScheme name="Enroll America">
      <a:dk1>
        <a:sysClr val="windowText" lastClr="000000"/>
      </a:dk1>
      <a:lt1>
        <a:sysClr val="window" lastClr="FFFFFF"/>
      </a:lt1>
      <a:dk2>
        <a:srgbClr val="1F497D"/>
      </a:dk2>
      <a:lt2>
        <a:srgbClr val="EEECE1"/>
      </a:lt2>
      <a:accent1>
        <a:srgbClr val="A30134"/>
      </a:accent1>
      <a:accent2>
        <a:srgbClr val="0054A4"/>
      </a:accent2>
      <a:accent3>
        <a:srgbClr val="9BBB59"/>
      </a:accent3>
      <a:accent4>
        <a:srgbClr val="8064A2"/>
      </a:accent4>
      <a:accent5>
        <a:srgbClr val="4BACC6"/>
      </a:accent5>
      <a:accent6>
        <a:srgbClr val="F79646"/>
      </a:accent6>
      <a:hlink>
        <a:srgbClr val="0054A4"/>
      </a:hlink>
      <a:folHlink>
        <a:srgbClr val="A30134"/>
      </a:folHlink>
    </a:clrScheme>
    <a:fontScheme name="Enroll America">
      <a:majorFont>
        <a:latin typeface="Albertus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Enroll America</Template>
  <TotalTime>10137</TotalTime>
  <Words>1575</Words>
  <Application>Microsoft Office PowerPoint</Application>
  <PresentationFormat>On-screen Show (4:3)</PresentationFormat>
  <Paragraphs>260</Paragraphs>
  <Slides>17</Slides>
  <Notes>13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1" baseType="lpstr">
      <vt:lpstr>Enroll America</vt:lpstr>
      <vt:lpstr>1_EA inside slide</vt:lpstr>
      <vt:lpstr>Microsoft Excel 97-2003 Worksheet</vt:lpstr>
      <vt:lpstr>Worksheet</vt:lpstr>
      <vt:lpstr>Connecting Millions of Americans  with Health Coverage</vt:lpstr>
      <vt:lpstr>Sampling of Partners </vt:lpstr>
      <vt:lpstr>A New Way to Enroll in Coverage</vt:lpstr>
      <vt:lpstr>Two thirds of the uninsured live in 13 states</vt:lpstr>
      <vt:lpstr>The Uninsured: Demographic Profile (Nonelderly Uninsured, Ages 0-64)</vt:lpstr>
      <vt:lpstr>Lack of awareness creates opportunity for education + messaging</vt:lpstr>
      <vt:lpstr>PowerPoint Presentation</vt:lpstr>
      <vt:lpstr>Four Key Messages to Reach Most Uninsured</vt:lpstr>
      <vt:lpstr>Clusters of Targets</vt:lpstr>
      <vt:lpstr>Uninsured, but Online and Connected</vt:lpstr>
      <vt:lpstr>Too Important to Do Online?</vt:lpstr>
      <vt:lpstr>Public Perceptions</vt:lpstr>
      <vt:lpstr>Help, I Need Somebody!</vt:lpstr>
      <vt:lpstr>Understanding Assistance Options</vt:lpstr>
      <vt:lpstr>The Get Covered America Campaign</vt:lpstr>
      <vt:lpstr>www.enrollamerica.org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Millions of Americans  with Health Coverage</dc:title>
  <dc:creator>Matthew Saniie</dc:creator>
  <cp:lastModifiedBy>Debbie Plotnick</cp:lastModifiedBy>
  <cp:revision>286</cp:revision>
  <cp:lastPrinted>2013-05-07T19:40:53Z</cp:lastPrinted>
  <dcterms:created xsi:type="dcterms:W3CDTF">2013-03-15T17:54:59Z</dcterms:created>
  <dcterms:modified xsi:type="dcterms:W3CDTF">2013-08-02T18:56:17Z</dcterms:modified>
</cp:coreProperties>
</file>