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charts/chart5.xml" ContentType="application/vnd.openxmlformats-officedocument.drawingml.chart+xml"/>
  <Override PartName="/ppt/notesSlides/notesSlide9.xml" ContentType="application/vnd.openxmlformats-officedocument.presentationml.notesSlide+xml"/>
  <Override PartName="/ppt/charts/chart6.xml" ContentType="application/vnd.openxmlformats-officedocument.drawingml.chart+xml"/>
  <Override PartName="/ppt/notesSlides/notesSlide10.xml" ContentType="application/vnd.openxmlformats-officedocument.presentationml.notesSlide+xml"/>
  <Override PartName="/ppt/charts/chart7.xml" ContentType="application/vnd.openxmlformats-officedocument.drawingml.chart+xml"/>
  <Override PartName="/ppt/notesSlides/notesSlide11.xml" ContentType="application/vnd.openxmlformats-officedocument.presentationml.notesSlide+xml"/>
  <Override PartName="/ppt/charts/chart8.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0" r:id="rId1"/>
    <p:sldMasterId id="2147483648" r:id="rId2"/>
    <p:sldMasterId id="2147483974" r:id="rId3"/>
  </p:sldMasterIdLst>
  <p:notesMasterIdLst>
    <p:notesMasterId r:id="rId44"/>
  </p:notesMasterIdLst>
  <p:handoutMasterIdLst>
    <p:handoutMasterId r:id="rId45"/>
  </p:handoutMasterIdLst>
  <p:sldIdLst>
    <p:sldId id="311" r:id="rId4"/>
    <p:sldId id="436" r:id="rId5"/>
    <p:sldId id="437" r:id="rId6"/>
    <p:sldId id="438" r:id="rId7"/>
    <p:sldId id="439" r:id="rId8"/>
    <p:sldId id="440" r:id="rId9"/>
    <p:sldId id="441" r:id="rId10"/>
    <p:sldId id="442" r:id="rId11"/>
    <p:sldId id="443" r:id="rId12"/>
    <p:sldId id="444" r:id="rId13"/>
    <p:sldId id="445" r:id="rId14"/>
    <p:sldId id="446" r:id="rId15"/>
    <p:sldId id="447" r:id="rId16"/>
    <p:sldId id="390" r:id="rId17"/>
    <p:sldId id="392" r:id="rId18"/>
    <p:sldId id="395" r:id="rId19"/>
    <p:sldId id="396" r:id="rId20"/>
    <p:sldId id="397" r:id="rId21"/>
    <p:sldId id="399" r:id="rId22"/>
    <p:sldId id="406" r:id="rId23"/>
    <p:sldId id="400" r:id="rId24"/>
    <p:sldId id="409" r:id="rId25"/>
    <p:sldId id="410" r:id="rId26"/>
    <p:sldId id="431" r:id="rId27"/>
    <p:sldId id="432" r:id="rId28"/>
    <p:sldId id="434" r:id="rId29"/>
    <p:sldId id="339" r:id="rId30"/>
    <p:sldId id="378" r:id="rId31"/>
    <p:sldId id="379" r:id="rId32"/>
    <p:sldId id="380" r:id="rId33"/>
    <p:sldId id="381" r:id="rId34"/>
    <p:sldId id="382" r:id="rId35"/>
    <p:sldId id="383" r:id="rId36"/>
    <p:sldId id="384" r:id="rId37"/>
    <p:sldId id="385" r:id="rId38"/>
    <p:sldId id="344" r:id="rId39"/>
    <p:sldId id="341" r:id="rId40"/>
    <p:sldId id="342" r:id="rId41"/>
    <p:sldId id="340" r:id="rId42"/>
    <p:sldId id="448" r:id="rId43"/>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618F"/>
    <a:srgbClr val="6B010B"/>
    <a:srgbClr val="005A84"/>
    <a:srgbClr val="A00000"/>
    <a:srgbClr val="A50021"/>
    <a:srgbClr val="3366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747" autoAdjust="0"/>
  </p:normalViewPr>
  <p:slideViewPr>
    <p:cSldViewPr>
      <p:cViewPr>
        <p:scale>
          <a:sx n="70" d="100"/>
          <a:sy n="70" d="100"/>
        </p:scale>
        <p:origin x="-1164" y="-306"/>
      </p:cViewPr>
      <p:guideLst>
        <p:guide orient="horz" pos="2160"/>
        <p:guide pos="2880"/>
      </p:guideLst>
    </p:cSldViewPr>
  </p:slideViewPr>
  <p:notesTextViewPr>
    <p:cViewPr>
      <p:scale>
        <a:sx n="100" d="100"/>
        <a:sy n="100" d="100"/>
      </p:scale>
      <p:origin x="0" y="0"/>
    </p:cViewPr>
  </p:notesTextViewPr>
  <p:gridSpacing cx="457200" cy="457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Documents%20and%20Settings\u0072617\Local%20Settings\Temporary%20Internet%20Files\Content.Outlook\3O2L2LS5\Gen%20Rpt%20Graphics%202013-4-10%20for%20SAMHSA.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tshusdcdcfps01\medstat\medstat\user\u0154362\SSE\Gen%20Rpt%20Graphics%202013-4-10%20for%20SAMHSA.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682277388937494"/>
          <c:y val="6.544728712983304E-2"/>
          <c:w val="0.39896714299601482"/>
          <c:h val="0.7254456123481392"/>
        </c:manualLayout>
      </c:layout>
      <c:pieChart>
        <c:varyColors val="1"/>
        <c:ser>
          <c:idx val="0"/>
          <c:order val="0"/>
          <c:explosion val="11"/>
          <c:dPt>
            <c:idx val="0"/>
            <c:bubble3D val="0"/>
            <c:spPr>
              <a:solidFill>
                <a:srgbClr val="84171A"/>
              </a:solidFill>
            </c:spPr>
          </c:dPt>
          <c:dPt>
            <c:idx val="1"/>
            <c:bubble3D val="0"/>
            <c:spPr>
              <a:solidFill>
                <a:srgbClr val="52738D"/>
              </a:solidFill>
            </c:spPr>
          </c:dPt>
          <c:dLbls>
            <c:dLbl>
              <c:idx val="0"/>
              <c:layout>
                <c:manualLayout>
                  <c:x val="0.24504901807905471"/>
                  <c:y val="1.8778433945756783E-2"/>
                </c:manualLayout>
              </c:layout>
              <c:tx>
                <c:rich>
                  <a:bodyPr/>
                  <a:lstStyle/>
                  <a:p>
                    <a:r>
                      <a:rPr lang="en-US" dirty="0"/>
                      <a:t>All </a:t>
                    </a:r>
                    <a:r>
                      <a:rPr lang="en-US" dirty="0" smtClean="0"/>
                      <a:t>Health</a:t>
                    </a:r>
                  </a:p>
                  <a:p>
                    <a:r>
                      <a:rPr lang="en-US" dirty="0" smtClean="0"/>
                      <a:t>92.6</a:t>
                    </a:r>
                    <a:r>
                      <a:rPr lang="en-US" dirty="0"/>
                      <a:t>%</a:t>
                    </a:r>
                  </a:p>
                </c:rich>
              </c:tx>
              <c:showLegendKey val="0"/>
              <c:showVal val="1"/>
              <c:showCatName val="1"/>
              <c:showSerName val="0"/>
              <c:showPercent val="0"/>
              <c:showBubbleSize val="0"/>
            </c:dLbl>
            <c:dLbl>
              <c:idx val="1"/>
              <c:layout>
                <c:manualLayout>
                  <c:x val="-8.195295032565382E-2"/>
                  <c:y val="2.8259400264650864E-2"/>
                </c:manualLayout>
              </c:layout>
              <c:tx>
                <c:rich>
                  <a:bodyPr/>
                  <a:lstStyle/>
                  <a:p>
                    <a:r>
                      <a:rPr lang="en-US" dirty="0" smtClean="0"/>
                      <a:t>MHSA</a:t>
                    </a:r>
                  </a:p>
                  <a:p>
                    <a:r>
                      <a:rPr lang="en-US" dirty="0" smtClean="0"/>
                      <a:t>7.4</a:t>
                    </a:r>
                    <a:r>
                      <a:rPr lang="en-US" dirty="0"/>
                      <a:t>%</a:t>
                    </a:r>
                  </a:p>
                </c:rich>
              </c:tx>
              <c:showLegendKey val="0"/>
              <c:showVal val="1"/>
              <c:showCatName val="1"/>
              <c:showSerName val="0"/>
              <c:showPercent val="0"/>
              <c:showBubbleSize val="0"/>
            </c:dLbl>
            <c:txPr>
              <a:bodyPr/>
              <a:lstStyle/>
              <a:p>
                <a:pPr>
                  <a:defRPr sz="1600">
                    <a:solidFill>
                      <a:schemeClr val="bg1"/>
                    </a:solidFill>
                  </a:defRPr>
                </a:pPr>
                <a:endParaRPr lang="en-US"/>
              </a:p>
            </c:txPr>
            <c:showLegendKey val="0"/>
            <c:showVal val="1"/>
            <c:showCatName val="1"/>
            <c:showSerName val="0"/>
            <c:showPercent val="0"/>
            <c:showBubbleSize val="0"/>
            <c:showLeaderLines val="1"/>
          </c:dLbls>
          <c:cat>
            <c:strRef>
              <c:f>'Extra 1'!$D$1:$E$1</c:f>
              <c:strCache>
                <c:ptCount val="2"/>
                <c:pt idx="0">
                  <c:v>All Health</c:v>
                </c:pt>
                <c:pt idx="1">
                  <c:v>MHSA</c:v>
                </c:pt>
              </c:strCache>
            </c:strRef>
          </c:cat>
          <c:val>
            <c:numRef>
              <c:f>'Extra 1'!$D$3:$E$3</c:f>
              <c:numCache>
                <c:formatCode>0.0%</c:formatCode>
                <c:ptCount val="2"/>
                <c:pt idx="0">
                  <c:v>0.92630235668278293</c:v>
                </c:pt>
                <c:pt idx="1">
                  <c:v>7.3697643317217107E-2</c:v>
                </c:pt>
              </c:numCache>
            </c:numRef>
          </c:val>
        </c:ser>
        <c:dLbls>
          <c:showLegendKey val="0"/>
          <c:showVal val="0"/>
          <c:showCatName val="0"/>
          <c:showSerName val="0"/>
          <c:showPercent val="0"/>
          <c:showBubbleSize val="0"/>
          <c:showLeaderLines val="1"/>
        </c:dLbls>
        <c:firstSliceAng val="93"/>
      </c:pieChart>
    </c:plotArea>
    <c:plotVisOnly val="1"/>
    <c:dispBlanksAs val="gap"/>
    <c:showDLblsOverMax val="0"/>
  </c:chart>
  <c:txPr>
    <a:bodyPr/>
    <a:lstStyle/>
    <a:p>
      <a:pPr>
        <a:defRPr sz="1800"/>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8244105877217411"/>
          <c:y val="0.19292519191502641"/>
          <c:w val="0.37029549431321085"/>
          <c:h val="0.61715915718869518"/>
        </c:manualLayout>
      </c:layout>
      <c:pieChart>
        <c:varyColors val="1"/>
        <c:ser>
          <c:idx val="0"/>
          <c:order val="0"/>
          <c:spPr>
            <a:solidFill>
              <a:srgbClr val="B15651"/>
            </a:solidFill>
          </c:spPr>
          <c:dPt>
            <c:idx val="0"/>
            <c:bubble3D val="0"/>
            <c:spPr>
              <a:solidFill>
                <a:srgbClr val="84171A"/>
              </a:solidFill>
            </c:spPr>
          </c:dPt>
          <c:dPt>
            <c:idx val="1"/>
            <c:bubble3D val="0"/>
            <c:spPr>
              <a:solidFill>
                <a:srgbClr val="52738D"/>
              </a:solidFill>
            </c:spPr>
          </c:dPt>
          <c:dLbls>
            <c:dLbl>
              <c:idx val="0"/>
              <c:layout>
                <c:manualLayout>
                  <c:x val="-3.5200095955747475E-2"/>
                  <c:y val="-0.27348775153105881"/>
                </c:manualLayout>
              </c:layout>
              <c:tx>
                <c:rich>
                  <a:bodyPr/>
                  <a:lstStyle/>
                  <a:p>
                    <a:r>
                      <a:rPr lang="en-US" sz="1800" dirty="0" smtClean="0"/>
                      <a:t>MH</a:t>
                    </a:r>
                    <a:r>
                      <a:rPr lang="en-US" sz="1100" dirty="0"/>
                      <a:t>
 $147B 
86%</a:t>
                    </a:r>
                  </a:p>
                </c:rich>
              </c:tx>
              <c:dLblPos val="bestFit"/>
              <c:showLegendKey val="0"/>
              <c:showVal val="0"/>
              <c:showCatName val="0"/>
              <c:showSerName val="0"/>
              <c:showPercent val="0"/>
              <c:showBubbleSize val="0"/>
            </c:dLbl>
            <c:dLbl>
              <c:idx val="1"/>
              <c:layout>
                <c:manualLayout>
                  <c:x val="5.6084968545598468E-2"/>
                  <c:y val="0.13229814792172964"/>
                </c:manualLayout>
              </c:layout>
              <c:tx>
                <c:rich>
                  <a:bodyPr/>
                  <a:lstStyle/>
                  <a:p>
                    <a:r>
                      <a:rPr lang="en-US" sz="1800" dirty="0" smtClean="0"/>
                      <a:t>SA</a:t>
                    </a:r>
                    <a:r>
                      <a:rPr lang="en-US" sz="1100" dirty="0"/>
                      <a:t>
 $24B 
14%</a:t>
                    </a:r>
                  </a:p>
                </c:rich>
              </c:tx>
              <c:dLblPos val="bestFit"/>
              <c:showLegendKey val="0"/>
              <c:showVal val="0"/>
              <c:showCatName val="0"/>
              <c:showSerName val="0"/>
              <c:showPercent val="0"/>
              <c:showBubbleSize val="0"/>
            </c:dLbl>
            <c:txPr>
              <a:bodyPr/>
              <a:lstStyle/>
              <a:p>
                <a:pPr>
                  <a:defRPr sz="1800" b="0" i="0" u="none" strike="noStrike" baseline="0">
                    <a:solidFill>
                      <a:srgbClr val="FFFFFF"/>
                    </a:solidFill>
                    <a:latin typeface="Calibri"/>
                    <a:ea typeface="Calibri"/>
                    <a:cs typeface="Calibri"/>
                  </a:defRPr>
                </a:pPr>
                <a:endParaRPr lang="en-US"/>
              </a:p>
            </c:txPr>
            <c:dLblPos val="inEnd"/>
            <c:showLegendKey val="0"/>
            <c:showVal val="1"/>
            <c:showCatName val="1"/>
            <c:showSerName val="0"/>
            <c:showPercent val="1"/>
            <c:showBubbleSize val="0"/>
            <c:showLeaderLines val="1"/>
          </c:dLbls>
          <c:cat>
            <c:strRef>
              <c:f>'MHSA 1'!$B$1:$C$1</c:f>
              <c:strCache>
                <c:ptCount val="2"/>
                <c:pt idx="0">
                  <c:v>MH</c:v>
                </c:pt>
                <c:pt idx="1">
                  <c:v>SA</c:v>
                </c:pt>
              </c:strCache>
            </c:strRef>
          </c:cat>
          <c:val>
            <c:numRef>
              <c:f>'MHSA 1'!$B$3:$C$3</c:f>
              <c:numCache>
                <c:formatCode>_(* #,##0_);_(* \(#,##0\);_(* "-"??_);_(@_)</c:formatCode>
                <c:ptCount val="2"/>
                <c:pt idx="0">
                  <c:v>147381.459076181</c:v>
                </c:pt>
                <c:pt idx="1">
                  <c:v>24338.744392813325</c:v>
                </c:pt>
              </c:numCache>
            </c:numRef>
          </c:val>
        </c:ser>
        <c:dLbls>
          <c:showLegendKey val="0"/>
          <c:showVal val="0"/>
          <c:showCatName val="0"/>
          <c:showSerName val="0"/>
          <c:showPercent val="0"/>
          <c:showBubbleSize val="0"/>
          <c:showLeaderLines val="1"/>
        </c:dLbls>
        <c:firstSliceAng val="0"/>
      </c:pieChart>
      <c:spPr>
        <a:noFill/>
        <a:ln w="25400">
          <a:noFill/>
        </a:ln>
      </c:spPr>
    </c:plotArea>
    <c:plotVisOnly val="1"/>
    <c:dispBlanksAs val="zero"/>
    <c:showDLblsOverMax val="0"/>
  </c:chart>
  <c:spPr>
    <a:ln>
      <a:noFill/>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Uninsured, &lt;400% FPL</c:v>
                </c:pt>
              </c:strCache>
            </c:strRef>
          </c:tx>
          <c:spPr>
            <a:scene3d>
              <a:camera prst="orthographicFront"/>
              <a:lightRig rig="threePt" dir="t"/>
            </a:scene3d>
            <a:sp3d prstMaterial="matte"/>
          </c:spPr>
          <c:explosion val="25"/>
          <c:dPt>
            <c:idx val="1"/>
            <c:bubble3D val="0"/>
            <c:explosion val="0"/>
            <c:spPr>
              <a:solidFill>
                <a:srgbClr val="C88354"/>
              </a:solidFill>
              <a:scene3d>
                <a:camera prst="orthographicFront"/>
                <a:lightRig rig="threePt" dir="t"/>
              </a:scene3d>
              <a:sp3d prstMaterial="matte"/>
            </c:spPr>
          </c:dPt>
          <c:dLbls>
            <c:dLblPos val="ctr"/>
            <c:showLegendKey val="0"/>
            <c:showVal val="1"/>
            <c:showCatName val="0"/>
            <c:showSerName val="0"/>
            <c:showPercent val="0"/>
            <c:showBubbleSize val="0"/>
            <c:showLeaderLines val="1"/>
          </c:dLbls>
          <c:cat>
            <c:strRef>
              <c:f>Sheet1!$A$2:$A$3</c:f>
              <c:strCache>
                <c:ptCount val="2"/>
                <c:pt idx="0">
                  <c:v>Any Mental Illness or Substance Abuse</c:v>
                </c:pt>
                <c:pt idx="1">
                  <c:v>No Any Mental Illness or Substance Abuse</c:v>
                </c:pt>
              </c:strCache>
            </c:strRef>
          </c:cat>
          <c:val>
            <c:numRef>
              <c:f>Sheet1!$B$2:$B$3</c:f>
              <c:numCache>
                <c:formatCode>0.0%</c:formatCode>
                <c:ptCount val="2"/>
                <c:pt idx="0">
                  <c:v>0.29800000000000032</c:v>
                </c:pt>
                <c:pt idx="1">
                  <c:v>0.70200000000000062</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latin typeface="+mj-lt"/>
              </a:defRPr>
            </a:pPr>
            <a:r>
              <a:rPr lang="en-US" sz="1600" dirty="0" smtClean="0">
                <a:latin typeface="+mj-lt"/>
                <a:cs typeface="Arial" pitchFamily="34" charset="0"/>
              </a:rPr>
              <a:t>Uninsured</a:t>
            </a:r>
            <a:r>
              <a:rPr lang="en-US" sz="1600" baseline="0" dirty="0" smtClean="0">
                <a:latin typeface="+mj-lt"/>
                <a:cs typeface="Arial" pitchFamily="34" charset="0"/>
              </a:rPr>
              <a:t> Adults Ages 18-64 with Incomes &lt;133% FPL (17.9 Million)</a:t>
            </a:r>
            <a:endParaRPr lang="en-US" sz="1600" dirty="0">
              <a:latin typeface="+mj-lt"/>
              <a:cs typeface="Arial" pitchFamily="34" charset="0"/>
            </a:endParaRPr>
          </a:p>
        </c:rich>
      </c:tx>
      <c:overlay val="0"/>
    </c:title>
    <c:autoTitleDeleted val="0"/>
    <c:plotArea>
      <c:layout>
        <c:manualLayout>
          <c:layoutTarget val="inner"/>
          <c:xMode val="edge"/>
          <c:yMode val="edge"/>
          <c:x val="0.10376883445124958"/>
          <c:y val="0.12749988069673177"/>
          <c:w val="0.7875181053757152"/>
          <c:h val="0.63717704605106185"/>
        </c:manualLayout>
      </c:layout>
      <c:barChart>
        <c:barDir val="col"/>
        <c:grouping val="clustered"/>
        <c:varyColors val="0"/>
        <c:ser>
          <c:idx val="0"/>
          <c:order val="0"/>
          <c:tx>
            <c:strRef>
              <c:f>Sheet1!$B$1</c:f>
              <c:strCache>
                <c:ptCount val="1"/>
                <c:pt idx="0">
                  <c:v>Uninsured, &lt; 133 FPL</c:v>
                </c:pt>
              </c:strCache>
            </c:strRef>
          </c:tx>
          <c:spPr>
            <a:solidFill>
              <a:schemeClr val="accent2"/>
            </a:solidFill>
          </c:spPr>
          <c:invertIfNegative val="0"/>
          <c:dLbls>
            <c:txPr>
              <a:bodyPr/>
              <a:lstStyle/>
              <a:p>
                <a:pPr>
                  <a:defRPr sz="1400"/>
                </a:pPr>
                <a:endParaRPr lang="en-US"/>
              </a:p>
            </c:txPr>
            <c:dLblPos val="outEnd"/>
            <c:showLegendKey val="0"/>
            <c:showVal val="1"/>
            <c:showCatName val="0"/>
            <c:showSerName val="0"/>
            <c:showPercent val="0"/>
            <c:showBubbleSize val="0"/>
            <c:showLeaderLines val="0"/>
          </c:dLbls>
          <c:errBars>
            <c:errBarType val="both"/>
            <c:errValType val="cust"/>
            <c:noEndCap val="1"/>
            <c:plus>
              <c:numRef>
                <c:f>NSDUH!$D$77:$D$80</c:f>
                <c:numCache>
                  <c:formatCode>General</c:formatCode>
                  <c:ptCount val="4"/>
                  <c:pt idx="0">
                    <c:v>5.0000000000000114E-3</c:v>
                  </c:pt>
                  <c:pt idx="1">
                    <c:v>1.0999999999999979E-2</c:v>
                  </c:pt>
                  <c:pt idx="2">
                    <c:v>8.0000000000000227E-3</c:v>
                  </c:pt>
                  <c:pt idx="3">
                    <c:v>1.1999999999999992E-2</c:v>
                  </c:pt>
                </c:numCache>
              </c:numRef>
            </c:plus>
            <c:minus>
              <c:numRef>
                <c:f>NSDUH!$C$77:$C$80</c:f>
                <c:numCache>
                  <c:formatCode>General</c:formatCode>
                  <c:ptCount val="4"/>
                  <c:pt idx="0">
                    <c:v>5.0000000000000114E-3</c:v>
                  </c:pt>
                  <c:pt idx="1">
                    <c:v>1.0000000000000005E-2</c:v>
                  </c:pt>
                  <c:pt idx="2">
                    <c:v>7.0000000000000088E-3</c:v>
                  </c:pt>
                  <c:pt idx="3">
                    <c:v>1.0999999999999979E-2</c:v>
                  </c:pt>
                </c:numCache>
              </c:numRef>
            </c:minus>
          </c:errBars>
          <c:cat>
            <c:strRef>
              <c:f>Sheet1!$A$2:$A$5</c:f>
              <c:strCache>
                <c:ptCount val="4"/>
                <c:pt idx="0">
                  <c:v>Serious Mental Illness
(966,298)
CI: 4.9-5.9%</c:v>
                </c:pt>
                <c:pt idx="1">
                  <c:v>Any Mental Illness
(3,811,510)
CI: 20.3-22.4%</c:v>
                </c:pt>
                <c:pt idx="2">
                  <c:v>Substance Use Disorder
(2,433,640)
CI: 12.9-14.4%</c:v>
                </c:pt>
                <c:pt idx="3">
                  <c:v>Any Mental Illness or Substance Use Disorder
(5,314,641)
CI: 28.6-30.9%</c:v>
                </c:pt>
              </c:strCache>
            </c:strRef>
          </c:cat>
          <c:val>
            <c:numRef>
              <c:f>Sheet1!$B$2:$B$5</c:f>
              <c:numCache>
                <c:formatCode>0.0%</c:formatCode>
                <c:ptCount val="4"/>
                <c:pt idx="0">
                  <c:v>5.4000000000000034E-2</c:v>
                </c:pt>
                <c:pt idx="1">
                  <c:v>0.21300000000000024</c:v>
                </c:pt>
                <c:pt idx="2">
                  <c:v>0.13600000000000001</c:v>
                </c:pt>
                <c:pt idx="3">
                  <c:v>0.29700000000000032</c:v>
                </c:pt>
              </c:numCache>
            </c:numRef>
          </c:val>
        </c:ser>
        <c:dLbls>
          <c:showLegendKey val="0"/>
          <c:showVal val="1"/>
          <c:showCatName val="0"/>
          <c:showSerName val="0"/>
          <c:showPercent val="0"/>
          <c:showBubbleSize val="0"/>
        </c:dLbls>
        <c:gapWidth val="150"/>
        <c:axId val="41202816"/>
        <c:axId val="41204352"/>
      </c:barChart>
      <c:catAx>
        <c:axId val="41202816"/>
        <c:scaling>
          <c:orientation val="minMax"/>
        </c:scaling>
        <c:delete val="0"/>
        <c:axPos val="b"/>
        <c:majorTickMark val="out"/>
        <c:minorTickMark val="none"/>
        <c:tickLblPos val="nextTo"/>
        <c:txPr>
          <a:bodyPr/>
          <a:lstStyle/>
          <a:p>
            <a:pPr>
              <a:defRPr sz="1400"/>
            </a:pPr>
            <a:endParaRPr lang="en-US"/>
          </a:p>
        </c:txPr>
        <c:crossAx val="41204352"/>
        <c:crosses val="autoZero"/>
        <c:auto val="1"/>
        <c:lblAlgn val="ctr"/>
        <c:lblOffset val="100"/>
        <c:noMultiLvlLbl val="0"/>
      </c:catAx>
      <c:valAx>
        <c:axId val="41204352"/>
        <c:scaling>
          <c:orientation val="minMax"/>
        </c:scaling>
        <c:delete val="0"/>
        <c:axPos val="l"/>
        <c:title>
          <c:tx>
            <c:rich>
              <a:bodyPr rot="-5400000" vert="horz"/>
              <a:lstStyle/>
              <a:p>
                <a:pPr>
                  <a:defRPr sz="1400"/>
                </a:pPr>
                <a:r>
                  <a:rPr lang="en-US" sz="1400" dirty="0" smtClean="0"/>
                  <a:t>Percent with Condition</a:t>
                </a:r>
                <a:endParaRPr lang="en-US" sz="1400" dirty="0"/>
              </a:p>
            </c:rich>
          </c:tx>
          <c:overlay val="0"/>
        </c:title>
        <c:numFmt formatCode="0%" sourceLinked="0"/>
        <c:majorTickMark val="out"/>
        <c:minorTickMark val="none"/>
        <c:tickLblPos val="nextTo"/>
        <c:txPr>
          <a:bodyPr/>
          <a:lstStyle/>
          <a:p>
            <a:pPr>
              <a:defRPr sz="1400"/>
            </a:pPr>
            <a:endParaRPr lang="en-US"/>
          </a:p>
        </c:txPr>
        <c:crossAx val="412028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latin typeface="+mj-lt"/>
              </a:defRPr>
            </a:pPr>
            <a:r>
              <a:rPr lang="en-US" sz="1600" dirty="0" smtClean="0">
                <a:latin typeface="+mj-lt"/>
                <a:cs typeface="Arial" pitchFamily="34" charset="0"/>
              </a:rPr>
              <a:t>Uninsured</a:t>
            </a:r>
            <a:r>
              <a:rPr lang="en-US" sz="1600" baseline="0" dirty="0" smtClean="0">
                <a:latin typeface="+mj-lt"/>
                <a:cs typeface="Arial" pitchFamily="34" charset="0"/>
              </a:rPr>
              <a:t> Adults Ages 18-64 with Incomes 133-&lt;400% FPL (19.3 Million)</a:t>
            </a:r>
            <a:endParaRPr lang="en-US" sz="1600" dirty="0">
              <a:latin typeface="+mj-lt"/>
              <a:cs typeface="Arial" pitchFamily="34" charset="0"/>
            </a:endParaRPr>
          </a:p>
        </c:rich>
      </c:tx>
      <c:overlay val="0"/>
    </c:title>
    <c:autoTitleDeleted val="0"/>
    <c:plotArea>
      <c:layout>
        <c:manualLayout>
          <c:layoutTarget val="inner"/>
          <c:xMode val="edge"/>
          <c:yMode val="edge"/>
          <c:x val="0.10376883445124964"/>
          <c:y val="0.12749988069673188"/>
          <c:w val="0.78751810537571498"/>
          <c:h val="0.63717704605106185"/>
        </c:manualLayout>
      </c:layout>
      <c:barChart>
        <c:barDir val="col"/>
        <c:grouping val="clustered"/>
        <c:varyColors val="0"/>
        <c:ser>
          <c:idx val="0"/>
          <c:order val="0"/>
          <c:tx>
            <c:strRef>
              <c:f>Sheet1!$B$1</c:f>
              <c:strCache>
                <c:ptCount val="1"/>
                <c:pt idx="0">
                  <c:v>Uninsured, 133 Up to 400 FPL</c:v>
                </c:pt>
              </c:strCache>
            </c:strRef>
          </c:tx>
          <c:spPr>
            <a:solidFill>
              <a:schemeClr val="tx2"/>
            </a:solidFill>
          </c:spPr>
          <c:invertIfNegative val="0"/>
          <c:dLbls>
            <c:txPr>
              <a:bodyPr/>
              <a:lstStyle/>
              <a:p>
                <a:pPr>
                  <a:defRPr sz="1400"/>
                </a:pPr>
                <a:endParaRPr lang="en-US"/>
              </a:p>
            </c:txPr>
            <c:dLblPos val="outEnd"/>
            <c:showLegendKey val="0"/>
            <c:showVal val="1"/>
            <c:showCatName val="0"/>
            <c:showSerName val="0"/>
            <c:showPercent val="0"/>
            <c:showBubbleSize val="0"/>
            <c:showLeaderLines val="0"/>
          </c:dLbls>
          <c:errBars>
            <c:errBarType val="both"/>
            <c:errValType val="cust"/>
            <c:noEndCap val="1"/>
            <c:plus>
              <c:numRef>
                <c:f>NSDUH!$D$83:$D$86</c:f>
                <c:numCache>
                  <c:formatCode>General</c:formatCode>
                  <c:ptCount val="4"/>
                  <c:pt idx="0">
                    <c:v>6.0000000000000105E-3</c:v>
                  </c:pt>
                  <c:pt idx="1">
                    <c:v>1.0999999999999979E-2</c:v>
                  </c:pt>
                  <c:pt idx="2">
                    <c:v>8.0000000000000158E-3</c:v>
                  </c:pt>
                  <c:pt idx="3">
                    <c:v>1.1000000000000053E-2</c:v>
                  </c:pt>
                </c:numCache>
              </c:numRef>
            </c:plus>
            <c:minus>
              <c:numRef>
                <c:f>NSDUH!$C$83:$C$86</c:f>
                <c:numCache>
                  <c:formatCode>General</c:formatCode>
                  <c:ptCount val="4"/>
                  <c:pt idx="0">
                    <c:v>5.0000000000000114E-3</c:v>
                  </c:pt>
                  <c:pt idx="1">
                    <c:v>1.0000000000000005E-2</c:v>
                  </c:pt>
                  <c:pt idx="2">
                    <c:v>8.0000000000000227E-3</c:v>
                  </c:pt>
                  <c:pt idx="3">
                    <c:v>1.1999999999999992E-2</c:v>
                  </c:pt>
                </c:numCache>
              </c:numRef>
            </c:minus>
          </c:errBars>
          <c:cat>
            <c:strRef>
              <c:f>Sheet1!$A$2:$A$5</c:f>
              <c:strCache>
                <c:ptCount val="4"/>
                <c:pt idx="0">
                  <c:v>Serious Mental Illness
(905,831)
CI: 4.2-5.3%</c:v>
                </c:pt>
                <c:pt idx="1">
                  <c:v>Any Mental Illness
(4,066,602)
CI: 20.1-22.2%</c:v>
                </c:pt>
                <c:pt idx="2">
                  <c:v>Substance Use Disorder
(2,756,039)
CI: 13.5-15.1%</c:v>
                </c:pt>
                <c:pt idx="3">
                  <c:v>Any Mental Illness or Substance Use Disorder
(5,762,626)
CI: 28.7-31.0%</c:v>
                </c:pt>
              </c:strCache>
            </c:strRef>
          </c:cat>
          <c:val>
            <c:numRef>
              <c:f>Sheet1!$B$2:$B$5</c:f>
              <c:numCache>
                <c:formatCode>0.0%</c:formatCode>
                <c:ptCount val="4"/>
                <c:pt idx="0">
                  <c:v>4.7000000000000014E-2</c:v>
                </c:pt>
                <c:pt idx="1">
                  <c:v>0.21100000000000024</c:v>
                </c:pt>
                <c:pt idx="2">
                  <c:v>0.14300000000000004</c:v>
                </c:pt>
                <c:pt idx="3">
                  <c:v>0.29900000000000032</c:v>
                </c:pt>
              </c:numCache>
            </c:numRef>
          </c:val>
        </c:ser>
        <c:dLbls>
          <c:showLegendKey val="0"/>
          <c:showVal val="1"/>
          <c:showCatName val="0"/>
          <c:showSerName val="0"/>
          <c:showPercent val="0"/>
          <c:showBubbleSize val="0"/>
        </c:dLbls>
        <c:gapWidth val="150"/>
        <c:axId val="41297792"/>
        <c:axId val="41299328"/>
      </c:barChart>
      <c:catAx>
        <c:axId val="41297792"/>
        <c:scaling>
          <c:orientation val="minMax"/>
        </c:scaling>
        <c:delete val="0"/>
        <c:axPos val="b"/>
        <c:majorTickMark val="out"/>
        <c:minorTickMark val="none"/>
        <c:tickLblPos val="nextTo"/>
        <c:txPr>
          <a:bodyPr/>
          <a:lstStyle/>
          <a:p>
            <a:pPr>
              <a:defRPr sz="1400"/>
            </a:pPr>
            <a:endParaRPr lang="en-US"/>
          </a:p>
        </c:txPr>
        <c:crossAx val="41299328"/>
        <c:crosses val="autoZero"/>
        <c:auto val="1"/>
        <c:lblAlgn val="ctr"/>
        <c:lblOffset val="100"/>
        <c:noMultiLvlLbl val="0"/>
      </c:catAx>
      <c:valAx>
        <c:axId val="41299328"/>
        <c:scaling>
          <c:orientation val="minMax"/>
        </c:scaling>
        <c:delete val="0"/>
        <c:axPos val="l"/>
        <c:title>
          <c:tx>
            <c:rich>
              <a:bodyPr rot="-5400000" vert="horz"/>
              <a:lstStyle/>
              <a:p>
                <a:pPr>
                  <a:defRPr sz="1400"/>
                </a:pPr>
                <a:r>
                  <a:rPr lang="en-US" sz="1400" dirty="0" smtClean="0"/>
                  <a:t>Percent with Condition</a:t>
                </a:r>
                <a:endParaRPr lang="en-US" sz="1400" dirty="0"/>
              </a:p>
            </c:rich>
          </c:tx>
          <c:overlay val="0"/>
        </c:title>
        <c:numFmt formatCode="0%" sourceLinked="0"/>
        <c:majorTickMark val="out"/>
        <c:minorTickMark val="none"/>
        <c:tickLblPos val="nextTo"/>
        <c:txPr>
          <a:bodyPr/>
          <a:lstStyle/>
          <a:p>
            <a:pPr>
              <a:defRPr sz="1400"/>
            </a:pPr>
            <a:endParaRPr lang="en-US"/>
          </a:p>
        </c:txPr>
        <c:crossAx val="4129779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latin typeface="+mj-lt"/>
              </a:defRPr>
            </a:pPr>
            <a:r>
              <a:rPr lang="en-US" sz="1600" baseline="0" dirty="0" smtClean="0">
                <a:latin typeface="+mj-lt"/>
                <a:cs typeface="Arial" pitchFamily="34" charset="0"/>
              </a:rPr>
              <a:t>Adults Ages 18-64 with Medicaid (21.6 Million)</a:t>
            </a:r>
            <a:endParaRPr lang="en-US" sz="1600" dirty="0">
              <a:latin typeface="+mj-lt"/>
              <a:cs typeface="Arial" pitchFamily="34" charset="0"/>
            </a:endParaRPr>
          </a:p>
        </c:rich>
      </c:tx>
      <c:overlay val="0"/>
    </c:title>
    <c:autoTitleDeleted val="0"/>
    <c:plotArea>
      <c:layout>
        <c:manualLayout>
          <c:layoutTarget val="inner"/>
          <c:xMode val="edge"/>
          <c:yMode val="edge"/>
          <c:x val="0.10376883445124969"/>
          <c:y val="0.12749988069673196"/>
          <c:w val="0.78751810537571476"/>
          <c:h val="0.63717704605106185"/>
        </c:manualLayout>
      </c:layout>
      <c:barChart>
        <c:barDir val="col"/>
        <c:grouping val="clustered"/>
        <c:varyColors val="0"/>
        <c:ser>
          <c:idx val="0"/>
          <c:order val="0"/>
          <c:tx>
            <c:strRef>
              <c:f>Sheet1!$B$1</c:f>
              <c:strCache>
                <c:ptCount val="1"/>
                <c:pt idx="0">
                  <c:v>Medicaid</c:v>
                </c:pt>
              </c:strCache>
            </c:strRef>
          </c:tx>
          <c:spPr>
            <a:solidFill>
              <a:srgbClr val="666633"/>
            </a:solidFill>
          </c:spPr>
          <c:invertIfNegative val="0"/>
          <c:dLbls>
            <c:txPr>
              <a:bodyPr/>
              <a:lstStyle/>
              <a:p>
                <a:pPr>
                  <a:defRPr sz="1400"/>
                </a:pPr>
                <a:endParaRPr lang="en-US"/>
              </a:p>
            </c:txPr>
            <c:dLblPos val="outEnd"/>
            <c:showLegendKey val="0"/>
            <c:showVal val="1"/>
            <c:showCatName val="0"/>
            <c:showSerName val="0"/>
            <c:showPercent val="0"/>
            <c:showBubbleSize val="0"/>
            <c:showLeaderLines val="0"/>
          </c:dLbls>
          <c:errBars>
            <c:errBarType val="both"/>
            <c:errValType val="cust"/>
            <c:noEndCap val="1"/>
            <c:plus>
              <c:numRef>
                <c:f>NSDUH!$D$95:$D$98</c:f>
                <c:numCache>
                  <c:formatCode>General</c:formatCode>
                  <c:ptCount val="4"/>
                  <c:pt idx="0">
                    <c:v>8.0000000000000227E-3</c:v>
                  </c:pt>
                  <c:pt idx="1">
                    <c:v>1.1000000000000053E-2</c:v>
                  </c:pt>
                  <c:pt idx="2">
                    <c:v>8.0000000000000158E-3</c:v>
                  </c:pt>
                  <c:pt idx="3">
                    <c:v>1.2000000000000031E-2</c:v>
                  </c:pt>
                </c:numCache>
              </c:numRef>
            </c:plus>
            <c:minus>
              <c:numRef>
                <c:f>NSDUH!$C$95:$C$98</c:f>
                <c:numCache>
                  <c:formatCode>General</c:formatCode>
                  <c:ptCount val="4"/>
                  <c:pt idx="0">
                    <c:v>7.0000000000000088E-3</c:v>
                  </c:pt>
                  <c:pt idx="1">
                    <c:v>1.1000000000000053E-2</c:v>
                  </c:pt>
                  <c:pt idx="2">
                    <c:v>7.0000000000000114E-3</c:v>
                  </c:pt>
                  <c:pt idx="3">
                    <c:v>1.2000000000000031E-2</c:v>
                  </c:pt>
                </c:numCache>
              </c:numRef>
            </c:minus>
          </c:errBars>
          <c:cat>
            <c:strRef>
              <c:f>Sheet1!$A$2:$A$5</c:f>
              <c:strCache>
                <c:ptCount val="4"/>
                <c:pt idx="0">
                  <c:v>Serious Mental Illness
(2,076,997)
CI: 8.9-10.4%</c:v>
                </c:pt>
                <c:pt idx="1">
                  <c:v>Any Mental Illness
(6,598,793)
CI: 29.4-31.6%</c:v>
                </c:pt>
                <c:pt idx="2">
                  <c:v>Substance Use Disorder
(2,574,611)
CI: 11.2-12.7%</c:v>
                </c:pt>
                <c:pt idx="3">
                  <c:v>Any Mental Illness or Substance Use Disorder
(7,788,739)
CI: 34.8-37.2%</c:v>
                </c:pt>
              </c:strCache>
            </c:strRef>
          </c:cat>
          <c:val>
            <c:numRef>
              <c:f>Sheet1!$B$2:$B$5</c:f>
              <c:numCache>
                <c:formatCode>0.0%</c:formatCode>
                <c:ptCount val="4"/>
                <c:pt idx="0">
                  <c:v>9.6000000000000002E-2</c:v>
                </c:pt>
                <c:pt idx="1">
                  <c:v>0.30500000000000038</c:v>
                </c:pt>
                <c:pt idx="2">
                  <c:v>0.11900000000000002</c:v>
                </c:pt>
                <c:pt idx="3">
                  <c:v>0.36000000000000032</c:v>
                </c:pt>
              </c:numCache>
            </c:numRef>
          </c:val>
        </c:ser>
        <c:dLbls>
          <c:showLegendKey val="0"/>
          <c:showVal val="1"/>
          <c:showCatName val="0"/>
          <c:showSerName val="0"/>
          <c:showPercent val="0"/>
          <c:showBubbleSize val="0"/>
        </c:dLbls>
        <c:gapWidth val="150"/>
        <c:axId val="41634432"/>
        <c:axId val="41636224"/>
      </c:barChart>
      <c:catAx>
        <c:axId val="41634432"/>
        <c:scaling>
          <c:orientation val="minMax"/>
        </c:scaling>
        <c:delete val="0"/>
        <c:axPos val="b"/>
        <c:majorTickMark val="out"/>
        <c:minorTickMark val="none"/>
        <c:tickLblPos val="nextTo"/>
        <c:txPr>
          <a:bodyPr/>
          <a:lstStyle/>
          <a:p>
            <a:pPr>
              <a:defRPr sz="1400"/>
            </a:pPr>
            <a:endParaRPr lang="en-US"/>
          </a:p>
        </c:txPr>
        <c:crossAx val="41636224"/>
        <c:crosses val="autoZero"/>
        <c:auto val="1"/>
        <c:lblAlgn val="ctr"/>
        <c:lblOffset val="100"/>
        <c:noMultiLvlLbl val="0"/>
      </c:catAx>
      <c:valAx>
        <c:axId val="41636224"/>
        <c:scaling>
          <c:orientation val="minMax"/>
        </c:scaling>
        <c:delete val="0"/>
        <c:axPos val="l"/>
        <c:title>
          <c:tx>
            <c:rich>
              <a:bodyPr rot="-5400000" vert="horz"/>
              <a:lstStyle/>
              <a:p>
                <a:pPr>
                  <a:defRPr sz="1400"/>
                </a:pPr>
                <a:r>
                  <a:rPr lang="en-US" sz="1400" dirty="0" smtClean="0"/>
                  <a:t>Percent with Condition</a:t>
                </a:r>
                <a:endParaRPr lang="en-US" sz="1400" dirty="0"/>
              </a:p>
            </c:rich>
          </c:tx>
          <c:overlay val="0"/>
        </c:title>
        <c:numFmt formatCode="0%" sourceLinked="0"/>
        <c:majorTickMark val="out"/>
        <c:minorTickMark val="none"/>
        <c:tickLblPos val="nextTo"/>
        <c:txPr>
          <a:bodyPr/>
          <a:lstStyle/>
          <a:p>
            <a:pPr>
              <a:defRPr sz="1400"/>
            </a:pPr>
            <a:endParaRPr lang="en-US"/>
          </a:p>
        </c:txPr>
        <c:crossAx val="416344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latin typeface="+mj-lt"/>
              </a:defRPr>
            </a:pPr>
            <a:r>
              <a:rPr lang="en-US" sz="1600" baseline="0" dirty="0" smtClean="0">
                <a:latin typeface="+mj-lt"/>
                <a:cs typeface="Arial" pitchFamily="34" charset="0"/>
              </a:rPr>
              <a:t>Uninsured Adults Ages 18-64 with Incomes &lt;400% FPL (37.2 Million)</a:t>
            </a:r>
            <a:endParaRPr lang="en-US" sz="1600" dirty="0">
              <a:latin typeface="+mj-lt"/>
              <a:cs typeface="Arial" pitchFamily="34" charset="0"/>
            </a:endParaRPr>
          </a:p>
        </c:rich>
      </c:tx>
      <c:overlay val="0"/>
    </c:title>
    <c:autoTitleDeleted val="0"/>
    <c:plotArea>
      <c:layout>
        <c:manualLayout>
          <c:layoutTarget val="inner"/>
          <c:xMode val="edge"/>
          <c:yMode val="edge"/>
          <c:x val="0.10376883445124974"/>
          <c:y val="0.12749988069673202"/>
          <c:w val="0.78751810537571443"/>
          <c:h val="0.63717704605106185"/>
        </c:manualLayout>
      </c:layout>
      <c:barChart>
        <c:barDir val="col"/>
        <c:grouping val="clustered"/>
        <c:varyColors val="0"/>
        <c:ser>
          <c:idx val="0"/>
          <c:order val="0"/>
          <c:tx>
            <c:strRef>
              <c:f>Sheet1!$B$1</c:f>
              <c:strCache>
                <c:ptCount val="1"/>
                <c:pt idx="0">
                  <c:v>Uninsured Adults, &lt;400%FPL</c:v>
                </c:pt>
              </c:strCache>
            </c:strRef>
          </c:tx>
          <c:spPr>
            <a:solidFill>
              <a:schemeClr val="accent4"/>
            </a:solidFill>
          </c:spPr>
          <c:invertIfNegative val="0"/>
          <c:dLbls>
            <c:txPr>
              <a:bodyPr/>
              <a:lstStyle/>
              <a:p>
                <a:pPr>
                  <a:defRPr sz="1400"/>
                </a:pPr>
                <a:endParaRPr lang="en-US"/>
              </a:p>
            </c:txPr>
            <c:dLblPos val="outEnd"/>
            <c:showLegendKey val="0"/>
            <c:showVal val="1"/>
            <c:showCatName val="0"/>
            <c:showSerName val="0"/>
            <c:showPercent val="0"/>
            <c:showBubbleSize val="0"/>
            <c:showLeaderLines val="0"/>
          </c:dLbls>
          <c:errBars>
            <c:errBarType val="both"/>
            <c:errValType val="cust"/>
            <c:noEndCap val="1"/>
            <c:plus>
              <c:numRef>
                <c:f>NSDUH!$D$89:$D$92</c:f>
                <c:numCache>
                  <c:formatCode>General</c:formatCode>
                  <c:ptCount val="4"/>
                  <c:pt idx="0">
                    <c:v>4.0000000000000114E-3</c:v>
                  </c:pt>
                  <c:pt idx="1">
                    <c:v>7.0000000000000062E-3</c:v>
                  </c:pt>
                  <c:pt idx="2">
                    <c:v>6.0000000000000079E-3</c:v>
                  </c:pt>
                  <c:pt idx="3">
                    <c:v>8.0000000000000227E-3</c:v>
                  </c:pt>
                </c:numCache>
              </c:numRef>
            </c:plus>
            <c:minus>
              <c:numRef>
                <c:f>NSDUH!$C$89:$C$92</c:f>
                <c:numCache>
                  <c:formatCode>General</c:formatCode>
                  <c:ptCount val="4"/>
                  <c:pt idx="0">
                    <c:v>2.9999999999999992E-3</c:v>
                  </c:pt>
                  <c:pt idx="1">
                    <c:v>7.0000000000000062E-3</c:v>
                  </c:pt>
                  <c:pt idx="2">
                    <c:v>5.0000000000000096E-3</c:v>
                  </c:pt>
                  <c:pt idx="3">
                    <c:v>8.0000000000000227E-3</c:v>
                  </c:pt>
                </c:numCache>
              </c:numRef>
            </c:minus>
          </c:errBars>
          <c:cat>
            <c:strRef>
              <c:f>Sheet1!$A$2:$A$5</c:f>
              <c:strCache>
                <c:ptCount val="4"/>
                <c:pt idx="0">
                  <c:v>Serious Mental Illness
(1,858,371)
CI: 4.7-5.4%</c:v>
                </c:pt>
                <c:pt idx="1">
                  <c:v>Any Mental Illness
(7,879,491)
CI: 20.5-21.9%</c:v>
                </c:pt>
                <c:pt idx="2">
                  <c:v>Substance Use Disorder
(5,166,270)
CI: 13.4-14.5%</c:v>
                </c:pt>
                <c:pt idx="3">
                  <c:v>Any Mental Illness or Substance Use Disorder
(11,075,888)
CI: 29.0-30.6%</c:v>
                </c:pt>
              </c:strCache>
            </c:strRef>
          </c:cat>
          <c:val>
            <c:numRef>
              <c:f>Sheet1!$B$2:$B$5</c:f>
              <c:numCache>
                <c:formatCode>0.0%</c:formatCode>
                <c:ptCount val="4"/>
                <c:pt idx="0">
                  <c:v>0.05</c:v>
                </c:pt>
                <c:pt idx="1">
                  <c:v>0.21200000000000024</c:v>
                </c:pt>
                <c:pt idx="2">
                  <c:v>0.13900000000000001</c:v>
                </c:pt>
                <c:pt idx="3">
                  <c:v>0.29800000000000032</c:v>
                </c:pt>
              </c:numCache>
            </c:numRef>
          </c:val>
        </c:ser>
        <c:dLbls>
          <c:showLegendKey val="0"/>
          <c:showVal val="1"/>
          <c:showCatName val="0"/>
          <c:showSerName val="0"/>
          <c:showPercent val="0"/>
          <c:showBubbleSize val="0"/>
        </c:dLbls>
        <c:gapWidth val="150"/>
        <c:axId val="54308224"/>
        <c:axId val="54310016"/>
      </c:barChart>
      <c:catAx>
        <c:axId val="54308224"/>
        <c:scaling>
          <c:orientation val="minMax"/>
        </c:scaling>
        <c:delete val="0"/>
        <c:axPos val="b"/>
        <c:majorTickMark val="out"/>
        <c:minorTickMark val="none"/>
        <c:tickLblPos val="nextTo"/>
        <c:txPr>
          <a:bodyPr/>
          <a:lstStyle/>
          <a:p>
            <a:pPr>
              <a:defRPr sz="1400"/>
            </a:pPr>
            <a:endParaRPr lang="en-US"/>
          </a:p>
        </c:txPr>
        <c:crossAx val="54310016"/>
        <c:crosses val="autoZero"/>
        <c:auto val="1"/>
        <c:lblAlgn val="ctr"/>
        <c:lblOffset val="100"/>
        <c:noMultiLvlLbl val="0"/>
      </c:catAx>
      <c:valAx>
        <c:axId val="54310016"/>
        <c:scaling>
          <c:orientation val="minMax"/>
        </c:scaling>
        <c:delete val="0"/>
        <c:axPos val="l"/>
        <c:title>
          <c:tx>
            <c:rich>
              <a:bodyPr rot="-5400000" vert="horz"/>
              <a:lstStyle/>
              <a:p>
                <a:pPr>
                  <a:defRPr sz="1400"/>
                </a:pPr>
                <a:r>
                  <a:rPr lang="en-US" sz="1400" dirty="0" smtClean="0"/>
                  <a:t>Percent with Condition</a:t>
                </a:r>
                <a:endParaRPr lang="en-US" sz="1400" dirty="0"/>
              </a:p>
            </c:rich>
          </c:tx>
          <c:overlay val="0"/>
        </c:title>
        <c:numFmt formatCode="0%" sourceLinked="0"/>
        <c:majorTickMark val="out"/>
        <c:minorTickMark val="none"/>
        <c:tickLblPos val="nextTo"/>
        <c:txPr>
          <a:bodyPr/>
          <a:lstStyle/>
          <a:p>
            <a:pPr>
              <a:defRPr sz="1400"/>
            </a:pPr>
            <a:endParaRPr lang="en-US"/>
          </a:p>
        </c:txPr>
        <c:crossAx val="543082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D92C45-EEA9-4449-8B46-E0D3A8187DEC}" type="doc">
      <dgm:prSet loTypeId="urn:microsoft.com/office/officeart/2005/8/layout/process2" loCatId="process" qsTypeId="urn:microsoft.com/office/officeart/2005/8/quickstyle/simple5" qsCatId="simple" csTypeId="urn:microsoft.com/office/officeart/2005/8/colors/accent1_2" csCatId="accent1" phldr="1"/>
      <dgm:spPr/>
      <dgm:t>
        <a:bodyPr/>
        <a:lstStyle/>
        <a:p>
          <a:endParaRPr lang="en-US"/>
        </a:p>
      </dgm:t>
    </dgm:pt>
    <dgm:pt modelId="{874CBFD6-E7FA-44D4-9599-DEA440DD0308}">
      <dgm:prSet phldrT="[Text]" custT="1">
        <dgm:style>
          <a:lnRef idx="2">
            <a:schemeClr val="accent5"/>
          </a:lnRef>
          <a:fillRef idx="1">
            <a:schemeClr val="lt1"/>
          </a:fillRef>
          <a:effectRef idx="0">
            <a:schemeClr val="accent5"/>
          </a:effectRef>
          <a:fontRef idx="minor">
            <a:schemeClr val="dk1"/>
          </a:fontRef>
        </dgm:style>
      </dgm:prSet>
      <dgm:spPr>
        <a:solidFill>
          <a:schemeClr val="accent1">
            <a:lumMod val="20000"/>
            <a:lumOff val="80000"/>
          </a:schemeClr>
        </a:solidFill>
        <a:ln>
          <a:noFill/>
        </a:ln>
      </dgm:spPr>
      <dgm:t>
        <a:bodyPr/>
        <a:lstStyle/>
        <a:p>
          <a:r>
            <a:rPr lang="en-US" sz="2000" b="0" dirty="0" smtClean="0"/>
            <a:t>Application</a:t>
          </a:r>
          <a:endParaRPr lang="en-US" sz="2000" b="0" dirty="0"/>
        </a:p>
      </dgm:t>
      <dgm:extLst>
        <a:ext uri="{E40237B7-FDA0-4F09-8148-C483321AD2D9}">
          <dgm14:cNvPr xmlns:dgm14="http://schemas.microsoft.com/office/drawing/2010/diagram" id="0" name="" descr="Application" title="Application"/>
        </a:ext>
      </dgm:extLst>
    </dgm:pt>
    <dgm:pt modelId="{E2D96FCC-BBED-4F56-9679-CFF376918824}" type="parTrans" cxnId="{9F827B38-C201-4E48-9A03-C775F261ABC3}">
      <dgm:prSet/>
      <dgm:spPr/>
      <dgm:t>
        <a:bodyPr/>
        <a:lstStyle/>
        <a:p>
          <a:endParaRPr lang="en-US"/>
        </a:p>
      </dgm:t>
    </dgm:pt>
    <dgm:pt modelId="{41BD2D63-856B-4E85-B895-C4B7F1315CC1}" type="sibTrans" cxnId="{9F827B38-C201-4E48-9A03-C775F261ABC3}">
      <dgm:prSet/>
      <dgm:spPr/>
      <dgm:t>
        <a:bodyPr/>
        <a:lstStyle/>
        <a:p>
          <a:endParaRPr lang="en-US" dirty="0"/>
        </a:p>
      </dgm:t>
      <dgm:extLst>
        <a:ext uri="{E40237B7-FDA0-4F09-8148-C483321AD2D9}">
          <dgm14:cNvPr xmlns:dgm14="http://schemas.microsoft.com/office/drawing/2010/diagram" id="0" name="" title="arrow"/>
        </a:ext>
      </dgm:extLst>
    </dgm:pt>
    <dgm:pt modelId="{E70EE5D7-0638-4BF3-93F4-F020E47D9C8C}">
      <dgm:prSet phldrT="[Text]" custT="1">
        <dgm:style>
          <a:lnRef idx="2">
            <a:schemeClr val="accent5"/>
          </a:lnRef>
          <a:fillRef idx="1">
            <a:schemeClr val="lt1"/>
          </a:fillRef>
          <a:effectRef idx="0">
            <a:schemeClr val="accent5"/>
          </a:effectRef>
          <a:fontRef idx="minor">
            <a:schemeClr val="dk1"/>
          </a:fontRef>
        </dgm:style>
      </dgm:prSet>
      <dgm:spPr>
        <a:solidFill>
          <a:schemeClr val="accent1">
            <a:lumMod val="20000"/>
            <a:lumOff val="80000"/>
          </a:schemeClr>
        </a:solidFill>
        <a:ln>
          <a:noFill/>
        </a:ln>
      </dgm:spPr>
      <dgm:t>
        <a:bodyPr/>
        <a:lstStyle/>
        <a:p>
          <a:r>
            <a:rPr lang="en-US" sz="1200" dirty="0"/>
            <a:t> </a:t>
          </a:r>
          <a:r>
            <a:rPr lang="en-US" sz="2000" b="0" dirty="0"/>
            <a:t>Medicaid</a:t>
          </a:r>
          <a:r>
            <a:rPr lang="en-US" sz="2400" b="0" dirty="0"/>
            <a:t> </a:t>
          </a:r>
        </a:p>
      </dgm:t>
      <dgm:extLst>
        <a:ext uri="{E40237B7-FDA0-4F09-8148-C483321AD2D9}">
          <dgm14:cNvPr xmlns:dgm14="http://schemas.microsoft.com/office/drawing/2010/diagram" id="0" name="" title="Medicaid"/>
        </a:ext>
      </dgm:extLst>
    </dgm:pt>
    <dgm:pt modelId="{C8C0E869-5732-4E39-A42F-8800D99C4E7C}" type="parTrans" cxnId="{FF170DCF-E1C3-455C-8FA9-8F6ACE149104}">
      <dgm:prSet/>
      <dgm:spPr/>
      <dgm:t>
        <a:bodyPr/>
        <a:lstStyle/>
        <a:p>
          <a:endParaRPr lang="en-US"/>
        </a:p>
      </dgm:t>
    </dgm:pt>
    <dgm:pt modelId="{7608E52B-F8AF-4922-87D5-CF9A7B6CFB29}" type="sibTrans" cxnId="{FF170DCF-E1C3-455C-8FA9-8F6ACE149104}">
      <dgm:prSet/>
      <dgm:spPr/>
      <dgm:t>
        <a:bodyPr/>
        <a:lstStyle/>
        <a:p>
          <a:endParaRPr lang="en-US" dirty="0"/>
        </a:p>
      </dgm:t>
      <dgm:extLst>
        <a:ext uri="{E40237B7-FDA0-4F09-8148-C483321AD2D9}">
          <dgm14:cNvPr xmlns:dgm14="http://schemas.microsoft.com/office/drawing/2010/diagram" id="0" name="" title="Arrow"/>
        </a:ext>
      </dgm:extLst>
    </dgm:pt>
    <dgm:pt modelId="{DB2DE520-04DB-45A2-9B12-B5C8E02869AB}">
      <dgm:prSet phldrT="[Text]" custT="1">
        <dgm:style>
          <a:lnRef idx="2">
            <a:schemeClr val="accent5"/>
          </a:lnRef>
          <a:fillRef idx="1">
            <a:schemeClr val="lt1"/>
          </a:fillRef>
          <a:effectRef idx="0">
            <a:schemeClr val="accent5"/>
          </a:effectRef>
          <a:fontRef idx="minor">
            <a:schemeClr val="dk1"/>
          </a:fontRef>
        </dgm:style>
      </dgm:prSet>
      <dgm:spPr>
        <a:solidFill>
          <a:schemeClr val="accent1">
            <a:lumMod val="20000"/>
            <a:lumOff val="80000"/>
          </a:schemeClr>
        </a:solidFill>
        <a:ln>
          <a:noFill/>
        </a:ln>
      </dgm:spPr>
      <dgm:t>
        <a:bodyPr/>
        <a:lstStyle/>
        <a:p>
          <a:r>
            <a:rPr lang="en-US" sz="2000" b="0" dirty="0"/>
            <a:t>Children's Health Insurance </a:t>
          </a:r>
          <a:r>
            <a:rPr lang="en-US" sz="2000" b="0" dirty="0" smtClean="0"/>
            <a:t>Program</a:t>
          </a:r>
          <a:endParaRPr lang="en-US" sz="2000" b="0" dirty="0"/>
        </a:p>
      </dgm:t>
      <dgm:extLst>
        <a:ext uri="{E40237B7-FDA0-4F09-8148-C483321AD2D9}">
          <dgm14:cNvPr xmlns:dgm14="http://schemas.microsoft.com/office/drawing/2010/diagram" id="0" name="" title="Children's Health Insurance Program"/>
        </a:ext>
      </dgm:extLst>
    </dgm:pt>
    <dgm:pt modelId="{C2D8E50F-8D02-4331-BBE3-6E3D1E8F6059}" type="parTrans" cxnId="{4DABC204-6482-448E-A640-3261EE5A43DC}">
      <dgm:prSet/>
      <dgm:spPr/>
      <dgm:t>
        <a:bodyPr/>
        <a:lstStyle/>
        <a:p>
          <a:endParaRPr lang="en-US"/>
        </a:p>
      </dgm:t>
    </dgm:pt>
    <dgm:pt modelId="{E9079E3E-09E5-4588-8708-CC012D445108}" type="sibTrans" cxnId="{4DABC204-6482-448E-A640-3261EE5A43DC}">
      <dgm:prSet/>
      <dgm:spPr/>
      <dgm:t>
        <a:bodyPr/>
        <a:lstStyle/>
        <a:p>
          <a:endParaRPr lang="en-US" dirty="0"/>
        </a:p>
      </dgm:t>
      <dgm:extLst>
        <a:ext uri="{E40237B7-FDA0-4F09-8148-C483321AD2D9}">
          <dgm14:cNvPr xmlns:dgm14="http://schemas.microsoft.com/office/drawing/2010/diagram" id="0" name="" title="arrow"/>
        </a:ext>
      </dgm:extLst>
    </dgm:pt>
    <dgm:pt modelId="{BF7119DA-7810-4DB1-A64F-FF6250414774}">
      <dgm:prSet phldrT="[Text]" custT="1">
        <dgm:style>
          <a:lnRef idx="2">
            <a:schemeClr val="accent5"/>
          </a:lnRef>
          <a:fillRef idx="1">
            <a:schemeClr val="lt1"/>
          </a:fillRef>
          <a:effectRef idx="0">
            <a:schemeClr val="accent5"/>
          </a:effectRef>
          <a:fontRef idx="minor">
            <a:schemeClr val="dk1"/>
          </a:fontRef>
        </dgm:style>
      </dgm:prSet>
      <dgm:spPr>
        <a:solidFill>
          <a:schemeClr val="accent1">
            <a:lumMod val="20000"/>
            <a:lumOff val="80000"/>
          </a:schemeClr>
        </a:solidFill>
        <a:ln>
          <a:noFill/>
        </a:ln>
      </dgm:spPr>
      <dgm:t>
        <a:bodyPr/>
        <a:lstStyle/>
        <a:p>
          <a:r>
            <a:rPr lang="en-US" sz="2000" b="0" dirty="0" smtClean="0"/>
            <a:t>Premium Discounts </a:t>
          </a:r>
          <a:endParaRPr lang="en-US" sz="2000" b="0" dirty="0"/>
        </a:p>
      </dgm:t>
      <dgm:extLst>
        <a:ext uri="{E40237B7-FDA0-4F09-8148-C483321AD2D9}">
          <dgm14:cNvPr xmlns:dgm14="http://schemas.microsoft.com/office/drawing/2010/diagram" id="0" name="" title="Premium Discounts"/>
        </a:ext>
      </dgm:extLst>
    </dgm:pt>
    <dgm:pt modelId="{2D441E1A-E40C-4DE5-8F67-F628BD2645D6}" type="parTrans" cxnId="{97FC47E1-7CCB-4D13-A36D-C53BD907B597}">
      <dgm:prSet/>
      <dgm:spPr/>
      <dgm:t>
        <a:bodyPr/>
        <a:lstStyle/>
        <a:p>
          <a:endParaRPr lang="en-US"/>
        </a:p>
      </dgm:t>
    </dgm:pt>
    <dgm:pt modelId="{86EBDB5D-0ABC-4689-89AC-5210D3E622BF}" type="sibTrans" cxnId="{97FC47E1-7CCB-4D13-A36D-C53BD907B597}">
      <dgm:prSet/>
      <dgm:spPr/>
      <dgm:t>
        <a:bodyPr/>
        <a:lstStyle/>
        <a:p>
          <a:endParaRPr lang="en-US" dirty="0"/>
        </a:p>
      </dgm:t>
      <dgm:extLst>
        <a:ext uri="{E40237B7-FDA0-4F09-8148-C483321AD2D9}">
          <dgm14:cNvPr xmlns:dgm14="http://schemas.microsoft.com/office/drawing/2010/diagram" id="0" name="" title="Arrow"/>
        </a:ext>
      </dgm:extLst>
    </dgm:pt>
    <dgm:pt modelId="{83538211-7779-4ECF-BF5D-4A528CC6EE8C}">
      <dgm:prSet phldrT="[Text]" custT="1">
        <dgm:style>
          <a:lnRef idx="2">
            <a:schemeClr val="accent5"/>
          </a:lnRef>
          <a:fillRef idx="1">
            <a:schemeClr val="lt1"/>
          </a:fillRef>
          <a:effectRef idx="0">
            <a:schemeClr val="accent5"/>
          </a:effectRef>
          <a:fontRef idx="minor">
            <a:schemeClr val="dk1"/>
          </a:fontRef>
        </dgm:style>
      </dgm:prSet>
      <dgm:spPr>
        <a:solidFill>
          <a:schemeClr val="accent1">
            <a:lumMod val="20000"/>
            <a:lumOff val="80000"/>
          </a:schemeClr>
        </a:solidFill>
        <a:ln>
          <a:noFill/>
        </a:ln>
      </dgm:spPr>
      <dgm:t>
        <a:bodyPr/>
        <a:lstStyle/>
        <a:p>
          <a:pPr>
            <a:lnSpc>
              <a:spcPct val="100000"/>
            </a:lnSpc>
            <a:spcAft>
              <a:spcPts val="0"/>
            </a:spcAft>
          </a:pPr>
          <a:r>
            <a:rPr lang="en-US" sz="2000" b="0" dirty="0" smtClean="0"/>
            <a:t>Qualified </a:t>
          </a:r>
        </a:p>
        <a:p>
          <a:pPr>
            <a:lnSpc>
              <a:spcPct val="100000"/>
            </a:lnSpc>
            <a:spcAft>
              <a:spcPts val="0"/>
            </a:spcAft>
          </a:pPr>
          <a:r>
            <a:rPr lang="en-US" sz="2000" b="0" dirty="0" smtClean="0"/>
            <a:t>Health Plans </a:t>
          </a:r>
          <a:endParaRPr lang="en-US" sz="2000" b="0" dirty="0"/>
        </a:p>
      </dgm:t>
      <dgm:extLst>
        <a:ext uri="{E40237B7-FDA0-4F09-8148-C483321AD2D9}">
          <dgm14:cNvPr xmlns:dgm14="http://schemas.microsoft.com/office/drawing/2010/diagram" id="0" name="" title="Marketplace Halth Plans"/>
        </a:ext>
      </dgm:extLst>
    </dgm:pt>
    <dgm:pt modelId="{832ADF41-04F2-4052-9766-9E9EFF5EE69E}" type="parTrans" cxnId="{FD7890DB-27AE-4C18-9BAF-A3537A3A0190}">
      <dgm:prSet/>
      <dgm:spPr/>
      <dgm:t>
        <a:bodyPr/>
        <a:lstStyle/>
        <a:p>
          <a:endParaRPr lang="en-US"/>
        </a:p>
      </dgm:t>
    </dgm:pt>
    <dgm:pt modelId="{328D0357-508F-4195-9798-C8CBD5B873F3}" type="sibTrans" cxnId="{FD7890DB-27AE-4C18-9BAF-A3537A3A0190}">
      <dgm:prSet/>
      <dgm:spPr/>
      <dgm:t>
        <a:bodyPr/>
        <a:lstStyle/>
        <a:p>
          <a:endParaRPr lang="en-US"/>
        </a:p>
      </dgm:t>
    </dgm:pt>
    <dgm:pt modelId="{7EA94CD5-132A-44A0-A764-4838BCE9B0EA}">
      <dgm:prSet phldrT="[Text]" custT="1">
        <dgm:style>
          <a:lnRef idx="2">
            <a:schemeClr val="accent5"/>
          </a:lnRef>
          <a:fillRef idx="1">
            <a:schemeClr val="lt1"/>
          </a:fillRef>
          <a:effectRef idx="0">
            <a:schemeClr val="accent5"/>
          </a:effectRef>
          <a:fontRef idx="minor">
            <a:schemeClr val="dk1"/>
          </a:fontRef>
        </dgm:style>
      </dgm:prSet>
      <dgm:spPr>
        <a:solidFill>
          <a:schemeClr val="accent1">
            <a:lumMod val="20000"/>
            <a:lumOff val="80000"/>
          </a:schemeClr>
        </a:solidFill>
        <a:ln>
          <a:noFill/>
        </a:ln>
      </dgm:spPr>
      <dgm:t>
        <a:bodyPr/>
        <a:lstStyle/>
        <a:p>
          <a:r>
            <a:rPr lang="en-US" sz="1100" b="1" dirty="0"/>
            <a:t> </a:t>
          </a:r>
          <a:r>
            <a:rPr lang="en-US" sz="2000" b="0" dirty="0"/>
            <a:t>Cost-Sharing Reductions  </a:t>
          </a:r>
        </a:p>
      </dgm:t>
      <dgm:extLst>
        <a:ext uri="{E40237B7-FDA0-4F09-8148-C483321AD2D9}">
          <dgm14:cNvPr xmlns:dgm14="http://schemas.microsoft.com/office/drawing/2010/diagram" id="0" name="" title="Cost shareing reductions"/>
        </a:ext>
      </dgm:extLst>
    </dgm:pt>
    <dgm:pt modelId="{96249686-2CB4-4204-B1DE-829C09F39714}" type="parTrans" cxnId="{69B0DA7D-9837-4888-B8F1-B42C50FA0026}">
      <dgm:prSet/>
      <dgm:spPr/>
      <dgm:t>
        <a:bodyPr/>
        <a:lstStyle/>
        <a:p>
          <a:endParaRPr lang="en-US"/>
        </a:p>
      </dgm:t>
    </dgm:pt>
    <dgm:pt modelId="{63239B34-D10F-4DCD-8AA5-68D3064F2F82}" type="sibTrans" cxnId="{69B0DA7D-9837-4888-B8F1-B42C50FA0026}">
      <dgm:prSet/>
      <dgm:spPr/>
      <dgm:t>
        <a:bodyPr/>
        <a:lstStyle/>
        <a:p>
          <a:endParaRPr lang="en-US" dirty="0"/>
        </a:p>
      </dgm:t>
      <dgm:extLst>
        <a:ext uri="{E40237B7-FDA0-4F09-8148-C483321AD2D9}">
          <dgm14:cNvPr xmlns:dgm14="http://schemas.microsoft.com/office/drawing/2010/diagram" id="0" name="" title="arrow"/>
        </a:ext>
      </dgm:extLst>
    </dgm:pt>
    <dgm:pt modelId="{A89F5E13-899E-4AF6-B20F-0E995E553D68}" type="pres">
      <dgm:prSet presAssocID="{A5D92C45-EEA9-4449-8B46-E0D3A8187DEC}" presName="linearFlow" presStyleCnt="0">
        <dgm:presLayoutVars>
          <dgm:resizeHandles val="exact"/>
        </dgm:presLayoutVars>
      </dgm:prSet>
      <dgm:spPr/>
      <dgm:t>
        <a:bodyPr/>
        <a:lstStyle/>
        <a:p>
          <a:endParaRPr lang="en-US"/>
        </a:p>
      </dgm:t>
    </dgm:pt>
    <dgm:pt modelId="{CC6FB0D1-D18C-4195-92A6-B154C09208EF}" type="pres">
      <dgm:prSet presAssocID="{874CBFD6-E7FA-44D4-9599-DEA440DD0308}" presName="node" presStyleLbl="node1" presStyleIdx="0" presStyleCnt="6" custScaleX="129690" custScaleY="45216">
        <dgm:presLayoutVars>
          <dgm:bulletEnabled val="1"/>
        </dgm:presLayoutVars>
      </dgm:prSet>
      <dgm:spPr/>
      <dgm:t>
        <a:bodyPr/>
        <a:lstStyle/>
        <a:p>
          <a:endParaRPr lang="en-US"/>
        </a:p>
      </dgm:t>
    </dgm:pt>
    <dgm:pt modelId="{8B4AC550-D818-4ABF-8D36-053FE535BAE6}" type="pres">
      <dgm:prSet presAssocID="{41BD2D63-856B-4E85-B895-C4B7F1315CC1}" presName="sibTrans" presStyleLbl="sibTrans2D1" presStyleIdx="0" presStyleCnt="5"/>
      <dgm:spPr/>
      <dgm:t>
        <a:bodyPr/>
        <a:lstStyle/>
        <a:p>
          <a:endParaRPr lang="en-US"/>
        </a:p>
      </dgm:t>
    </dgm:pt>
    <dgm:pt modelId="{BF8F7D52-DF19-495E-947E-C491C45C7B80}" type="pres">
      <dgm:prSet presAssocID="{41BD2D63-856B-4E85-B895-C4B7F1315CC1}" presName="connectorText" presStyleLbl="sibTrans2D1" presStyleIdx="0" presStyleCnt="5"/>
      <dgm:spPr/>
      <dgm:t>
        <a:bodyPr/>
        <a:lstStyle/>
        <a:p>
          <a:endParaRPr lang="en-US"/>
        </a:p>
      </dgm:t>
    </dgm:pt>
    <dgm:pt modelId="{83D80249-C202-483D-AA19-B6727FB7E3C6}" type="pres">
      <dgm:prSet presAssocID="{E70EE5D7-0638-4BF3-93F4-F020E47D9C8C}" presName="node" presStyleLbl="node1" presStyleIdx="1" presStyleCnt="6" custScaleX="131398" custScaleY="45344" custLinFactNeighborX="8249" custLinFactNeighborY="-29536">
        <dgm:presLayoutVars>
          <dgm:bulletEnabled val="1"/>
        </dgm:presLayoutVars>
      </dgm:prSet>
      <dgm:spPr/>
      <dgm:t>
        <a:bodyPr/>
        <a:lstStyle/>
        <a:p>
          <a:endParaRPr lang="en-US"/>
        </a:p>
      </dgm:t>
    </dgm:pt>
    <dgm:pt modelId="{45D0405F-10C7-4DB1-8F9D-440AAE220123}" type="pres">
      <dgm:prSet presAssocID="{7608E52B-F8AF-4922-87D5-CF9A7B6CFB29}" presName="sibTrans" presStyleLbl="sibTrans2D1" presStyleIdx="1" presStyleCnt="5"/>
      <dgm:spPr/>
      <dgm:t>
        <a:bodyPr/>
        <a:lstStyle/>
        <a:p>
          <a:endParaRPr lang="en-US"/>
        </a:p>
      </dgm:t>
    </dgm:pt>
    <dgm:pt modelId="{A0DB6E55-30E3-4F5D-9AB4-DBD9D38ED7AC}" type="pres">
      <dgm:prSet presAssocID="{7608E52B-F8AF-4922-87D5-CF9A7B6CFB29}" presName="connectorText" presStyleLbl="sibTrans2D1" presStyleIdx="1" presStyleCnt="5"/>
      <dgm:spPr/>
      <dgm:t>
        <a:bodyPr/>
        <a:lstStyle/>
        <a:p>
          <a:endParaRPr lang="en-US"/>
        </a:p>
      </dgm:t>
    </dgm:pt>
    <dgm:pt modelId="{7A3DEF25-4E46-4DB9-9AC8-1621EF0CCB16}" type="pres">
      <dgm:prSet presAssocID="{DB2DE520-04DB-45A2-9B12-B5C8E02869AB}" presName="node" presStyleLbl="node1" presStyleIdx="2" presStyleCnt="6" custScaleX="131398" custScaleY="85120" custLinFactNeighborY="-19783">
        <dgm:presLayoutVars>
          <dgm:bulletEnabled val="1"/>
        </dgm:presLayoutVars>
      </dgm:prSet>
      <dgm:spPr/>
      <dgm:t>
        <a:bodyPr/>
        <a:lstStyle/>
        <a:p>
          <a:endParaRPr lang="en-US"/>
        </a:p>
      </dgm:t>
    </dgm:pt>
    <dgm:pt modelId="{BE335071-C9EA-4CD6-80FC-09DC6A23E905}" type="pres">
      <dgm:prSet presAssocID="{E9079E3E-09E5-4588-8708-CC012D445108}" presName="sibTrans" presStyleLbl="sibTrans2D1" presStyleIdx="2" presStyleCnt="5"/>
      <dgm:spPr/>
      <dgm:t>
        <a:bodyPr/>
        <a:lstStyle/>
        <a:p>
          <a:endParaRPr lang="en-US"/>
        </a:p>
      </dgm:t>
    </dgm:pt>
    <dgm:pt modelId="{BEAB20E7-9BFB-4846-88BD-F40F50C9EA47}" type="pres">
      <dgm:prSet presAssocID="{E9079E3E-09E5-4588-8708-CC012D445108}" presName="connectorText" presStyleLbl="sibTrans2D1" presStyleIdx="2" presStyleCnt="5"/>
      <dgm:spPr/>
      <dgm:t>
        <a:bodyPr/>
        <a:lstStyle/>
        <a:p>
          <a:endParaRPr lang="en-US"/>
        </a:p>
      </dgm:t>
    </dgm:pt>
    <dgm:pt modelId="{8E836E95-5B19-4E9A-99FB-90F259F74262}" type="pres">
      <dgm:prSet presAssocID="{BF7119DA-7810-4DB1-A64F-FF6250414774}" presName="node" presStyleLbl="node1" presStyleIdx="3" presStyleCnt="6" custScaleX="131398" custScaleY="59073" custLinFactNeighborY="-15387">
        <dgm:presLayoutVars>
          <dgm:bulletEnabled val="1"/>
        </dgm:presLayoutVars>
      </dgm:prSet>
      <dgm:spPr/>
      <dgm:t>
        <a:bodyPr/>
        <a:lstStyle/>
        <a:p>
          <a:endParaRPr lang="en-US"/>
        </a:p>
      </dgm:t>
    </dgm:pt>
    <dgm:pt modelId="{FA78B2D0-0D7A-4996-81AB-D9FF35608F9F}" type="pres">
      <dgm:prSet presAssocID="{86EBDB5D-0ABC-4689-89AC-5210D3E622BF}" presName="sibTrans" presStyleLbl="sibTrans2D1" presStyleIdx="3" presStyleCnt="5"/>
      <dgm:spPr/>
      <dgm:t>
        <a:bodyPr/>
        <a:lstStyle/>
        <a:p>
          <a:endParaRPr lang="en-US"/>
        </a:p>
      </dgm:t>
    </dgm:pt>
    <dgm:pt modelId="{138F7F37-F494-4886-8404-5473098ABAFA}" type="pres">
      <dgm:prSet presAssocID="{86EBDB5D-0ABC-4689-89AC-5210D3E622BF}" presName="connectorText" presStyleLbl="sibTrans2D1" presStyleIdx="3" presStyleCnt="5"/>
      <dgm:spPr/>
      <dgm:t>
        <a:bodyPr/>
        <a:lstStyle/>
        <a:p>
          <a:endParaRPr lang="en-US"/>
        </a:p>
      </dgm:t>
    </dgm:pt>
    <dgm:pt modelId="{30879BEB-F6D1-4A7A-BA1D-B71623DBFA56}" type="pres">
      <dgm:prSet presAssocID="{7EA94CD5-132A-44A0-A764-4838BCE9B0EA}" presName="node" presStyleLbl="node1" presStyleIdx="4" presStyleCnt="6" custScaleX="131398" custScaleY="50080" custLinFactNeighborY="-19783">
        <dgm:presLayoutVars>
          <dgm:bulletEnabled val="1"/>
        </dgm:presLayoutVars>
      </dgm:prSet>
      <dgm:spPr/>
      <dgm:t>
        <a:bodyPr/>
        <a:lstStyle/>
        <a:p>
          <a:endParaRPr lang="en-US"/>
        </a:p>
      </dgm:t>
    </dgm:pt>
    <dgm:pt modelId="{92E14E5B-CA00-4938-9421-3044C8AEFBD9}" type="pres">
      <dgm:prSet presAssocID="{63239B34-D10F-4DCD-8AA5-68D3064F2F82}" presName="sibTrans" presStyleLbl="sibTrans2D1" presStyleIdx="4" presStyleCnt="5"/>
      <dgm:spPr/>
      <dgm:t>
        <a:bodyPr/>
        <a:lstStyle/>
        <a:p>
          <a:endParaRPr lang="en-US"/>
        </a:p>
      </dgm:t>
    </dgm:pt>
    <dgm:pt modelId="{E90A7708-F281-4C40-BF82-02DB2DB3AEFE}" type="pres">
      <dgm:prSet presAssocID="{63239B34-D10F-4DCD-8AA5-68D3064F2F82}" presName="connectorText" presStyleLbl="sibTrans2D1" presStyleIdx="4" presStyleCnt="5"/>
      <dgm:spPr/>
      <dgm:t>
        <a:bodyPr/>
        <a:lstStyle/>
        <a:p>
          <a:endParaRPr lang="en-US"/>
        </a:p>
      </dgm:t>
    </dgm:pt>
    <dgm:pt modelId="{719BF45D-FE02-4429-B45E-68C79BDF7AE3}" type="pres">
      <dgm:prSet presAssocID="{83538211-7779-4ECF-BF5D-4A528CC6EE8C}" presName="node" presStyleLbl="node1" presStyleIdx="5" presStyleCnt="6" custScaleX="131398" custScaleY="83229" custLinFactNeighborY="-19783">
        <dgm:presLayoutVars>
          <dgm:bulletEnabled val="1"/>
        </dgm:presLayoutVars>
      </dgm:prSet>
      <dgm:spPr/>
      <dgm:t>
        <a:bodyPr/>
        <a:lstStyle/>
        <a:p>
          <a:endParaRPr lang="en-US"/>
        </a:p>
      </dgm:t>
    </dgm:pt>
  </dgm:ptLst>
  <dgm:cxnLst>
    <dgm:cxn modelId="{C8628C9C-5097-47F9-95AD-8E4D1398D62A}" type="presOf" srcId="{41BD2D63-856B-4E85-B895-C4B7F1315CC1}" destId="{BF8F7D52-DF19-495E-947E-C491C45C7B80}" srcOrd="1" destOrd="0" presId="urn:microsoft.com/office/officeart/2005/8/layout/process2"/>
    <dgm:cxn modelId="{5B95FB23-8D1E-4C3E-A255-2D462901B964}" type="presOf" srcId="{E9079E3E-09E5-4588-8708-CC012D445108}" destId="{BEAB20E7-9BFB-4846-88BD-F40F50C9EA47}" srcOrd="1" destOrd="0" presId="urn:microsoft.com/office/officeart/2005/8/layout/process2"/>
    <dgm:cxn modelId="{9F827B38-C201-4E48-9A03-C775F261ABC3}" srcId="{A5D92C45-EEA9-4449-8B46-E0D3A8187DEC}" destId="{874CBFD6-E7FA-44D4-9599-DEA440DD0308}" srcOrd="0" destOrd="0" parTransId="{E2D96FCC-BBED-4F56-9679-CFF376918824}" sibTransId="{41BD2D63-856B-4E85-B895-C4B7F1315CC1}"/>
    <dgm:cxn modelId="{11FED9CE-97AE-4FB1-BF86-CEEFA1383C4C}" type="presOf" srcId="{7EA94CD5-132A-44A0-A764-4838BCE9B0EA}" destId="{30879BEB-F6D1-4A7A-BA1D-B71623DBFA56}" srcOrd="0" destOrd="0" presId="urn:microsoft.com/office/officeart/2005/8/layout/process2"/>
    <dgm:cxn modelId="{E7B8514F-70E0-49B8-9EFA-2560418FDA3F}" type="presOf" srcId="{7608E52B-F8AF-4922-87D5-CF9A7B6CFB29}" destId="{45D0405F-10C7-4DB1-8F9D-440AAE220123}" srcOrd="0" destOrd="0" presId="urn:microsoft.com/office/officeart/2005/8/layout/process2"/>
    <dgm:cxn modelId="{D8DFECC8-93E8-445A-B5B9-B4B6BC0A6E16}" type="presOf" srcId="{874CBFD6-E7FA-44D4-9599-DEA440DD0308}" destId="{CC6FB0D1-D18C-4195-92A6-B154C09208EF}" srcOrd="0" destOrd="0" presId="urn:microsoft.com/office/officeart/2005/8/layout/process2"/>
    <dgm:cxn modelId="{DEC962EA-3D9E-402D-84E0-E63BC07C48B1}" type="presOf" srcId="{86EBDB5D-0ABC-4689-89AC-5210D3E622BF}" destId="{138F7F37-F494-4886-8404-5473098ABAFA}" srcOrd="1" destOrd="0" presId="urn:microsoft.com/office/officeart/2005/8/layout/process2"/>
    <dgm:cxn modelId="{97FC47E1-7CCB-4D13-A36D-C53BD907B597}" srcId="{A5D92C45-EEA9-4449-8B46-E0D3A8187DEC}" destId="{BF7119DA-7810-4DB1-A64F-FF6250414774}" srcOrd="3" destOrd="0" parTransId="{2D441E1A-E40C-4DE5-8F67-F628BD2645D6}" sibTransId="{86EBDB5D-0ABC-4689-89AC-5210D3E622BF}"/>
    <dgm:cxn modelId="{A549282F-33B0-441F-92BE-33415DE5059C}" type="presOf" srcId="{7608E52B-F8AF-4922-87D5-CF9A7B6CFB29}" destId="{A0DB6E55-30E3-4F5D-9AB4-DBD9D38ED7AC}" srcOrd="1" destOrd="0" presId="urn:microsoft.com/office/officeart/2005/8/layout/process2"/>
    <dgm:cxn modelId="{22684667-89BE-4AAF-B535-3424131EFBF0}" type="presOf" srcId="{63239B34-D10F-4DCD-8AA5-68D3064F2F82}" destId="{92E14E5B-CA00-4938-9421-3044C8AEFBD9}" srcOrd="0" destOrd="0" presId="urn:microsoft.com/office/officeart/2005/8/layout/process2"/>
    <dgm:cxn modelId="{FD7890DB-27AE-4C18-9BAF-A3537A3A0190}" srcId="{A5D92C45-EEA9-4449-8B46-E0D3A8187DEC}" destId="{83538211-7779-4ECF-BF5D-4A528CC6EE8C}" srcOrd="5" destOrd="0" parTransId="{832ADF41-04F2-4052-9766-9E9EFF5EE69E}" sibTransId="{328D0357-508F-4195-9798-C8CBD5B873F3}"/>
    <dgm:cxn modelId="{B12C5894-312E-49C2-961A-A96954E52DAB}" type="presOf" srcId="{E9079E3E-09E5-4588-8708-CC012D445108}" destId="{BE335071-C9EA-4CD6-80FC-09DC6A23E905}" srcOrd="0" destOrd="0" presId="urn:microsoft.com/office/officeart/2005/8/layout/process2"/>
    <dgm:cxn modelId="{E8494709-241F-4E4F-BF56-8EB7B4A7E996}" type="presOf" srcId="{86EBDB5D-0ABC-4689-89AC-5210D3E622BF}" destId="{FA78B2D0-0D7A-4996-81AB-D9FF35608F9F}" srcOrd="0" destOrd="0" presId="urn:microsoft.com/office/officeart/2005/8/layout/process2"/>
    <dgm:cxn modelId="{08BD505F-8222-4811-B1F0-701809F05896}" type="presOf" srcId="{A5D92C45-EEA9-4449-8B46-E0D3A8187DEC}" destId="{A89F5E13-899E-4AF6-B20F-0E995E553D68}" srcOrd="0" destOrd="0" presId="urn:microsoft.com/office/officeart/2005/8/layout/process2"/>
    <dgm:cxn modelId="{69B0DA7D-9837-4888-B8F1-B42C50FA0026}" srcId="{A5D92C45-EEA9-4449-8B46-E0D3A8187DEC}" destId="{7EA94CD5-132A-44A0-A764-4838BCE9B0EA}" srcOrd="4" destOrd="0" parTransId="{96249686-2CB4-4204-B1DE-829C09F39714}" sibTransId="{63239B34-D10F-4DCD-8AA5-68D3064F2F82}"/>
    <dgm:cxn modelId="{4DABC204-6482-448E-A640-3261EE5A43DC}" srcId="{A5D92C45-EEA9-4449-8B46-E0D3A8187DEC}" destId="{DB2DE520-04DB-45A2-9B12-B5C8E02869AB}" srcOrd="2" destOrd="0" parTransId="{C2D8E50F-8D02-4331-BBE3-6E3D1E8F6059}" sibTransId="{E9079E3E-09E5-4588-8708-CC012D445108}"/>
    <dgm:cxn modelId="{03EECB19-80C7-4AB6-84CB-2848969DBE94}" type="presOf" srcId="{DB2DE520-04DB-45A2-9B12-B5C8E02869AB}" destId="{7A3DEF25-4E46-4DB9-9AC8-1621EF0CCB16}" srcOrd="0" destOrd="0" presId="urn:microsoft.com/office/officeart/2005/8/layout/process2"/>
    <dgm:cxn modelId="{0BC33632-0B4F-44BC-AF08-3AA42B6B2418}" type="presOf" srcId="{63239B34-D10F-4DCD-8AA5-68D3064F2F82}" destId="{E90A7708-F281-4C40-BF82-02DB2DB3AEFE}" srcOrd="1" destOrd="0" presId="urn:microsoft.com/office/officeart/2005/8/layout/process2"/>
    <dgm:cxn modelId="{0A026CC0-607B-4C12-9376-BA2DE1B9C494}" type="presOf" srcId="{BF7119DA-7810-4DB1-A64F-FF6250414774}" destId="{8E836E95-5B19-4E9A-99FB-90F259F74262}" srcOrd="0" destOrd="0" presId="urn:microsoft.com/office/officeart/2005/8/layout/process2"/>
    <dgm:cxn modelId="{8CB36F13-ED84-4B8E-85A8-B4ABCC17F44D}" type="presOf" srcId="{E70EE5D7-0638-4BF3-93F4-F020E47D9C8C}" destId="{83D80249-C202-483D-AA19-B6727FB7E3C6}" srcOrd="0" destOrd="0" presId="urn:microsoft.com/office/officeart/2005/8/layout/process2"/>
    <dgm:cxn modelId="{FF170DCF-E1C3-455C-8FA9-8F6ACE149104}" srcId="{A5D92C45-EEA9-4449-8B46-E0D3A8187DEC}" destId="{E70EE5D7-0638-4BF3-93F4-F020E47D9C8C}" srcOrd="1" destOrd="0" parTransId="{C8C0E869-5732-4E39-A42F-8800D99C4E7C}" sibTransId="{7608E52B-F8AF-4922-87D5-CF9A7B6CFB29}"/>
    <dgm:cxn modelId="{C7146C86-991E-428E-8DD1-106EEFC591E9}" type="presOf" srcId="{41BD2D63-856B-4E85-B895-C4B7F1315CC1}" destId="{8B4AC550-D818-4ABF-8D36-053FE535BAE6}" srcOrd="0" destOrd="0" presId="urn:microsoft.com/office/officeart/2005/8/layout/process2"/>
    <dgm:cxn modelId="{9DE66F29-A811-4550-9A69-7D9B1BB4CD1D}" type="presOf" srcId="{83538211-7779-4ECF-BF5D-4A528CC6EE8C}" destId="{719BF45D-FE02-4429-B45E-68C79BDF7AE3}" srcOrd="0" destOrd="0" presId="urn:microsoft.com/office/officeart/2005/8/layout/process2"/>
    <dgm:cxn modelId="{901A9E02-7C80-4A45-98F2-073711412C96}" type="presParOf" srcId="{A89F5E13-899E-4AF6-B20F-0E995E553D68}" destId="{CC6FB0D1-D18C-4195-92A6-B154C09208EF}" srcOrd="0" destOrd="0" presId="urn:microsoft.com/office/officeart/2005/8/layout/process2"/>
    <dgm:cxn modelId="{934EF848-DA47-43F9-9C83-E7349FD2439D}" type="presParOf" srcId="{A89F5E13-899E-4AF6-B20F-0E995E553D68}" destId="{8B4AC550-D818-4ABF-8D36-053FE535BAE6}" srcOrd="1" destOrd="0" presId="urn:microsoft.com/office/officeart/2005/8/layout/process2"/>
    <dgm:cxn modelId="{E26CD932-2D56-45E0-9655-5DE92A17BAB5}" type="presParOf" srcId="{8B4AC550-D818-4ABF-8D36-053FE535BAE6}" destId="{BF8F7D52-DF19-495E-947E-C491C45C7B80}" srcOrd="0" destOrd="0" presId="urn:microsoft.com/office/officeart/2005/8/layout/process2"/>
    <dgm:cxn modelId="{000BCB69-5815-448F-8C10-BB00B434BEA2}" type="presParOf" srcId="{A89F5E13-899E-4AF6-B20F-0E995E553D68}" destId="{83D80249-C202-483D-AA19-B6727FB7E3C6}" srcOrd="2" destOrd="0" presId="urn:microsoft.com/office/officeart/2005/8/layout/process2"/>
    <dgm:cxn modelId="{E673FF44-547F-4FA9-9F32-1ECF1BD84F08}" type="presParOf" srcId="{A89F5E13-899E-4AF6-B20F-0E995E553D68}" destId="{45D0405F-10C7-4DB1-8F9D-440AAE220123}" srcOrd="3" destOrd="0" presId="urn:microsoft.com/office/officeart/2005/8/layout/process2"/>
    <dgm:cxn modelId="{B22BDE00-FAD6-4B93-80EF-8F45E90A663E}" type="presParOf" srcId="{45D0405F-10C7-4DB1-8F9D-440AAE220123}" destId="{A0DB6E55-30E3-4F5D-9AB4-DBD9D38ED7AC}" srcOrd="0" destOrd="0" presId="urn:microsoft.com/office/officeart/2005/8/layout/process2"/>
    <dgm:cxn modelId="{18620EE7-F0F4-4237-9B58-578A311B0294}" type="presParOf" srcId="{A89F5E13-899E-4AF6-B20F-0E995E553D68}" destId="{7A3DEF25-4E46-4DB9-9AC8-1621EF0CCB16}" srcOrd="4" destOrd="0" presId="urn:microsoft.com/office/officeart/2005/8/layout/process2"/>
    <dgm:cxn modelId="{AD2F3447-7617-4427-A864-20B163D3ACF7}" type="presParOf" srcId="{A89F5E13-899E-4AF6-B20F-0E995E553D68}" destId="{BE335071-C9EA-4CD6-80FC-09DC6A23E905}" srcOrd="5" destOrd="0" presId="urn:microsoft.com/office/officeart/2005/8/layout/process2"/>
    <dgm:cxn modelId="{F458423F-B604-42DA-A8DC-C0A87E0E3EEC}" type="presParOf" srcId="{BE335071-C9EA-4CD6-80FC-09DC6A23E905}" destId="{BEAB20E7-9BFB-4846-88BD-F40F50C9EA47}" srcOrd="0" destOrd="0" presId="urn:microsoft.com/office/officeart/2005/8/layout/process2"/>
    <dgm:cxn modelId="{AB747CB5-708B-44EB-8908-5065EFD5A77A}" type="presParOf" srcId="{A89F5E13-899E-4AF6-B20F-0E995E553D68}" destId="{8E836E95-5B19-4E9A-99FB-90F259F74262}" srcOrd="6" destOrd="0" presId="urn:microsoft.com/office/officeart/2005/8/layout/process2"/>
    <dgm:cxn modelId="{6469E684-1F22-48C3-9633-6AB6B33DC936}" type="presParOf" srcId="{A89F5E13-899E-4AF6-B20F-0E995E553D68}" destId="{FA78B2D0-0D7A-4996-81AB-D9FF35608F9F}" srcOrd="7" destOrd="0" presId="urn:microsoft.com/office/officeart/2005/8/layout/process2"/>
    <dgm:cxn modelId="{61DBCE40-4BE1-4DC6-827A-85A26EB31A04}" type="presParOf" srcId="{FA78B2D0-0D7A-4996-81AB-D9FF35608F9F}" destId="{138F7F37-F494-4886-8404-5473098ABAFA}" srcOrd="0" destOrd="0" presId="urn:microsoft.com/office/officeart/2005/8/layout/process2"/>
    <dgm:cxn modelId="{4D47FE4E-7484-4C8C-87F3-B75BCC89B10F}" type="presParOf" srcId="{A89F5E13-899E-4AF6-B20F-0E995E553D68}" destId="{30879BEB-F6D1-4A7A-BA1D-B71623DBFA56}" srcOrd="8" destOrd="0" presId="urn:microsoft.com/office/officeart/2005/8/layout/process2"/>
    <dgm:cxn modelId="{53E77E3E-4D51-4F1C-92CE-97AB0F7349C4}" type="presParOf" srcId="{A89F5E13-899E-4AF6-B20F-0E995E553D68}" destId="{92E14E5B-CA00-4938-9421-3044C8AEFBD9}" srcOrd="9" destOrd="0" presId="urn:microsoft.com/office/officeart/2005/8/layout/process2"/>
    <dgm:cxn modelId="{FA3CB3EB-F259-4683-8154-0EF21F42B6BC}" type="presParOf" srcId="{92E14E5B-CA00-4938-9421-3044C8AEFBD9}" destId="{E90A7708-F281-4C40-BF82-02DB2DB3AEFE}" srcOrd="0" destOrd="0" presId="urn:microsoft.com/office/officeart/2005/8/layout/process2"/>
    <dgm:cxn modelId="{D698D194-69CD-4D95-A4A5-10F1D4C338C0}" type="presParOf" srcId="{A89F5E13-899E-4AF6-B20F-0E995E553D68}" destId="{719BF45D-FE02-4429-B45E-68C79BDF7AE3}" srcOrd="1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8.png"/></Relationships>
</file>

<file path=ppt/drawings/drawing1.xml><?xml version="1.0" encoding="utf-8"?>
<c:userShapes xmlns:c="http://schemas.openxmlformats.org/drawingml/2006/chart">
  <cdr:relSizeAnchor xmlns:cdr="http://schemas.openxmlformats.org/drawingml/2006/chartDrawing">
    <cdr:from>
      <cdr:x>0.24074</cdr:x>
      <cdr:y>0.79793</cdr:y>
    </cdr:from>
    <cdr:to>
      <cdr:x>0.69509</cdr:x>
      <cdr:y>0.98196</cdr:y>
    </cdr:to>
    <cdr:sp macro="" textlink="">
      <cdr:nvSpPr>
        <cdr:cNvPr id="2" name="TextBox 1"/>
        <cdr:cNvSpPr txBox="1"/>
      </cdr:nvSpPr>
      <cdr:spPr>
        <a:xfrm xmlns:a="http://schemas.openxmlformats.org/drawingml/2006/main">
          <a:off x="1981200" y="3429000"/>
          <a:ext cx="3739140" cy="79084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solidFill>
                <a:sysClr val="windowText" lastClr="000000"/>
              </a:solidFill>
            </a:rPr>
            <a:t>       MHSA Spending</a:t>
          </a:r>
          <a:r>
            <a:rPr lang="en-US" sz="1600" baseline="0" dirty="0">
              <a:solidFill>
                <a:sysClr val="windowText" lastClr="000000"/>
              </a:solidFill>
            </a:rPr>
            <a:t> = $172 Billion</a:t>
          </a:r>
        </a:p>
        <a:p xmlns:a="http://schemas.openxmlformats.org/drawingml/2006/main">
          <a:r>
            <a:rPr lang="en-US" sz="1600" baseline="0" dirty="0" smtClean="0">
              <a:solidFill>
                <a:sysClr val="windowText" lastClr="000000"/>
              </a:solidFill>
            </a:rPr>
            <a:t>All-Health </a:t>
          </a:r>
          <a:r>
            <a:rPr lang="en-US" sz="1600" baseline="0" dirty="0">
              <a:solidFill>
                <a:sysClr val="windowText" lastClr="000000"/>
              </a:solidFill>
            </a:rPr>
            <a:t>Spending = $2,330 </a:t>
          </a:r>
          <a:r>
            <a:rPr lang="en-US" sz="1600" baseline="0" dirty="0" smtClean="0">
              <a:solidFill>
                <a:sysClr val="windowText" lastClr="000000"/>
              </a:solidFill>
            </a:rPr>
            <a:t> Trillion</a:t>
          </a:r>
          <a:endParaRPr lang="en-US" sz="1600" dirty="0">
            <a:solidFill>
              <a:sysClr val="windowText" lastClr="000000"/>
            </a:solidFill>
          </a:endParaRPr>
        </a:p>
      </cdr:txBody>
    </cdr:sp>
  </cdr:relSizeAnchor>
  <cdr:relSizeAnchor xmlns:cdr="http://schemas.openxmlformats.org/drawingml/2006/chartDrawing">
    <cdr:from>
      <cdr:x>0.17593</cdr:x>
      <cdr:y>0</cdr:y>
    </cdr:from>
    <cdr:to>
      <cdr:x>0.79521</cdr:x>
      <cdr:y>0.13889</cdr:y>
    </cdr:to>
    <cdr:sp macro="" textlink="">
      <cdr:nvSpPr>
        <cdr:cNvPr id="3" name="TextBox 2"/>
        <cdr:cNvSpPr txBox="1"/>
      </cdr:nvSpPr>
      <cdr:spPr>
        <a:xfrm xmlns:a="http://schemas.openxmlformats.org/drawingml/2006/main">
          <a:off x="1447800" y="0"/>
          <a:ext cx="5096445" cy="59686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en-US" sz="1800" b="1" dirty="0"/>
        </a:p>
      </cdr:txBody>
    </cdr:sp>
  </cdr:relSizeAnchor>
  <cdr:relSizeAnchor xmlns:cdr="http://schemas.openxmlformats.org/drawingml/2006/chartDrawing">
    <cdr:from>
      <cdr:x>0.73148</cdr:x>
      <cdr:y>0.7913</cdr:y>
    </cdr:from>
    <cdr:to>
      <cdr:x>0.84259</cdr:x>
      <cdr:y>0.99334</cdr:y>
    </cdr:to>
    <cdr:sp macro="" textlink="">
      <cdr:nvSpPr>
        <cdr:cNvPr id="4" name="TextBox 3"/>
        <cdr:cNvSpPr txBox="1"/>
      </cdr:nvSpPr>
      <cdr:spPr>
        <a:xfrm xmlns:a="http://schemas.openxmlformats.org/drawingml/2006/main">
          <a:off x="6019800" y="35814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cdr:x>
      <cdr:y>0</cdr:y>
    </cdr:from>
    <cdr:to>
      <cdr:x>1</cdr:x>
      <cdr:y>0.14009</cdr:y>
    </cdr:to>
    <cdr:pic>
      <cdr:nvPicPr>
        <cdr:cNvPr id="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457200"/>
          <a:ext cx="8229600" cy="634042"/>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0.56551</cdr:x>
      <cdr:y>0.86207</cdr:y>
    </cdr:from>
    <cdr:to>
      <cdr:x>1</cdr:x>
      <cdr:y>0.96635</cdr:y>
    </cdr:to>
    <cdr:sp macro="" textlink="">
      <cdr:nvSpPr>
        <cdr:cNvPr id="2" name="TextBox 6"/>
        <cdr:cNvSpPr txBox="1"/>
      </cdr:nvSpPr>
      <cdr:spPr>
        <a:xfrm xmlns:a="http://schemas.openxmlformats.org/drawingml/2006/main">
          <a:off x="2677783" y="2362191"/>
          <a:ext cx="2057400" cy="285759"/>
        </a:xfrm>
        <a:prstGeom xmlns:a="http://schemas.openxmlformats.org/drawingml/2006/main" prst="rect">
          <a:avLst/>
        </a:prstGeom>
        <a:solidFill xmlns:a="http://schemas.openxmlformats.org/drawingml/2006/main">
          <a:sysClr val="window" lastClr="FFFFFF">
            <a:alpha val="0"/>
          </a:sysClr>
        </a:solidFill>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b"/>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pPr algn="ctr"/>
          <a:r>
            <a:rPr lang="en-US" sz="1600" dirty="0">
              <a:solidFill>
                <a:sysClr val="windowText" lastClr="000000"/>
              </a:solidFill>
            </a:rPr>
            <a:t>MHSA Spending in 2009</a:t>
          </a:r>
        </a:p>
        <a:p xmlns:a="http://schemas.openxmlformats.org/drawingml/2006/main">
          <a:pPr algn="ctr"/>
          <a:r>
            <a:rPr lang="en-US" sz="1600" dirty="0">
              <a:solidFill>
                <a:sysClr val="windowText" lastClr="000000"/>
              </a:solidFill>
            </a:rPr>
            <a:t> $172</a:t>
          </a:r>
          <a:r>
            <a:rPr lang="en-US" sz="1600" baseline="0" dirty="0">
              <a:solidFill>
                <a:sysClr val="windowText" lastClr="000000"/>
              </a:solidFill>
            </a:rPr>
            <a:t> Billion</a:t>
          </a:r>
          <a:endParaRPr lang="en-US" sz="1600" dirty="0">
            <a:solidFill>
              <a:sysClr val="windowText" lastClr="00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D4F80828-0AA9-4426-A702-9BF2FFD59CEE}" type="datetimeFigureOut">
              <a:rPr lang="en-US" smtClean="0"/>
              <a:pPr/>
              <a:t>7/26/2013</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998C3678-F019-47B2-9F35-92B05A0DD83F}" type="slidenum">
              <a:rPr lang="en-US" smtClean="0"/>
              <a:pPr/>
              <a:t>‹#›</a:t>
            </a:fld>
            <a:endParaRPr lang="en-US"/>
          </a:p>
        </p:txBody>
      </p:sp>
    </p:spTree>
    <p:extLst>
      <p:ext uri="{BB962C8B-B14F-4D97-AF65-F5344CB8AC3E}">
        <p14:creationId xmlns:p14="http://schemas.microsoft.com/office/powerpoint/2010/main" val="5939714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ea typeface="+mn-ea"/>
              </a:defRPr>
            </a:lvl1pPr>
          </a:lstStyle>
          <a:p>
            <a:pPr>
              <a:defRPr/>
            </a:pPr>
            <a:endParaRPr lang="en-US"/>
          </a:p>
        </p:txBody>
      </p:sp>
      <p:sp>
        <p:nvSpPr>
          <p:cNvPr id="3" name="Date Placeholder 2"/>
          <p:cNvSpPr>
            <a:spLocks noGrp="1"/>
          </p:cNvSpPr>
          <p:nvPr>
            <p:ph type="dt" idx="1"/>
          </p:nvPr>
        </p:nvSpPr>
        <p:spPr>
          <a:xfrm>
            <a:off x="3884613" y="0"/>
            <a:ext cx="2971800" cy="46482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374C1B6F-2166-49D2-8044-6CF3C57B4B69}" type="datetime1">
              <a:rPr lang="en-US"/>
              <a:pPr>
                <a:defRPr/>
              </a:pPr>
              <a:t>7/26/2013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ea typeface="+mn-ea"/>
              </a:defRPr>
            </a:lvl1pPr>
          </a:lstStyle>
          <a:p>
            <a:pPr>
              <a:defRPr/>
            </a:pPr>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79A3A1B4-7A32-464C-92C9-857C3CC33414}" type="slidenum">
              <a:rPr lang="en-US"/>
              <a:pPr>
                <a:defRPr/>
              </a:pPr>
              <a:t>‹#›</a:t>
            </a:fld>
            <a:endParaRPr lang="en-US"/>
          </a:p>
        </p:txBody>
      </p:sp>
    </p:spTree>
    <p:extLst>
      <p:ext uri="{BB962C8B-B14F-4D97-AF65-F5344CB8AC3E}">
        <p14:creationId xmlns:p14="http://schemas.microsoft.com/office/powerpoint/2010/main" val="33221471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healthcare.gov/law/information-for-you/index.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marketplace.cms.gov/GetOfficialResources/Publications-and-articles/about-the-marketplace-english.pdf"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marketplace.cms.gov/GetOfficialResources/Publications-and-articles/value-of-health-insurance-english.pdf"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rtl="0" fontAlgn="base">
              <a:spcBef>
                <a:spcPct val="0"/>
              </a:spcBef>
              <a:spcAft>
                <a:spcPct val="0"/>
              </a:spcAft>
              <a:defRPr/>
            </a:pPr>
            <a:fld id="{BE7B3254-CDD9-433D-B9B5-3310A7D8E043}" type="slidenum">
              <a:rPr lang="en-US" sz="1200" kern="1200">
                <a:solidFill>
                  <a:prstClr val="black"/>
                </a:solidFill>
                <a:latin typeface="Arial" charset="0"/>
                <a:ea typeface="ＭＳ Ｐゴシック" charset="-128"/>
                <a:cs typeface="Arial" charset="0"/>
              </a:rPr>
              <a:pPr algn="r" rtl="0" fontAlgn="base">
                <a:spcBef>
                  <a:spcPct val="0"/>
                </a:spcBef>
                <a:spcAft>
                  <a:spcPct val="0"/>
                </a:spcAft>
                <a:defRPr/>
              </a:pPr>
              <a:t>1</a:t>
            </a:fld>
            <a:endParaRPr lang="en-US" sz="1200" kern="1200">
              <a:solidFill>
                <a:prstClr val="black"/>
              </a:solidFill>
              <a:latin typeface="Arial" charset="0"/>
              <a:ea typeface="ＭＳ Ｐゴシック" charset="-128"/>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noFill/>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VISIT</a:t>
            </a:r>
            <a:r>
              <a:rPr lang="en-US" baseline="0" dirty="0" smtClean="0"/>
              <a:t> SAMHSA.GOV FOR STATE-SPECIFIC DATA</a:t>
            </a:r>
            <a:endParaRPr lang="en-US" dirty="0" smtClean="0"/>
          </a:p>
          <a:p>
            <a:endParaRPr lang="en-US" dirty="0"/>
          </a:p>
        </p:txBody>
      </p:sp>
      <p:sp>
        <p:nvSpPr>
          <p:cNvPr id="40964" name="Slide Number Placeholder 3"/>
          <p:cNvSpPr>
            <a:spLocks noGrp="1"/>
          </p:cNvSpPr>
          <p:nvPr>
            <p:ph type="sldNum" sz="quarter" idx="5"/>
          </p:nvPr>
        </p:nvSpPr>
        <p:spPr>
          <a:noFill/>
        </p:spPr>
        <p:txBody>
          <a:bodyPr/>
          <a:lstStyle/>
          <a:p>
            <a:fld id="{7FEA624C-B618-40F4-B700-4C0624874C92}" type="slidenum">
              <a:rPr lang="en-US" smtClean="0"/>
              <a:pPr/>
              <a:t>12</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noFill/>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VISIT</a:t>
            </a:r>
            <a:r>
              <a:rPr lang="en-US" baseline="0" dirty="0" smtClean="0"/>
              <a:t> SAMHSA.GOV FOR STATE-SPECIFIC DATA</a:t>
            </a:r>
            <a:endParaRPr lang="en-US" dirty="0" smtClean="0"/>
          </a:p>
          <a:p>
            <a:endParaRPr lang="en-US" dirty="0"/>
          </a:p>
        </p:txBody>
      </p:sp>
      <p:sp>
        <p:nvSpPr>
          <p:cNvPr id="40964" name="Slide Number Placeholder 3"/>
          <p:cNvSpPr>
            <a:spLocks noGrp="1"/>
          </p:cNvSpPr>
          <p:nvPr>
            <p:ph type="sldNum" sz="quarter" idx="5"/>
          </p:nvPr>
        </p:nvSpPr>
        <p:spPr>
          <a:noFill/>
        </p:spPr>
        <p:txBody>
          <a:bodyPr/>
          <a:lstStyle/>
          <a:p>
            <a:fld id="{7FEA624C-B618-40F4-B700-4C0624874C92}" type="slidenum">
              <a:rPr lang="en-US" smtClean="0"/>
              <a:pPr/>
              <a:t>13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Americans are</a:t>
            </a:r>
            <a:r>
              <a:rPr lang="en-US" baseline="0" dirty="0" smtClean="0"/>
              <a:t> currently uninsured or underinsured. </a:t>
            </a:r>
            <a:r>
              <a:rPr lang="en-US" dirty="0" smtClean="0"/>
              <a:t>When key parts of the</a:t>
            </a:r>
            <a:r>
              <a:rPr lang="en-US" baseline="0" dirty="0" smtClean="0"/>
              <a:t> Health Care Law, also known as the Affordable Care Act, take effect in January 2014, about 25 million Americans will gain access to quality health insurance. This includes a significant number of individuals with mental or substance use disorders, which studies show make up nearly 30% of all uninsured people.</a:t>
            </a:r>
            <a:endParaRPr lang="en-US" dirty="0" smtClean="0"/>
          </a:p>
          <a:p>
            <a:pPr defTabSz="897301" eaLnBrk="1" fontAlgn="auto" hangingPunct="1">
              <a:spcBef>
                <a:spcPts val="0"/>
              </a:spcBef>
              <a:spcAft>
                <a:spcPts val="0"/>
              </a:spcAft>
              <a:defRPr/>
            </a:pPr>
            <a:endParaRPr lang="en-US" dirty="0" smtClean="0">
              <a:ea typeface="+mn-ea"/>
            </a:endParaRPr>
          </a:p>
          <a:p>
            <a:endParaRPr lang="en-US" dirty="0" smtClean="0"/>
          </a:p>
          <a:p>
            <a:endParaRPr lang="en-US" dirty="0" smtClean="0"/>
          </a:p>
          <a:p>
            <a:pPr defTabSz="897301" eaLnBrk="1" fontAlgn="auto" hangingPunct="1">
              <a:spcBef>
                <a:spcPts val="0"/>
              </a:spcBef>
              <a:spcAft>
                <a:spcPts val="0"/>
              </a:spcAft>
              <a:defRPr/>
            </a:pPr>
            <a:r>
              <a:rPr lang="en-US" dirty="0" smtClean="0">
                <a:ea typeface="+mn-ea"/>
              </a:rPr>
              <a:t>CMS has prepared an overview of the Health Care Law for partners and stakeholders that you might find useful. We’ve included it as </a:t>
            </a:r>
            <a:r>
              <a:rPr lang="en-US" b="1" dirty="0" smtClean="0">
                <a:solidFill>
                  <a:srgbClr val="FF0000"/>
                </a:solidFill>
                <a:ea typeface="+mn-ea"/>
              </a:rPr>
              <a:t>Resource 1</a:t>
            </a:r>
            <a:r>
              <a:rPr lang="en-US" dirty="0" smtClean="0">
                <a:ea typeface="+mn-ea"/>
              </a:rPr>
              <a:t>.  If you would like to learn about statistics and characteristics of uninsured people with behavioral health conditions in your state or local area, click on </a:t>
            </a:r>
            <a:r>
              <a:rPr lang="en-US" b="1" dirty="0" smtClean="0">
                <a:ea typeface="+mn-ea"/>
              </a:rPr>
              <a:t>Resource 2</a:t>
            </a:r>
            <a:r>
              <a:rPr lang="en-US" dirty="0" smtClean="0">
                <a:ea typeface="+mn-ea"/>
              </a:rPr>
              <a:t> [SAMHSA website with state by state prevalence data]. </a:t>
            </a:r>
            <a:endParaRPr lang="en-US" dirty="0" smtClean="0"/>
          </a:p>
          <a:p>
            <a:endParaRPr lang="en-US" dirty="0"/>
          </a:p>
        </p:txBody>
      </p:sp>
      <p:sp>
        <p:nvSpPr>
          <p:cNvPr id="4" name="Slide Number Placeholder 3"/>
          <p:cNvSpPr>
            <a:spLocks noGrp="1"/>
          </p:cNvSpPr>
          <p:nvPr>
            <p:ph type="sldNum" sz="quarter" idx="10"/>
          </p:nvPr>
        </p:nvSpPr>
        <p:spPr/>
        <p:txBody>
          <a:bodyPr/>
          <a:lstStyle/>
          <a:p>
            <a:fld id="{91699F64-115B-4487-A2F1-5707C1468FC7}" type="slidenum">
              <a:rPr lang="en-US" smtClean="0"/>
              <a:pPr/>
              <a:t>14</a:t>
            </a:fld>
            <a:endParaRPr lang="en-US"/>
          </a:p>
        </p:txBody>
      </p:sp>
    </p:spTree>
    <p:extLst>
      <p:ext uri="{BB962C8B-B14F-4D97-AF65-F5344CB8AC3E}">
        <p14:creationId xmlns:p14="http://schemas.microsoft.com/office/powerpoint/2010/main" val="3165060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eaLnBrk="1" fontAlgn="auto" hangingPunct="1">
              <a:spcBef>
                <a:spcPts val="0"/>
              </a:spcBef>
              <a:spcAft>
                <a:spcPts val="0"/>
              </a:spcAft>
              <a:defRPr/>
            </a:pPr>
            <a:r>
              <a:rPr lang="en-US" dirty="0" smtClean="0"/>
              <a:t>The Health Care Law provides for the establishment of an Essential Health Benefit (EHB) package that includes coverage of Essential Health Benefits. The Law directs that Essential Health Benefits be equal in scope to the benefits covered by a typical employer plan and, at</a:t>
            </a:r>
            <a:r>
              <a:rPr lang="en-US" baseline="0" dirty="0" smtClean="0"/>
              <a:t> minimum,</a:t>
            </a:r>
            <a:r>
              <a:rPr lang="en-US" dirty="0" smtClean="0"/>
              <a:t> cover</a:t>
            </a:r>
            <a:r>
              <a:rPr lang="en-US" baseline="0" dirty="0" smtClean="0"/>
              <a:t> these 10 general categories. Mental health and substance use disorder services are an Essential Health Benefit that must be covered by all Qualified Health Plans.  </a:t>
            </a:r>
          </a:p>
          <a:p>
            <a:pPr defTabSz="897301" eaLnBrk="1" fontAlgn="auto" hangingPunct="1">
              <a:spcBef>
                <a:spcPts val="0"/>
              </a:spcBef>
              <a:spcAft>
                <a:spcPts val="0"/>
              </a:spcAft>
              <a:defRPr/>
            </a:pPr>
            <a:endParaRPr lang="en-US" b="1" baseline="0" dirty="0" smtClean="0"/>
          </a:p>
          <a:p>
            <a:pPr defTabSz="897301" eaLnBrk="1" fontAlgn="auto" hangingPunct="1">
              <a:spcBef>
                <a:spcPts val="0"/>
              </a:spcBef>
              <a:spcAft>
                <a:spcPts val="0"/>
              </a:spcAft>
              <a:defRPr/>
            </a:pPr>
            <a:r>
              <a:rPr lang="en-US" b="1" baseline="0" dirty="0" smtClean="0"/>
              <a:t>Resource 3 </a:t>
            </a:r>
            <a:r>
              <a:rPr lang="en-US" baseline="0" dirty="0" smtClean="0"/>
              <a:t>describes each state’s essential benefits.</a:t>
            </a:r>
            <a:endParaRPr lang="en-US" dirty="0" smtClean="0"/>
          </a:p>
          <a:p>
            <a:endParaRPr lang="en-US" dirty="0"/>
          </a:p>
        </p:txBody>
      </p:sp>
      <p:sp>
        <p:nvSpPr>
          <p:cNvPr id="4" name="Slide Number Placeholder 3"/>
          <p:cNvSpPr>
            <a:spLocks noGrp="1"/>
          </p:cNvSpPr>
          <p:nvPr>
            <p:ph type="sldNum" sz="quarter" idx="10"/>
          </p:nvPr>
        </p:nvSpPr>
        <p:spPr/>
        <p:txBody>
          <a:bodyPr/>
          <a:lstStyle/>
          <a:p>
            <a:fld id="{91699F64-115B-4487-A2F1-5707C1468FC7}" type="slidenum">
              <a:rPr lang="en-US" smtClean="0"/>
              <a:pPr/>
              <a:t>15</a:t>
            </a:fld>
            <a:endParaRPr lang="en-US"/>
          </a:p>
        </p:txBody>
      </p:sp>
    </p:spTree>
    <p:extLst>
      <p:ext uri="{BB962C8B-B14F-4D97-AF65-F5344CB8AC3E}">
        <p14:creationId xmlns:p14="http://schemas.microsoft.com/office/powerpoint/2010/main" val="3165060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Through a single, streamlined application,</a:t>
            </a:r>
            <a:r>
              <a:rPr lang="en-US" baseline="0" dirty="0" smtClean="0"/>
              <a:t> individuals will be able to see all programs they qualify for, including Medicaid, the Children’s Health Insurance Program, Premium Discounts, Cost-Sharing Reductions, and private health insurance options known as Qualified Health Plans. </a:t>
            </a:r>
          </a:p>
          <a:p>
            <a:endParaRPr lang="en-US" baseline="0" dirty="0" smtClean="0"/>
          </a:p>
          <a:p>
            <a:r>
              <a:rPr lang="en-US" baseline="0" dirty="0" smtClean="0"/>
              <a:t>Qualified Health Plans may be of varying levels of coverage: bronze, silver, gold, and platinum. Each of these plan types will cover the 10 Essential Health Benefits, but the cost sharing for each plan will differ, and therefore the value of benefits for each plan type will differ. Bronze plans will have the least generous benefits, with greater out-of-pocket costs for enrollees, and platinum plans will have the most generous benefits. The value of benefits for silver and gold plans will fall between those of bronze and platinum plans. The Health Care Law mandates that, within the Health Insurance Marketplace, insurers must offer at least one silver and one gold plan. </a:t>
            </a:r>
            <a:endParaRPr lang="en-US" dirty="0"/>
          </a:p>
        </p:txBody>
      </p:sp>
      <p:sp>
        <p:nvSpPr>
          <p:cNvPr id="4" name="Slide Number Placeholder 3"/>
          <p:cNvSpPr>
            <a:spLocks noGrp="1"/>
          </p:cNvSpPr>
          <p:nvPr>
            <p:ph type="sldNum" sz="quarter" idx="10"/>
          </p:nvPr>
        </p:nvSpPr>
        <p:spPr/>
        <p:txBody>
          <a:bodyPr/>
          <a:lstStyle/>
          <a:p>
            <a:fld id="{91699F64-115B-4487-A2F1-5707C1468FC7}" type="slidenum">
              <a:rPr lang="en-US" smtClean="0"/>
              <a:pPr/>
              <a:t>16</a:t>
            </a:fld>
            <a:endParaRPr lang="en-US"/>
          </a:p>
        </p:txBody>
      </p:sp>
    </p:spTree>
    <p:extLst>
      <p:ext uri="{BB962C8B-B14F-4D97-AF65-F5344CB8AC3E}">
        <p14:creationId xmlns:p14="http://schemas.microsoft.com/office/powerpoint/2010/main" val="3165060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eaLnBrk="1" fontAlgn="auto" hangingPunct="1">
              <a:spcBef>
                <a:spcPts val="0"/>
              </a:spcBef>
              <a:spcAft>
                <a:spcPts val="0"/>
              </a:spcAft>
              <a:defRPr/>
            </a:pPr>
            <a:r>
              <a:rPr lang="en-US" dirty="0" smtClean="0">
                <a:solidFill>
                  <a:prstClr val="black"/>
                </a:solidFill>
              </a:rPr>
              <a:t>The Marketplace application is available</a:t>
            </a:r>
            <a:r>
              <a:rPr lang="en-US" baseline="0" dirty="0" smtClean="0">
                <a:solidFill>
                  <a:prstClr val="black"/>
                </a:solidFill>
              </a:rPr>
              <a:t> through multiple avenues: i</a:t>
            </a:r>
            <a:r>
              <a:rPr lang="en-US" dirty="0" smtClean="0">
                <a:solidFill>
                  <a:prstClr val="black"/>
                </a:solidFill>
              </a:rPr>
              <a:t>ndividuals</a:t>
            </a:r>
            <a:r>
              <a:rPr lang="en-US" baseline="0" dirty="0" smtClean="0">
                <a:solidFill>
                  <a:prstClr val="black"/>
                </a:solidFill>
              </a:rPr>
              <a:t> </a:t>
            </a:r>
            <a:r>
              <a:rPr lang="en-US" dirty="0" smtClean="0">
                <a:solidFill>
                  <a:prstClr val="black"/>
                </a:solidFill>
              </a:rPr>
              <a:t>can apply online, by phone, by mail or in person.</a:t>
            </a:r>
            <a:endParaRPr lang="en-US" dirty="0"/>
          </a:p>
        </p:txBody>
      </p:sp>
      <p:sp>
        <p:nvSpPr>
          <p:cNvPr id="4" name="Slide Number Placeholder 3"/>
          <p:cNvSpPr>
            <a:spLocks noGrp="1"/>
          </p:cNvSpPr>
          <p:nvPr>
            <p:ph type="sldNum" sz="quarter" idx="10"/>
          </p:nvPr>
        </p:nvSpPr>
        <p:spPr/>
        <p:txBody>
          <a:bodyPr/>
          <a:lstStyle/>
          <a:p>
            <a:fld id="{91699F64-115B-4487-A2F1-5707C1468FC7}" type="slidenum">
              <a:rPr lang="en-US" smtClean="0"/>
              <a:pPr/>
              <a:t>17</a:t>
            </a:fld>
            <a:endParaRPr lang="en-US"/>
          </a:p>
        </p:txBody>
      </p:sp>
    </p:spTree>
    <p:extLst>
      <p:ext uri="{BB962C8B-B14F-4D97-AF65-F5344CB8AC3E}">
        <p14:creationId xmlns:p14="http://schemas.microsoft.com/office/powerpoint/2010/main" val="3165060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43155" defTabSz="778097"/>
            <a:r>
              <a:rPr lang="en-US" dirty="0" smtClean="0"/>
              <a:t>Resources will be available for</a:t>
            </a:r>
            <a:r>
              <a:rPr lang="en-US" baseline="0" dirty="0" smtClean="0"/>
              <a:t> people that have questions or need help applying</a:t>
            </a:r>
            <a:r>
              <a:rPr lang="en-US" dirty="0" smtClean="0"/>
              <a:t>, including a toll-free call center,</a:t>
            </a:r>
            <a:r>
              <a:rPr lang="en-US" baseline="0" dirty="0" smtClean="0"/>
              <a:t> a </a:t>
            </a:r>
            <a:r>
              <a:rPr lang="en-US" dirty="0" smtClean="0"/>
              <a:t>website with plan comparison tools,</a:t>
            </a:r>
            <a:r>
              <a:rPr lang="en-US" baseline="0" dirty="0" smtClean="0"/>
              <a:t> and programs like the Navigator program, which individuals through the process of enrolling and using health insurance.</a:t>
            </a:r>
            <a:endParaRPr lang="en-US" dirty="0" smtClean="0"/>
          </a:p>
          <a:p>
            <a:pPr indent="-243155" defTabSz="778097"/>
            <a:endParaRPr lang="en-US" dirty="0" smtClean="0"/>
          </a:p>
          <a:p>
            <a:pPr indent="-243155" defTabSz="778097"/>
            <a:r>
              <a:rPr lang="en-US" dirty="0" smtClean="0"/>
              <a:t>Community-based organizations, like ours, agents and brokers, and other third party assistors will also play a large role in helping people apply for health insurance coverage. The Health</a:t>
            </a:r>
            <a:r>
              <a:rPr lang="en-US" baseline="0" dirty="0" smtClean="0"/>
              <a:t> Care Law</a:t>
            </a:r>
            <a:r>
              <a:rPr lang="en-US" dirty="0" smtClean="0"/>
              <a:t> lays out ways for agents and brokers to help people enroll through the Marketplace, if the state so chooses.  </a:t>
            </a:r>
          </a:p>
          <a:p>
            <a:pPr indent="-243155" defTabSz="778097"/>
            <a:endParaRPr lang="en-US" dirty="0" smtClean="0"/>
          </a:p>
          <a:p>
            <a:pPr indent="-243155" defTabSz="778097"/>
            <a:r>
              <a:rPr lang="en-US" dirty="0" smtClean="0"/>
              <a:t>It is important to note that some of the assistance resources (Marketplace call centers</a:t>
            </a:r>
            <a:r>
              <a:rPr lang="en-US" baseline="0" dirty="0" smtClean="0"/>
              <a:t> and</a:t>
            </a:r>
            <a:r>
              <a:rPr lang="en-US" dirty="0" smtClean="0"/>
              <a:t> websites; Navigators) will be unbiased and impartial, while others (agents and brokers; issuer web sites and call centers) will not.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1699F64-115B-4487-A2F1-5707C1468FC7}" type="slidenum">
              <a:rPr lang="en-US" smtClean="0"/>
              <a:pPr/>
              <a:t>18</a:t>
            </a:fld>
            <a:endParaRPr lang="en-US"/>
          </a:p>
        </p:txBody>
      </p:sp>
    </p:spTree>
    <p:extLst>
      <p:ext uri="{BB962C8B-B14F-4D97-AF65-F5344CB8AC3E}">
        <p14:creationId xmlns:p14="http://schemas.microsoft.com/office/powerpoint/2010/main" val="3165060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a typeface="+mn-ea"/>
              </a:rPr>
              <a:t>The way the Health Insurance Marketplace will be implemented differs by state.  States are able to choose whether they want to run their own Marketplaces, have the Federal government run their Marketplace, or jointly run the Marketplace.  States have the option of expanding Medicaid coverage to 133% of the Federal Poverty Level.  Every state must offer coverage for mental health and substance use services as an Essential Health Benefit, although the levels of coverage will be different in each state. </a:t>
            </a:r>
          </a:p>
          <a:p>
            <a:endParaRPr lang="en-US" dirty="0" smtClean="0">
              <a:ea typeface="+mn-ea"/>
            </a:endParaRPr>
          </a:p>
          <a:p>
            <a:r>
              <a:rPr lang="en-US" dirty="0" smtClean="0">
                <a:solidFill>
                  <a:srgbClr val="FF0000"/>
                </a:solidFill>
                <a:ea typeface="+mn-ea"/>
              </a:rPr>
              <a:t>New Resource 5: </a:t>
            </a:r>
            <a:r>
              <a:rPr lang="en-US" u="sng" dirty="0" smtClean="0">
                <a:solidFill>
                  <a:srgbClr val="FF0000"/>
                </a:solidFill>
                <a:ea typeface="+mn-ea"/>
                <a:hlinkClick r:id="rId3"/>
              </a:rPr>
              <a:t>http://www.healthcare.gov/law/information-for-you/index.html</a:t>
            </a:r>
            <a:r>
              <a:rPr lang="en-US" u="sng" dirty="0" smtClean="0">
                <a:solidFill>
                  <a:srgbClr val="FF0000"/>
                </a:solidFill>
                <a:ea typeface="+mn-ea"/>
              </a:rPr>
              <a:t>  _</a:t>
            </a:r>
            <a:endParaRPr lang="en-US" dirty="0" smtClean="0">
              <a:solidFill>
                <a:srgbClr val="FF0000"/>
              </a:solidFill>
              <a:ea typeface="+mn-ea"/>
            </a:endParaRPr>
          </a:p>
        </p:txBody>
      </p:sp>
      <p:sp>
        <p:nvSpPr>
          <p:cNvPr id="4" name="Slide Number Placeholder 3"/>
          <p:cNvSpPr>
            <a:spLocks noGrp="1"/>
          </p:cNvSpPr>
          <p:nvPr>
            <p:ph type="sldNum" sz="quarter" idx="10"/>
          </p:nvPr>
        </p:nvSpPr>
        <p:spPr/>
        <p:txBody>
          <a:bodyPr/>
          <a:lstStyle/>
          <a:p>
            <a:fld id="{91699F64-115B-4487-A2F1-5707C1468FC7}" type="slidenum">
              <a:rPr lang="en-US" smtClean="0"/>
              <a:pPr/>
              <a:t>19</a:t>
            </a:fld>
            <a:endParaRPr lang="en-US"/>
          </a:p>
        </p:txBody>
      </p:sp>
    </p:spTree>
    <p:extLst>
      <p:ext uri="{BB962C8B-B14F-4D97-AF65-F5344CB8AC3E}">
        <p14:creationId xmlns:p14="http://schemas.microsoft.com/office/powerpoint/2010/main" val="2563451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E41BF2-8B43-4B1C-9955-D55AFCC183FA}" type="slidenum">
              <a:rPr lang="en-US" smtClean="0"/>
              <a:pPr/>
              <a:t>20</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new Health Care Law offers</a:t>
            </a:r>
            <a:r>
              <a:rPr lang="en-US" baseline="0" dirty="0" smtClean="0"/>
              <a:t> several benefits for mental health and substance user providers.</a:t>
            </a:r>
          </a:p>
          <a:p>
            <a:pPr marL="168244" indent="-168244">
              <a:buFont typeface="Arial" pitchFamily="34" charset="0"/>
              <a:buChar char="•"/>
            </a:pPr>
            <a:r>
              <a:rPr lang="en-US" baseline="0" dirty="0" smtClean="0"/>
              <a:t>Improved consumer access to mental and substance use treatment – New health insurance plans will cover “essential health benefits” that include mental health and substance use disorder services.  Providers should realize increased caseloads and additional revenue.  While the level of benefits will vary by state, behavioral health services will be covered to some extent in all states.</a:t>
            </a:r>
          </a:p>
          <a:p>
            <a:pPr marL="168244" indent="-168244">
              <a:buFont typeface="Arial" pitchFamily="34" charset="0"/>
              <a:buChar char="•"/>
            </a:pPr>
            <a:r>
              <a:rPr lang="en-US" baseline="0" dirty="0" smtClean="0"/>
              <a:t>Lower compensation care burden- More than 34 million people will have access to health insurance coverage reducing providers’ uncompensated care costs.</a:t>
            </a:r>
          </a:p>
          <a:p>
            <a:pPr marL="168244" indent="-168244">
              <a:buFont typeface="Arial" pitchFamily="34" charset="0"/>
              <a:buChar char="•"/>
            </a:pPr>
            <a:r>
              <a:rPr lang="en-US" baseline="0" dirty="0" smtClean="0"/>
              <a:t>Equal coverage- New parity regulations will provide coverage for behavioral health services equally to other chronic health conditions like diabetes, asthma and hypertension.</a:t>
            </a:r>
          </a:p>
          <a:p>
            <a:pPr marL="168244" indent="-168244">
              <a:buFont typeface="Arial" pitchFamily="34" charset="0"/>
              <a:buChar char="•"/>
            </a:pPr>
            <a:r>
              <a:rPr lang="en-US" baseline="0" dirty="0" smtClean="0"/>
              <a:t>New consumer protections- No individual can be denied because their mental or substance use disorder is deemed a “pre-existing condition.”</a:t>
            </a:r>
          </a:p>
          <a:p>
            <a:pPr marL="168244" indent="-168244">
              <a:buFont typeface="Arial" pitchFamily="34" charset="0"/>
              <a:buChar char="•"/>
            </a:pPr>
            <a:r>
              <a:rPr lang="en-US" baseline="0" dirty="0" smtClean="0"/>
              <a:t>Simplified claims and payment processes- The ACA reduces the administrative burdens on your practice.  </a:t>
            </a:r>
            <a:endParaRPr lang="en-US" dirty="0" smtClean="0"/>
          </a:p>
          <a:p>
            <a:pPr defTabSz="897301" eaLnBrk="1" fontAlgn="auto" hangingPunct="1">
              <a:spcBef>
                <a:spcPts val="0"/>
              </a:spcBef>
              <a:spcAft>
                <a:spcPts val="0"/>
              </a:spcAft>
              <a:defRPr/>
            </a:pPr>
            <a:endParaRPr lang="en-US" baseline="0" dirty="0" smtClean="0"/>
          </a:p>
          <a:p>
            <a:pPr defTabSz="897301" eaLnBrk="1" fontAlgn="auto" hangingPunct="1">
              <a:spcBef>
                <a:spcPts val="0"/>
              </a:spcBef>
              <a:spcAft>
                <a:spcPts val="0"/>
              </a:spcAf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1699F64-115B-4487-A2F1-5707C1468FC7}" type="slidenum">
              <a:rPr lang="en-US" smtClean="0"/>
              <a:pPr/>
              <a:t>21</a:t>
            </a:fld>
            <a:endParaRPr lang="en-US"/>
          </a:p>
        </p:txBody>
      </p:sp>
    </p:spTree>
    <p:extLst>
      <p:ext uri="{BB962C8B-B14F-4D97-AF65-F5344CB8AC3E}">
        <p14:creationId xmlns:p14="http://schemas.microsoft.com/office/powerpoint/2010/main" val="3165060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86 Percent of MHSA Spending Was for MH Treatment ($147 Billion) and 14 Percent for Treatment of SUDs ($24 Billion) in 2009</a:t>
            </a:r>
            <a:endParaRPr lang="en-US" dirty="0"/>
          </a:p>
        </p:txBody>
      </p:sp>
      <p:sp>
        <p:nvSpPr>
          <p:cNvPr id="4" name="Slide Number Placeholder 3"/>
          <p:cNvSpPr>
            <a:spLocks noGrp="1"/>
          </p:cNvSpPr>
          <p:nvPr>
            <p:ph type="sldNum" sz="quarter" idx="10"/>
          </p:nvPr>
        </p:nvSpPr>
        <p:spPr/>
        <p:txBody>
          <a:bodyPr/>
          <a:lstStyle/>
          <a:p>
            <a:pPr>
              <a:defRPr/>
            </a:pPr>
            <a:fld id="{EC5F78CC-190A-4834-97F3-DF8FBC3C42A6}" type="slidenum">
              <a:rPr lang="en-US" smtClean="0"/>
              <a:pPr>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E41BF2-8B43-4B1C-9955-D55AFCC183FA}" type="slidenum">
              <a:rPr lang="en-US" smtClean="0"/>
              <a:pPr/>
              <a:t>22</a:t>
            </a:fld>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E41BF2-8B43-4B1C-9955-D55AFCC183FA}" type="slidenum">
              <a:rPr lang="en-US" smtClean="0"/>
              <a:pPr/>
              <a:t>23</a:t>
            </a:fld>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p:spPr>
        <p:txBody>
          <a:bodyPr/>
          <a:lstStyle/>
          <a:p>
            <a:r>
              <a:rPr lang="en-US" smtClean="0">
                <a:ea typeface="ＭＳ Ｐゴシック" charset="-128"/>
              </a:rPr>
              <a:t>Among members and constituents </a:t>
            </a:r>
          </a:p>
          <a:p>
            <a:endParaRPr lang="en-US" smtClean="0">
              <a:ea typeface="ＭＳ Ｐゴシック" charset="-128"/>
            </a:endParaRPr>
          </a:p>
          <a:p>
            <a:r>
              <a:rPr lang="en-US" smtClean="0">
                <a:ea typeface="ＭＳ Ｐゴシック" charset="-128"/>
              </a:rPr>
              <a:t>Based on these findings, SAMHSA has developed a behavioral health enrollment strategy. </a:t>
            </a:r>
          </a:p>
        </p:txBody>
      </p:sp>
      <p:sp>
        <p:nvSpPr>
          <p:cNvPr id="175108" name="Slide Number Placeholder 3"/>
          <p:cNvSpPr>
            <a:spLocks noGrp="1"/>
          </p:cNvSpPr>
          <p:nvPr>
            <p:ph type="sldNum" sz="quarter" idx="5"/>
          </p:nvPr>
        </p:nvSpPr>
        <p:spPr>
          <a:noFill/>
          <a:ln>
            <a:miter lim="800000"/>
            <a:headEnd/>
            <a:tailEnd/>
          </a:ln>
        </p:spPr>
        <p:txBody>
          <a:bodyPr/>
          <a:lstStyle/>
          <a:p>
            <a:pPr defTabSz="455882"/>
            <a:fld id="{E486B119-8AB2-4A9F-9AAE-5D051989E788}" type="slidenum">
              <a:rPr lang="en-US" smtClean="0">
                <a:solidFill>
                  <a:srgbClr val="000000"/>
                </a:solidFill>
                <a:latin typeface="Arial" pitchFamily="34" charset="0"/>
                <a:ea typeface="ＭＳ Ｐゴシック" charset="-128"/>
              </a:rPr>
              <a:pPr defTabSz="455882"/>
              <a:t>24</a:t>
            </a:fld>
            <a:endParaRPr lang="en-US" dirty="0" smtClean="0">
              <a:solidFill>
                <a:srgbClr val="000000"/>
              </a:solidFill>
              <a:latin typeface="Arial" pitchFamily="34" charset="0"/>
              <a:ea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ＭＳ Ｐゴシック" charset="-128"/>
                <a:cs typeface="+mn-cs"/>
              </a:rPr>
              <a:t>Consumer, Family, Peer, and Recovery Community Organizations</a:t>
            </a:r>
          </a:p>
          <a:p>
            <a:r>
              <a:rPr lang="en-US" sz="1200" kern="1200" dirty="0" smtClean="0">
                <a:solidFill>
                  <a:schemeClr val="tx1"/>
                </a:solidFill>
                <a:latin typeface="+mn-lt"/>
                <a:ea typeface="ＭＳ Ｐゴシック" charset="-128"/>
                <a:cs typeface="+mn-cs"/>
              </a:rPr>
              <a:t>Faces and Voices of Recovery (FAVOR)</a:t>
            </a:r>
          </a:p>
          <a:p>
            <a:r>
              <a:rPr lang="en-US" sz="1200" kern="1200" dirty="0" smtClean="0">
                <a:solidFill>
                  <a:schemeClr val="tx1"/>
                </a:solidFill>
                <a:latin typeface="+mn-lt"/>
                <a:ea typeface="ＭＳ Ｐゴシック" charset="-128"/>
                <a:cs typeface="+mn-cs"/>
              </a:rPr>
              <a:t>Mental Health America (MHA)</a:t>
            </a:r>
          </a:p>
          <a:p>
            <a:r>
              <a:rPr lang="en-US" sz="1200" kern="1200" dirty="0" smtClean="0">
                <a:solidFill>
                  <a:schemeClr val="tx1"/>
                </a:solidFill>
                <a:latin typeface="+mn-lt"/>
                <a:ea typeface="ＭＳ Ｐゴシック" charset="-128"/>
                <a:cs typeface="+mn-cs"/>
              </a:rPr>
              <a:t>National Alliance on Mental Illness (NAMI)</a:t>
            </a:r>
          </a:p>
          <a:p>
            <a:r>
              <a:rPr lang="en-US" sz="1200" kern="1200" dirty="0" smtClean="0">
                <a:solidFill>
                  <a:schemeClr val="tx1"/>
                </a:solidFill>
                <a:latin typeface="+mn-lt"/>
                <a:ea typeface="ＭＳ Ｐゴシック" charset="-128"/>
                <a:cs typeface="+mn-cs"/>
              </a:rPr>
              <a:t>National Council on Alcoholism and Drug Dependence (NCADD)</a:t>
            </a:r>
          </a:p>
          <a:p>
            <a:r>
              <a:rPr lang="en-US" sz="1200" kern="1200" dirty="0" smtClean="0">
                <a:solidFill>
                  <a:schemeClr val="tx1"/>
                </a:solidFill>
                <a:latin typeface="+mn-lt"/>
                <a:ea typeface="ＭＳ Ｐゴシック" charset="-128"/>
                <a:cs typeface="+mn-cs"/>
              </a:rPr>
              <a:t>National Empowerment Center (NEC)</a:t>
            </a:r>
          </a:p>
          <a:p>
            <a:r>
              <a:rPr lang="en-US" sz="1200" kern="1200" dirty="0" smtClean="0">
                <a:solidFill>
                  <a:schemeClr val="tx1"/>
                </a:solidFill>
                <a:latin typeface="+mn-lt"/>
                <a:ea typeface="ＭＳ Ｐゴシック" charset="-128"/>
                <a:cs typeface="+mn-cs"/>
              </a:rPr>
              <a:t>National Federation of Families for Children’s Mental Health</a:t>
            </a:r>
          </a:p>
          <a:p>
            <a:r>
              <a:rPr lang="en-US" sz="1200" kern="1200" dirty="0" smtClean="0">
                <a:solidFill>
                  <a:schemeClr val="tx1"/>
                </a:solidFill>
                <a:latin typeface="+mn-lt"/>
                <a:ea typeface="ＭＳ Ｐゴシック" charset="-128"/>
                <a:cs typeface="+mn-cs"/>
              </a:rPr>
              <a:t>National Health Care for the Homeless Council (NHCHC)</a:t>
            </a:r>
          </a:p>
          <a:p>
            <a:r>
              <a:rPr lang="en-US" sz="1200" kern="1200" dirty="0" smtClean="0">
                <a:solidFill>
                  <a:schemeClr val="tx1"/>
                </a:solidFill>
                <a:latin typeface="+mn-lt"/>
                <a:ea typeface="ＭＳ Ｐゴシック" charset="-128"/>
                <a:cs typeface="+mn-cs"/>
              </a:rPr>
              <a:t>National Leadership Council on African American Behavioral Health (NLC)</a:t>
            </a:r>
          </a:p>
          <a:p>
            <a:r>
              <a:rPr lang="en-US" sz="1200" kern="1200" dirty="0" smtClean="0">
                <a:solidFill>
                  <a:schemeClr val="tx1"/>
                </a:solidFill>
                <a:latin typeface="+mn-lt"/>
                <a:ea typeface="ＭＳ Ｐゴシック" charset="-128"/>
                <a:cs typeface="+mn-cs"/>
              </a:rPr>
              <a:t>Young People in Recovery (YPR)</a:t>
            </a:r>
          </a:p>
          <a:p>
            <a:r>
              <a:rPr lang="en-US" sz="1200" kern="1200" dirty="0" smtClean="0">
                <a:solidFill>
                  <a:schemeClr val="tx1"/>
                </a:solidFill>
                <a:latin typeface="+mn-lt"/>
                <a:ea typeface="ＭＳ Ｐゴシック" charset="-128"/>
                <a:cs typeface="+mn-cs"/>
              </a:rPr>
              <a:t>Youth MOVE National</a:t>
            </a:r>
            <a:endParaRPr lang="en-US" sz="1200" kern="1200" dirty="0">
              <a:solidFill>
                <a:schemeClr val="tx1"/>
              </a:solidFill>
              <a:latin typeface="+mn-lt"/>
              <a:ea typeface="ＭＳ Ｐゴシック" charset="-128"/>
              <a:cs typeface="+mn-cs"/>
            </a:endParaRPr>
          </a:p>
        </p:txBody>
      </p:sp>
      <p:sp>
        <p:nvSpPr>
          <p:cNvPr id="4" name="Slide Number Placeholder 3"/>
          <p:cNvSpPr>
            <a:spLocks noGrp="1"/>
          </p:cNvSpPr>
          <p:nvPr>
            <p:ph type="sldNum" sz="quarter" idx="10"/>
          </p:nvPr>
        </p:nvSpPr>
        <p:spPr/>
        <p:txBody>
          <a:bodyPr/>
          <a:lstStyle/>
          <a:p>
            <a:fld id="{68DE9444-4D87-4ABF-AB4D-667561A0DC10}"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p:spPr>
        <p:txBody>
          <a:bodyPr/>
          <a:lstStyle/>
          <a:p>
            <a:endParaRPr lang="en-US" dirty="0" smtClean="0">
              <a:ea typeface="ＭＳ Ｐゴシック" charset="-128"/>
            </a:endParaRPr>
          </a:p>
        </p:txBody>
      </p:sp>
      <p:sp>
        <p:nvSpPr>
          <p:cNvPr id="175108" name="Slide Number Placeholder 3"/>
          <p:cNvSpPr>
            <a:spLocks noGrp="1"/>
          </p:cNvSpPr>
          <p:nvPr>
            <p:ph type="sldNum" sz="quarter" idx="5"/>
          </p:nvPr>
        </p:nvSpPr>
        <p:spPr>
          <a:noFill/>
          <a:ln>
            <a:miter lim="800000"/>
            <a:headEnd/>
            <a:tailEnd/>
          </a:ln>
        </p:spPr>
        <p:txBody>
          <a:bodyPr/>
          <a:lstStyle/>
          <a:p>
            <a:pPr defTabSz="455882"/>
            <a:fld id="{E486B119-8AB2-4A9F-9AAE-5D051989E788}" type="slidenum">
              <a:rPr lang="en-US" smtClean="0">
                <a:solidFill>
                  <a:srgbClr val="000000"/>
                </a:solidFill>
                <a:latin typeface="Arial" pitchFamily="34" charset="0"/>
                <a:ea typeface="ＭＳ Ｐゴシック" charset="-128"/>
              </a:rPr>
              <a:pPr defTabSz="455882"/>
              <a:t>26</a:t>
            </a:fld>
            <a:endParaRPr lang="en-US" dirty="0" smtClean="0">
              <a:solidFill>
                <a:srgbClr val="000000"/>
              </a:solidFill>
              <a:latin typeface="Arial" pitchFamily="34" charset="0"/>
              <a:ea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p:spPr>
        <p:txBody>
          <a:bodyPr/>
          <a:lstStyle/>
          <a:p>
            <a:endParaRPr lang="en-US" dirty="0" smtClean="0">
              <a:ea typeface="ＭＳ Ｐゴシック" charset="-128"/>
            </a:endParaRPr>
          </a:p>
        </p:txBody>
      </p:sp>
      <p:sp>
        <p:nvSpPr>
          <p:cNvPr id="175108" name="Slide Number Placeholder 3"/>
          <p:cNvSpPr>
            <a:spLocks noGrp="1"/>
          </p:cNvSpPr>
          <p:nvPr>
            <p:ph type="sldNum" sz="quarter" idx="5"/>
          </p:nvPr>
        </p:nvSpPr>
        <p:spPr>
          <a:noFill/>
          <a:ln>
            <a:miter lim="800000"/>
            <a:headEnd/>
            <a:tailEnd/>
          </a:ln>
        </p:spPr>
        <p:txBody>
          <a:bodyPr/>
          <a:lstStyle/>
          <a:p>
            <a:pPr defTabSz="455882"/>
            <a:fld id="{E486B119-8AB2-4A9F-9AAE-5D051989E788}" type="slidenum">
              <a:rPr lang="en-US" smtClean="0">
                <a:solidFill>
                  <a:srgbClr val="000000"/>
                </a:solidFill>
                <a:latin typeface="Arial" pitchFamily="34" charset="0"/>
                <a:ea typeface="ＭＳ Ｐゴシック" charset="-128"/>
              </a:rPr>
              <a:pPr defTabSz="455882"/>
              <a:t>27</a:t>
            </a:fld>
            <a:endParaRPr lang="en-US" dirty="0" smtClean="0">
              <a:solidFill>
                <a:srgbClr val="000000"/>
              </a:solidFill>
              <a:latin typeface="Arial" pitchFamily="34" charset="0"/>
              <a:ea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a typeface="+mn-ea"/>
              </a:rPr>
              <a:t>These fact sheets and brochures are great products that can be used by your staff when working one-on-one with [clients/consumers/patients] and  as giveaways at local community events or health fairs.  They provide basic information on the benefits of enrollment, what health insurance is, and how this can make health care more affordable.  They can be easily downloaded and you can add your logo  to the product to help direct individuals to contact your organization for more information or help around enrollment. In the next few slides, we’ll show you what’s available for different groups of individuals and in different languages. Printed copies of several items are available free through CMS; we will indicate which ones are currently available as we describe them.  Use the CMS ordering widget in the dock to learn how to order them. The Resource List references which products are available to order at this time as well.   More products will be produced  as we get closer to the open enrollment period.</a:t>
            </a:r>
          </a:p>
          <a:p>
            <a:r>
              <a:rPr lang="en-US" dirty="0" smtClean="0">
                <a:ea typeface="+mn-ea"/>
              </a:rPr>
              <a:t> </a:t>
            </a:r>
          </a:p>
          <a:p>
            <a:r>
              <a:rPr lang="en-US" dirty="0" smtClean="0">
                <a:ea typeface="+mn-ea"/>
              </a:rPr>
              <a:t> </a:t>
            </a:r>
            <a:endParaRPr lang="en-US" dirty="0"/>
          </a:p>
        </p:txBody>
      </p:sp>
      <p:sp>
        <p:nvSpPr>
          <p:cNvPr id="4" name="Slide Number Placeholder 3"/>
          <p:cNvSpPr>
            <a:spLocks noGrp="1"/>
          </p:cNvSpPr>
          <p:nvPr>
            <p:ph type="sldNum" sz="quarter" idx="10"/>
          </p:nvPr>
        </p:nvSpPr>
        <p:spPr/>
        <p:txBody>
          <a:bodyPr/>
          <a:lstStyle/>
          <a:p>
            <a:fld id="{91699F64-115B-4487-A2F1-5707C1468FC7}" type="slidenum">
              <a:rPr lang="en-US" smtClean="0"/>
              <a:pPr/>
              <a:t>28</a:t>
            </a:fld>
            <a:endParaRPr lang="en-US"/>
          </a:p>
        </p:txBody>
      </p:sp>
    </p:spTree>
    <p:extLst>
      <p:ext uri="{BB962C8B-B14F-4D97-AF65-F5344CB8AC3E}">
        <p14:creationId xmlns:p14="http://schemas.microsoft.com/office/powerpoint/2010/main" val="16322982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dirty="0" smtClean="0">
                <a:ea typeface="+mn-ea"/>
              </a:rPr>
              <a:t>This brief brochure explains the benefits of Health Insurance Marketplace and describes what steps consumers can take to prepare before open enrollment begins in October.  It is available in many different languages.  Also, customized versions have been created for Alaska Natives and American Indians.  Click on </a:t>
            </a:r>
            <a:r>
              <a:rPr lang="en-US" b="1" dirty="0" smtClean="0">
                <a:ea typeface="+mn-ea"/>
              </a:rPr>
              <a:t>Resources 24-36 </a:t>
            </a:r>
            <a:r>
              <a:rPr lang="en-US" dirty="0" smtClean="0">
                <a:ea typeface="+mn-ea"/>
              </a:rPr>
              <a:t>to access the brochures . You can order  printed copies of this brochure from CMS. Click on the CMS widget on the dock  to learn how.</a:t>
            </a:r>
          </a:p>
          <a:p>
            <a:pPr defTabSz="897301" eaLnBrk="1" fontAlgn="auto" hangingPunct="1">
              <a:spcBef>
                <a:spcPts val="0"/>
              </a:spcBef>
              <a:spcAft>
                <a:spcPts val="0"/>
              </a:spcAft>
              <a:defRPr/>
            </a:pPr>
            <a:r>
              <a:rPr lang="en-US" dirty="0" smtClean="0">
                <a:ea typeface="+mn-ea"/>
              </a:rPr>
              <a:t> </a:t>
            </a:r>
            <a:r>
              <a:rPr lang="en-US" b="1" dirty="0" smtClean="0">
                <a:ea typeface="+mn-ea"/>
              </a:rPr>
              <a:t>Please provide other ideas about how to use this resource.</a:t>
            </a:r>
          </a:p>
          <a:p>
            <a:endParaRPr lang="en-US" dirty="0" smtClean="0"/>
          </a:p>
          <a:p>
            <a:endParaRPr lang="en-US" b="1" dirty="0" smtClean="0">
              <a:ea typeface="+mn-ea"/>
            </a:endParaRPr>
          </a:p>
          <a:p>
            <a:r>
              <a:rPr lang="en-US" b="1" dirty="0" smtClean="0">
                <a:ea typeface="+mn-ea"/>
              </a:rPr>
              <a:t>Resources 24-36:</a:t>
            </a:r>
            <a:endParaRPr lang="en-US" dirty="0" smtClean="0"/>
          </a:p>
          <a:p>
            <a:pPr lvl="0"/>
            <a:endParaRPr lang="en-US" dirty="0" smtClean="0">
              <a:ea typeface="+mn-ea"/>
            </a:endParaRPr>
          </a:p>
          <a:p>
            <a:pPr lvl="0"/>
            <a:r>
              <a:rPr lang="en-US" dirty="0" smtClean="0">
                <a:ea typeface="+mn-ea"/>
              </a:rPr>
              <a:t>About the Health Insurance Marketplace (English)</a:t>
            </a:r>
          </a:p>
          <a:p>
            <a:r>
              <a:rPr lang="en-US" u="sng" dirty="0" smtClean="0">
                <a:ea typeface="+mn-ea"/>
                <a:hlinkClick r:id="rId3"/>
              </a:rPr>
              <a:t>http://marketplace.cms.gov/GetOfficialResources/Publications-and-articles/about-the-marketplace-english.pdf</a:t>
            </a:r>
            <a:r>
              <a:rPr lang="en-US" dirty="0" smtClean="0">
                <a:ea typeface="+mn-ea"/>
              </a:rPr>
              <a:t> </a:t>
            </a:r>
          </a:p>
          <a:p>
            <a:pPr lvl="0"/>
            <a:endParaRPr lang="en-US" dirty="0" smtClean="0">
              <a:ea typeface="+mn-ea"/>
            </a:endParaRPr>
          </a:p>
          <a:p>
            <a:pPr lvl="0"/>
            <a:r>
              <a:rPr lang="en-US" dirty="0" smtClean="0">
                <a:ea typeface="+mn-ea"/>
              </a:rPr>
              <a:t>About the Health Insurance Marketplace – Alaska Native</a:t>
            </a:r>
          </a:p>
          <a:p>
            <a:pPr lvl="0"/>
            <a:r>
              <a:rPr lang="en-US" dirty="0" smtClean="0">
                <a:ea typeface="+mn-ea"/>
              </a:rPr>
              <a:t>http://marketplace.cms.gov/GetOfficialResources/Publications-and-articles/about-the-health-insurance-marketplace-Alaska-Native.pdf</a:t>
            </a:r>
          </a:p>
          <a:p>
            <a:pPr lvl="0"/>
            <a:endParaRPr lang="en-US" dirty="0" smtClean="0">
              <a:ea typeface="+mn-ea"/>
            </a:endParaRPr>
          </a:p>
          <a:p>
            <a:pPr lvl="0"/>
            <a:r>
              <a:rPr lang="en-US" dirty="0" smtClean="0">
                <a:ea typeface="+mn-ea"/>
              </a:rPr>
              <a:t>About the Health Insurance Marketplace – American Indian</a:t>
            </a:r>
          </a:p>
          <a:p>
            <a:pPr lvl="0"/>
            <a:r>
              <a:rPr lang="en-US" dirty="0" smtClean="0">
                <a:ea typeface="+mn-ea"/>
              </a:rPr>
              <a:t>http://marketplace.cms.gov/GetOfficialResources/Publications-and-articles/about-the-health-insurance-marketplace-American-Indian.pdf</a:t>
            </a:r>
          </a:p>
          <a:p>
            <a:pPr lvl="0"/>
            <a:endParaRPr lang="en-US" dirty="0" smtClean="0">
              <a:ea typeface="+mn-ea"/>
            </a:endParaRPr>
          </a:p>
          <a:p>
            <a:pPr lvl="0"/>
            <a:r>
              <a:rPr lang="en-US" dirty="0" smtClean="0">
                <a:ea typeface="+mn-ea"/>
              </a:rPr>
              <a:t>About the Health Insurance Marketplace (Arabic)</a:t>
            </a:r>
          </a:p>
          <a:p>
            <a:pPr defTabSz="897301" eaLnBrk="1" fontAlgn="auto" hangingPunct="1">
              <a:spcBef>
                <a:spcPts val="0"/>
              </a:spcBef>
              <a:spcAft>
                <a:spcPts val="0"/>
              </a:spcAft>
              <a:defRPr/>
            </a:pPr>
            <a:r>
              <a:rPr lang="en-US" dirty="0" smtClean="0">
                <a:ea typeface="+mn-ea"/>
              </a:rPr>
              <a:t>http://marketplace.cms.gov/GetOfficialResources/Other-languages/about-the-marketplace-fact-sheet-Arabic.pdf</a:t>
            </a:r>
          </a:p>
          <a:p>
            <a:pPr lvl="0"/>
            <a:endParaRPr lang="en-US" dirty="0" smtClean="0">
              <a:ea typeface="+mn-ea"/>
            </a:endParaRPr>
          </a:p>
          <a:p>
            <a:pPr lvl="0"/>
            <a:r>
              <a:rPr lang="en-US" dirty="0" smtClean="0">
                <a:ea typeface="+mn-ea"/>
              </a:rPr>
              <a:t>About the Health Insurance Marketplace (Chinese)</a:t>
            </a:r>
          </a:p>
          <a:p>
            <a:pPr lvl="0"/>
            <a:r>
              <a:rPr lang="en-US" dirty="0" smtClean="0">
                <a:ea typeface="+mn-ea"/>
              </a:rPr>
              <a:t>http://marketplace.cms.gov/GetOfficialResources/Other-languages/about-the-marketplace-chinese.pdf</a:t>
            </a:r>
          </a:p>
          <a:p>
            <a:pPr lvl="0"/>
            <a:endParaRPr lang="en-US" dirty="0" smtClean="0">
              <a:ea typeface="+mn-ea"/>
            </a:endParaRPr>
          </a:p>
          <a:p>
            <a:pPr lvl="0"/>
            <a:r>
              <a:rPr lang="en-US" dirty="0" smtClean="0">
                <a:ea typeface="+mn-ea"/>
              </a:rPr>
              <a:t>About the Health Insurance Marketplace (Creole)</a:t>
            </a:r>
          </a:p>
          <a:p>
            <a:pPr lvl="0"/>
            <a:r>
              <a:rPr lang="en-US" dirty="0" smtClean="0">
                <a:ea typeface="+mn-ea"/>
              </a:rPr>
              <a:t>http://marketplace.cms.gov/GetOfficialResources/Other-languages/about-the-marketplace-fact-sheet-Creole.pdf</a:t>
            </a:r>
          </a:p>
          <a:p>
            <a:pPr lvl="0"/>
            <a:endParaRPr lang="en-US" dirty="0" smtClean="0">
              <a:ea typeface="+mn-ea"/>
            </a:endParaRPr>
          </a:p>
          <a:p>
            <a:pPr lvl="0"/>
            <a:r>
              <a:rPr lang="en-US" dirty="0" smtClean="0">
                <a:ea typeface="+mn-ea"/>
              </a:rPr>
              <a:t>About the Health Insurance Marketplace (Korean)</a:t>
            </a:r>
          </a:p>
          <a:p>
            <a:pPr lvl="0"/>
            <a:r>
              <a:rPr lang="en-US" dirty="0" smtClean="0">
                <a:ea typeface="+mn-ea"/>
              </a:rPr>
              <a:t>http://marketplace.cms.gov/GetOfficialResources/Other-languages/about-the-marketplace-korean.pdf</a:t>
            </a:r>
          </a:p>
          <a:p>
            <a:pPr lvl="0"/>
            <a:endParaRPr lang="en-US" dirty="0" smtClean="0">
              <a:ea typeface="+mn-ea"/>
            </a:endParaRPr>
          </a:p>
          <a:p>
            <a:pPr lvl="0"/>
            <a:r>
              <a:rPr lang="en-US" dirty="0" smtClean="0">
                <a:ea typeface="+mn-ea"/>
              </a:rPr>
              <a:t>About the Health Insurance Marketplace (Polish)</a:t>
            </a:r>
          </a:p>
          <a:p>
            <a:pPr lvl="0"/>
            <a:r>
              <a:rPr lang="en-US" dirty="0" smtClean="0">
                <a:ea typeface="+mn-ea"/>
              </a:rPr>
              <a:t>http://marketplace.cms.gov/GetOfficialResources/Other-languages/about-the-marketplace-fact-sheet-Polish.pdf</a:t>
            </a:r>
          </a:p>
          <a:p>
            <a:pPr lvl="0"/>
            <a:endParaRPr lang="en-US" dirty="0" smtClean="0">
              <a:ea typeface="+mn-ea"/>
            </a:endParaRPr>
          </a:p>
          <a:p>
            <a:pPr lvl="0"/>
            <a:r>
              <a:rPr lang="en-US" dirty="0" smtClean="0">
                <a:ea typeface="+mn-ea"/>
              </a:rPr>
              <a:t>About the Health Insurance Marketplace (Portuguese)</a:t>
            </a:r>
          </a:p>
          <a:p>
            <a:pPr lvl="0"/>
            <a:r>
              <a:rPr lang="en-US" dirty="0" smtClean="0">
                <a:ea typeface="+mn-ea"/>
              </a:rPr>
              <a:t>http://marketplace.cms.gov/GetOfficialResources/Other-languages/about-the-marketplace-fact-sheet-Portuguese.pdf</a:t>
            </a:r>
          </a:p>
          <a:p>
            <a:pPr lvl="0"/>
            <a:endParaRPr lang="en-US" dirty="0" smtClean="0">
              <a:ea typeface="+mn-ea"/>
            </a:endParaRPr>
          </a:p>
          <a:p>
            <a:pPr lvl="0"/>
            <a:r>
              <a:rPr lang="en-US" dirty="0" smtClean="0">
                <a:ea typeface="+mn-ea"/>
              </a:rPr>
              <a:t>About the Health Insurance Marketplace (Russian)</a:t>
            </a:r>
          </a:p>
          <a:p>
            <a:pPr lvl="0"/>
            <a:r>
              <a:rPr lang="en-US" dirty="0" smtClean="0">
                <a:ea typeface="+mn-ea"/>
              </a:rPr>
              <a:t>http://marketplace.cms.gov/GetOfficialResources/Other-languages/about-the-marketplace-russian.pdf</a:t>
            </a:r>
          </a:p>
          <a:p>
            <a:pPr lvl="0"/>
            <a:endParaRPr lang="en-US" dirty="0" smtClean="0">
              <a:ea typeface="+mn-ea"/>
            </a:endParaRPr>
          </a:p>
          <a:p>
            <a:pPr lvl="0"/>
            <a:r>
              <a:rPr lang="en-US" dirty="0" smtClean="0">
                <a:ea typeface="+mn-ea"/>
              </a:rPr>
              <a:t>About the Health Insurance Marketplace (Spanish)  </a:t>
            </a:r>
          </a:p>
          <a:p>
            <a:pPr lvl="0"/>
            <a:r>
              <a:rPr lang="en-US" dirty="0" smtClean="0">
                <a:ea typeface="+mn-ea"/>
              </a:rPr>
              <a:t>http://marketplace.cms.gov/GetOfficialResources/Spanish-materials/about-the-marketplace-spanish.pdf</a:t>
            </a:r>
          </a:p>
          <a:p>
            <a:pPr lvl="0"/>
            <a:endParaRPr lang="en-US" dirty="0" smtClean="0">
              <a:ea typeface="+mn-ea"/>
            </a:endParaRPr>
          </a:p>
          <a:p>
            <a:pPr lvl="0"/>
            <a:r>
              <a:rPr lang="en-US" dirty="0" smtClean="0">
                <a:ea typeface="+mn-ea"/>
              </a:rPr>
              <a:t>About the Health Insurance Marketplace (Tagalog)</a:t>
            </a:r>
          </a:p>
          <a:p>
            <a:pPr lvl="0"/>
            <a:r>
              <a:rPr lang="en-US" dirty="0" smtClean="0">
                <a:ea typeface="+mn-ea"/>
              </a:rPr>
              <a:t>http://marketplace.cms.gov/GetOfficialResources/Other-languages/about-the-marketplace-tagalog.pdf</a:t>
            </a:r>
          </a:p>
          <a:p>
            <a:pPr lvl="0"/>
            <a:endParaRPr lang="en-US" dirty="0" smtClean="0">
              <a:ea typeface="+mn-ea"/>
            </a:endParaRPr>
          </a:p>
          <a:p>
            <a:pPr lvl="0"/>
            <a:r>
              <a:rPr lang="en-US" dirty="0" smtClean="0">
                <a:ea typeface="+mn-ea"/>
              </a:rPr>
              <a:t>About the Health Insurance Marketplace (Vietnamese)</a:t>
            </a:r>
          </a:p>
          <a:p>
            <a:r>
              <a:rPr lang="en-US" dirty="0" smtClean="0"/>
              <a:t>http://marketplace.cms.gov/GetOfficialResources/Other-languages/about-the-marketplace-vietnamese.pdf</a:t>
            </a:r>
          </a:p>
          <a:p>
            <a:endParaRPr lang="en-US" dirty="0"/>
          </a:p>
        </p:txBody>
      </p:sp>
      <p:sp>
        <p:nvSpPr>
          <p:cNvPr id="4" name="Slide Number Placeholder 3"/>
          <p:cNvSpPr>
            <a:spLocks noGrp="1"/>
          </p:cNvSpPr>
          <p:nvPr>
            <p:ph type="sldNum" sz="quarter" idx="10"/>
          </p:nvPr>
        </p:nvSpPr>
        <p:spPr/>
        <p:txBody>
          <a:bodyPr/>
          <a:lstStyle/>
          <a:p>
            <a:fld id="{91699F64-115B-4487-A2F1-5707C1468FC7}" type="slidenum">
              <a:rPr lang="en-US" smtClean="0"/>
              <a:pPr/>
              <a:t>29</a:t>
            </a:fld>
            <a:endParaRPr lang="en-US"/>
          </a:p>
        </p:txBody>
      </p:sp>
    </p:spTree>
    <p:extLst>
      <p:ext uri="{BB962C8B-B14F-4D97-AF65-F5344CB8AC3E}">
        <p14:creationId xmlns:p14="http://schemas.microsoft.com/office/powerpoint/2010/main" val="33862839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defTabSz="897301" eaLnBrk="1" fontAlgn="auto" hangingPunct="1">
              <a:spcBef>
                <a:spcPts val="0"/>
              </a:spcBef>
              <a:spcAft>
                <a:spcPts val="0"/>
              </a:spcAft>
              <a:defRPr/>
            </a:pPr>
            <a:r>
              <a:rPr lang="en-US" dirty="0" smtClean="0">
                <a:ea typeface="+mn-ea"/>
              </a:rPr>
              <a:t>As a companion piece to the previous brochure, the Value of Health Insurance provides an introduction to what health insurance does, how much it costs and how it helps individuals pay for health care.  The brochure is available in numerous languages and as in the earlier brochure, customized for Alaska Natives and American Indians.  Click on </a:t>
            </a:r>
            <a:r>
              <a:rPr lang="en-US" b="1" dirty="0" smtClean="0">
                <a:ea typeface="+mn-ea"/>
              </a:rPr>
              <a:t>Resources 37-49</a:t>
            </a:r>
            <a:r>
              <a:rPr lang="en-US" dirty="0" smtClean="0">
                <a:ea typeface="+mn-ea"/>
              </a:rPr>
              <a:t> to access these brochures.  You can also order printed copies of this brochure from CMS as well.</a:t>
            </a:r>
          </a:p>
          <a:p>
            <a:pPr defTabSz="897301" eaLnBrk="1" fontAlgn="auto" hangingPunct="1">
              <a:spcBef>
                <a:spcPts val="0"/>
              </a:spcBef>
              <a:spcAft>
                <a:spcPts val="0"/>
              </a:spcAft>
              <a:defRPr/>
            </a:pPr>
            <a:r>
              <a:rPr lang="en-US" b="1" dirty="0" smtClean="0">
                <a:ea typeface="+mn-ea"/>
              </a:rPr>
              <a:t>Please provide other ideas about how to use this resource.</a:t>
            </a:r>
          </a:p>
          <a:p>
            <a:endParaRPr lang="en-US" dirty="0" smtClean="0"/>
          </a:p>
          <a:p>
            <a:endParaRPr lang="en-US" b="1" dirty="0" smtClean="0">
              <a:ea typeface="+mn-ea"/>
            </a:endParaRPr>
          </a:p>
          <a:p>
            <a:r>
              <a:rPr lang="en-US" b="1" dirty="0" smtClean="0">
                <a:ea typeface="+mn-ea"/>
              </a:rPr>
              <a:t>Resources 37-49:</a:t>
            </a:r>
            <a:endParaRPr lang="en-US" dirty="0" smtClean="0"/>
          </a:p>
          <a:p>
            <a:pPr lvl="0"/>
            <a:endParaRPr lang="en-US" dirty="0" smtClean="0">
              <a:ea typeface="+mn-ea"/>
            </a:endParaRPr>
          </a:p>
          <a:p>
            <a:pPr lvl="0"/>
            <a:r>
              <a:rPr lang="en-US" dirty="0" smtClean="0">
                <a:ea typeface="+mn-ea"/>
              </a:rPr>
              <a:t>The Value of Health Insurance (English)  </a:t>
            </a:r>
          </a:p>
          <a:p>
            <a:r>
              <a:rPr lang="en-US" u="sng" dirty="0" smtClean="0">
                <a:ea typeface="+mn-ea"/>
                <a:hlinkClick r:id="rId3"/>
              </a:rPr>
              <a:t>http://marketplace.cms.gov/GetOfficialResources/Publications-and-articles/value-of-health-insurance-english.pdf</a:t>
            </a:r>
            <a:r>
              <a:rPr lang="en-US" dirty="0" smtClean="0">
                <a:ea typeface="+mn-ea"/>
              </a:rPr>
              <a:t> </a:t>
            </a:r>
          </a:p>
          <a:p>
            <a:pPr lvl="0"/>
            <a:endParaRPr lang="en-US" dirty="0" smtClean="0">
              <a:ea typeface="+mn-ea"/>
            </a:endParaRPr>
          </a:p>
          <a:p>
            <a:pPr lvl="0"/>
            <a:r>
              <a:rPr lang="en-US" dirty="0" smtClean="0">
                <a:ea typeface="+mn-ea"/>
              </a:rPr>
              <a:t>The Value of Health Insurance- Alaska Native</a:t>
            </a:r>
          </a:p>
          <a:p>
            <a:pPr lvl="0"/>
            <a:r>
              <a:rPr lang="en-US" dirty="0" smtClean="0">
                <a:ea typeface="+mn-ea"/>
              </a:rPr>
              <a:t>http://marketplace.cms.gov/GetOfficialResources/Publications-and-articles/value-of-health-insurance-Alaska-Native.pdf</a:t>
            </a:r>
          </a:p>
          <a:p>
            <a:pPr lvl="0"/>
            <a:endParaRPr lang="en-US" dirty="0" smtClean="0">
              <a:ea typeface="+mn-ea"/>
            </a:endParaRPr>
          </a:p>
          <a:p>
            <a:pPr lvl="0"/>
            <a:r>
              <a:rPr lang="en-US" dirty="0" smtClean="0">
                <a:ea typeface="+mn-ea"/>
              </a:rPr>
              <a:t>The Value of Health Insurance- American Indian</a:t>
            </a:r>
          </a:p>
          <a:p>
            <a:pPr lvl="0"/>
            <a:r>
              <a:rPr lang="en-US" dirty="0" smtClean="0">
                <a:ea typeface="+mn-ea"/>
              </a:rPr>
              <a:t>http://marketplace.cms.gov/GetOfficialResources/Publications-and-articles/value-of-health-insurance-American-Indian.pdf</a:t>
            </a:r>
          </a:p>
          <a:p>
            <a:pPr lvl="0"/>
            <a:endParaRPr lang="en-US" dirty="0" smtClean="0">
              <a:ea typeface="+mn-ea"/>
            </a:endParaRPr>
          </a:p>
          <a:p>
            <a:pPr lvl="0"/>
            <a:r>
              <a:rPr lang="en-US" dirty="0" smtClean="0">
                <a:ea typeface="+mn-ea"/>
              </a:rPr>
              <a:t>The Value of Health Insurance (Arabic)</a:t>
            </a:r>
          </a:p>
          <a:p>
            <a:pPr lvl="0"/>
            <a:r>
              <a:rPr lang="en-US" dirty="0" smtClean="0">
                <a:ea typeface="+mn-ea"/>
              </a:rPr>
              <a:t>http://marketplace.cms.gov/GetOfficialResources/Other-languages/value-of-health-insurance-Arabic.pdf</a:t>
            </a:r>
          </a:p>
          <a:p>
            <a:pPr lvl="0"/>
            <a:endParaRPr lang="en-US" dirty="0" smtClean="0">
              <a:ea typeface="+mn-ea"/>
            </a:endParaRPr>
          </a:p>
          <a:p>
            <a:pPr lvl="0"/>
            <a:r>
              <a:rPr lang="en-US" dirty="0" smtClean="0">
                <a:ea typeface="+mn-ea"/>
              </a:rPr>
              <a:t>The Value of Health Insurance (Chinese)</a:t>
            </a:r>
          </a:p>
          <a:p>
            <a:pPr lvl="0"/>
            <a:r>
              <a:rPr lang="en-US" dirty="0" smtClean="0">
                <a:ea typeface="+mn-ea"/>
              </a:rPr>
              <a:t>http://marketplace.cms.gov/GetOfficialResources/Other-languages/value-of-health-insurance-chinese.pdf</a:t>
            </a:r>
          </a:p>
          <a:p>
            <a:pPr lvl="0"/>
            <a:endParaRPr lang="en-US" dirty="0" smtClean="0">
              <a:ea typeface="+mn-ea"/>
            </a:endParaRPr>
          </a:p>
          <a:p>
            <a:pPr lvl="0"/>
            <a:r>
              <a:rPr lang="en-US" dirty="0" smtClean="0">
                <a:ea typeface="+mn-ea"/>
              </a:rPr>
              <a:t>The Value of Health Insurance (Creole)</a:t>
            </a:r>
          </a:p>
          <a:p>
            <a:pPr lvl="0"/>
            <a:r>
              <a:rPr lang="en-US" dirty="0" smtClean="0">
                <a:ea typeface="+mn-ea"/>
              </a:rPr>
              <a:t>http://marketplace.cms.gov/GetOfficialResources/Other-languages/value-of-health-insurance-Creole.pdf</a:t>
            </a:r>
          </a:p>
          <a:p>
            <a:pPr lvl="0"/>
            <a:endParaRPr lang="en-US" dirty="0" smtClean="0">
              <a:ea typeface="+mn-ea"/>
            </a:endParaRPr>
          </a:p>
          <a:p>
            <a:pPr lvl="0"/>
            <a:r>
              <a:rPr lang="en-US" dirty="0" smtClean="0">
                <a:ea typeface="+mn-ea"/>
              </a:rPr>
              <a:t>The Value of Health Insurance (Korean)</a:t>
            </a:r>
          </a:p>
          <a:p>
            <a:pPr lvl="0"/>
            <a:r>
              <a:rPr lang="en-US" dirty="0" smtClean="0">
                <a:ea typeface="+mn-ea"/>
              </a:rPr>
              <a:t>http://marketplace.cms.gov/GetOfficialResources/Other-languages/value-of-health-insurance-korean.pdf</a:t>
            </a:r>
          </a:p>
          <a:p>
            <a:pPr lvl="0"/>
            <a:endParaRPr lang="en-US" dirty="0" smtClean="0">
              <a:ea typeface="+mn-ea"/>
            </a:endParaRPr>
          </a:p>
          <a:p>
            <a:pPr lvl="0"/>
            <a:r>
              <a:rPr lang="en-US" dirty="0" smtClean="0">
                <a:ea typeface="+mn-ea"/>
              </a:rPr>
              <a:t>The Value of Health Insurance (Polish)</a:t>
            </a:r>
          </a:p>
          <a:p>
            <a:pPr lvl="0"/>
            <a:r>
              <a:rPr lang="en-US" dirty="0" smtClean="0">
                <a:ea typeface="+mn-ea"/>
              </a:rPr>
              <a:t>http://marketplace.cms.gov/GetOfficialResources/Other-languages/value-of-health-insurance-Polish.pdf</a:t>
            </a:r>
          </a:p>
          <a:p>
            <a:pPr lvl="0"/>
            <a:endParaRPr lang="en-US" dirty="0" smtClean="0">
              <a:ea typeface="+mn-ea"/>
            </a:endParaRPr>
          </a:p>
          <a:p>
            <a:pPr lvl="0"/>
            <a:r>
              <a:rPr lang="en-US" dirty="0" smtClean="0">
                <a:ea typeface="+mn-ea"/>
              </a:rPr>
              <a:t>The Value of Health Insurance (Portuguese)</a:t>
            </a:r>
          </a:p>
          <a:p>
            <a:pPr lvl="0"/>
            <a:r>
              <a:rPr lang="en-US" dirty="0" smtClean="0">
                <a:ea typeface="+mn-ea"/>
              </a:rPr>
              <a:t>http://marketplace.cms.gov/GetOfficialResources/Other-languages/value-of-health-insurance-Portuguese.pdf</a:t>
            </a:r>
          </a:p>
          <a:p>
            <a:pPr lvl="0"/>
            <a:endParaRPr lang="en-US" dirty="0" smtClean="0">
              <a:ea typeface="+mn-ea"/>
            </a:endParaRPr>
          </a:p>
          <a:p>
            <a:pPr lvl="0"/>
            <a:r>
              <a:rPr lang="en-US" dirty="0" smtClean="0">
                <a:ea typeface="+mn-ea"/>
              </a:rPr>
              <a:t>The Value of Health Insurance (Russian)</a:t>
            </a:r>
          </a:p>
          <a:p>
            <a:pPr lvl="0"/>
            <a:r>
              <a:rPr lang="en-US" dirty="0" smtClean="0">
                <a:ea typeface="+mn-ea"/>
              </a:rPr>
              <a:t>http://marketplace.cms.gov/GetOfficialResources/Other-languages/value-of-health-insurance-russian.pdf</a:t>
            </a:r>
          </a:p>
          <a:p>
            <a:pPr lvl="0"/>
            <a:endParaRPr lang="en-US" dirty="0" smtClean="0">
              <a:ea typeface="+mn-ea"/>
            </a:endParaRPr>
          </a:p>
          <a:p>
            <a:pPr lvl="0"/>
            <a:r>
              <a:rPr lang="en-US" dirty="0" smtClean="0">
                <a:ea typeface="+mn-ea"/>
              </a:rPr>
              <a:t>The Value of Health Insurance (Spanish)</a:t>
            </a:r>
          </a:p>
          <a:p>
            <a:pPr lvl="0"/>
            <a:r>
              <a:rPr lang="en-US" dirty="0" smtClean="0">
                <a:ea typeface="+mn-ea"/>
              </a:rPr>
              <a:t>http://marketplace.cms.gov/GetOfficialResources/Spanish-materials/value-of-health-insurance-spanish.pdf</a:t>
            </a:r>
          </a:p>
          <a:p>
            <a:pPr lvl="0"/>
            <a:endParaRPr lang="en-US" dirty="0" smtClean="0">
              <a:ea typeface="+mn-ea"/>
            </a:endParaRPr>
          </a:p>
          <a:p>
            <a:pPr lvl="0"/>
            <a:r>
              <a:rPr lang="en-US" dirty="0" smtClean="0">
                <a:ea typeface="+mn-ea"/>
              </a:rPr>
              <a:t>The Value of Health Insurance (Tagalog)</a:t>
            </a:r>
          </a:p>
          <a:p>
            <a:pPr lvl="0"/>
            <a:r>
              <a:rPr lang="en-US" dirty="0" smtClean="0">
                <a:ea typeface="+mn-ea"/>
              </a:rPr>
              <a:t>http://marketplace.cms.gov/GetOfficialResources/Other-languages/value-of-health-insurance-tagalog.pdf</a:t>
            </a:r>
          </a:p>
          <a:p>
            <a:pPr lvl="0"/>
            <a:endParaRPr lang="en-US" dirty="0" smtClean="0">
              <a:ea typeface="+mn-ea"/>
            </a:endParaRPr>
          </a:p>
          <a:p>
            <a:pPr lvl="0"/>
            <a:r>
              <a:rPr lang="en-US" dirty="0" smtClean="0">
                <a:ea typeface="+mn-ea"/>
              </a:rPr>
              <a:t>The Value of Health Insurance (Vietnamese)</a:t>
            </a:r>
          </a:p>
          <a:p>
            <a:pPr lvl="0"/>
            <a:r>
              <a:rPr lang="en-US" dirty="0" smtClean="0">
                <a:ea typeface="+mn-ea"/>
              </a:rPr>
              <a:t>http://marketplace.cms.gov/GetOfficialResources/Other-languages/value-of-health-insurance-vietnamese.pdf</a:t>
            </a:r>
          </a:p>
        </p:txBody>
      </p:sp>
      <p:sp>
        <p:nvSpPr>
          <p:cNvPr id="4" name="Slide Number Placeholder 3"/>
          <p:cNvSpPr>
            <a:spLocks noGrp="1"/>
          </p:cNvSpPr>
          <p:nvPr>
            <p:ph type="sldNum" sz="quarter" idx="10"/>
          </p:nvPr>
        </p:nvSpPr>
        <p:spPr/>
        <p:txBody>
          <a:bodyPr/>
          <a:lstStyle/>
          <a:p>
            <a:fld id="{91699F64-115B-4487-A2F1-5707C1468FC7}" type="slidenum">
              <a:rPr lang="en-US" smtClean="0"/>
              <a:pPr/>
              <a:t>30</a:t>
            </a:fld>
            <a:endParaRPr lang="en-US"/>
          </a:p>
        </p:txBody>
      </p:sp>
    </p:spTree>
    <p:extLst>
      <p:ext uri="{BB962C8B-B14F-4D97-AF65-F5344CB8AC3E}">
        <p14:creationId xmlns:p14="http://schemas.microsoft.com/office/powerpoint/2010/main" val="29778059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defTabSz="897301" eaLnBrk="1" fontAlgn="auto" hangingPunct="1">
              <a:spcBef>
                <a:spcPts val="0"/>
              </a:spcBef>
              <a:spcAft>
                <a:spcPts val="0"/>
              </a:spcAft>
              <a:defRPr/>
            </a:pPr>
            <a:r>
              <a:rPr lang="en-US" dirty="0" smtClean="0">
                <a:ea typeface="+mn-ea"/>
              </a:rPr>
              <a:t>These fact sheets provide a quick, easy to understand overview of what different groups of individuals should consider about the ACA.  Easy to print, they are available in both Spanish and English. They can be put in racks or on desks throughout your offices or handed directly to patients and clients when you meet with them.  Click on </a:t>
            </a:r>
            <a:r>
              <a:rPr lang="en-US" b="1" dirty="0" smtClean="0">
                <a:ea typeface="+mn-ea"/>
              </a:rPr>
              <a:t>Resources 50-64</a:t>
            </a:r>
            <a:r>
              <a:rPr lang="en-US" dirty="0" smtClean="0">
                <a:ea typeface="+mn-ea"/>
              </a:rPr>
              <a:t> to download these fact sheets.</a:t>
            </a:r>
          </a:p>
          <a:p>
            <a:pPr defTabSz="897301" eaLnBrk="1" fontAlgn="auto" hangingPunct="1">
              <a:spcBef>
                <a:spcPts val="0"/>
              </a:spcBef>
              <a:spcAft>
                <a:spcPts val="0"/>
              </a:spcAft>
              <a:defRPr/>
            </a:pPr>
            <a:r>
              <a:rPr lang="en-US" b="1" dirty="0" smtClean="0">
                <a:ea typeface="+mn-ea"/>
              </a:rPr>
              <a:t>Please provide other ideas about how to use this resource.</a:t>
            </a:r>
          </a:p>
          <a:p>
            <a:endParaRPr lang="en-US" dirty="0" smtClean="0"/>
          </a:p>
          <a:p>
            <a:endParaRPr lang="en-US" b="1" dirty="0" smtClean="0">
              <a:ea typeface="+mn-ea"/>
            </a:endParaRPr>
          </a:p>
          <a:p>
            <a:r>
              <a:rPr lang="en-US" b="1" dirty="0" smtClean="0">
                <a:ea typeface="+mn-ea"/>
              </a:rPr>
              <a:t>Resources 50-64:</a:t>
            </a:r>
          </a:p>
          <a:p>
            <a:pPr lvl="0"/>
            <a:endParaRPr lang="en-US" dirty="0" smtClean="0">
              <a:ea typeface="+mn-ea"/>
            </a:endParaRPr>
          </a:p>
          <a:p>
            <a:pPr lvl="0"/>
            <a:r>
              <a:rPr lang="en-US" dirty="0" smtClean="0">
                <a:ea typeface="+mn-ea"/>
              </a:rPr>
              <a:t>The Top Five Things You Need to Know About the ACA – African Americans</a:t>
            </a:r>
          </a:p>
          <a:p>
            <a:pPr lvl="0"/>
            <a:r>
              <a:rPr lang="en-US" dirty="0" smtClean="0">
                <a:ea typeface="+mn-ea"/>
              </a:rPr>
              <a:t>http://wayback.archive-it.org/3626/20130619175522/http://www.healthcare.gov/news/brochures/african-americans-top5.pdf</a:t>
            </a:r>
          </a:p>
          <a:p>
            <a:pPr lvl="0"/>
            <a:endParaRPr lang="en-US" dirty="0" smtClean="0">
              <a:ea typeface="+mn-ea"/>
            </a:endParaRPr>
          </a:p>
          <a:p>
            <a:pPr lvl="0"/>
            <a:r>
              <a:rPr lang="en-US" dirty="0" smtClean="0">
                <a:ea typeface="+mn-ea"/>
              </a:rPr>
              <a:t>The Top Five Things You Need to Know About the ACA – Asian Americans &amp; Pacific Islanders</a:t>
            </a:r>
          </a:p>
          <a:p>
            <a:pPr lvl="0"/>
            <a:r>
              <a:rPr lang="en-US" dirty="0" smtClean="0">
                <a:ea typeface="+mn-ea"/>
              </a:rPr>
              <a:t>http://wayback.archive-it.org/3626/20130619175524/http://www.healthcare.gov/news/brochures/asian-american-pacific-islander-top5.pdf</a:t>
            </a:r>
          </a:p>
          <a:p>
            <a:pPr lvl="0"/>
            <a:endParaRPr lang="en-US" dirty="0" smtClean="0">
              <a:ea typeface="+mn-ea"/>
            </a:endParaRPr>
          </a:p>
          <a:p>
            <a:pPr lvl="0"/>
            <a:r>
              <a:rPr lang="en-US" dirty="0" smtClean="0">
                <a:ea typeface="+mn-ea"/>
              </a:rPr>
              <a:t>The Top Five Things You Need to Know About the ACA – Families with Children </a:t>
            </a:r>
          </a:p>
          <a:p>
            <a:pPr lvl="0"/>
            <a:r>
              <a:rPr lang="en-US" dirty="0" smtClean="0">
                <a:ea typeface="+mn-ea"/>
              </a:rPr>
              <a:t>http://wayback.archive-it.org/3626/20130619175506/http://www.healthcare.gov/news/brochures/families-with-children-top5.pdf</a:t>
            </a:r>
          </a:p>
          <a:p>
            <a:pPr lvl="0"/>
            <a:endParaRPr lang="en-US" dirty="0" smtClean="0">
              <a:ea typeface="+mn-ea"/>
            </a:endParaRPr>
          </a:p>
          <a:p>
            <a:pPr lvl="0"/>
            <a:r>
              <a:rPr lang="en-US" dirty="0" smtClean="0">
                <a:ea typeface="+mn-ea"/>
              </a:rPr>
              <a:t>The Top Five Things You Need to Know About the ACA – Families with Children (Spanish)</a:t>
            </a:r>
          </a:p>
          <a:p>
            <a:pPr lvl="0"/>
            <a:r>
              <a:rPr lang="en-US" dirty="0" smtClean="0">
                <a:ea typeface="+mn-ea"/>
              </a:rPr>
              <a:t>http://wayback.archive-it.org/3626/20130619175525/http://www.healthcare.gov/news/brochures/families_with_children_top5_spanish.pdf.pdf</a:t>
            </a:r>
          </a:p>
          <a:p>
            <a:pPr lvl="0"/>
            <a:endParaRPr lang="en-US" dirty="0" smtClean="0">
              <a:ea typeface="+mn-ea"/>
            </a:endParaRPr>
          </a:p>
          <a:p>
            <a:pPr lvl="0"/>
            <a:r>
              <a:rPr lang="en-US" dirty="0" smtClean="0">
                <a:ea typeface="+mn-ea"/>
              </a:rPr>
              <a:t>The Top Five Things You Need to Know About the ACA – Healthcare Providers</a:t>
            </a:r>
          </a:p>
          <a:p>
            <a:pPr lvl="0"/>
            <a:r>
              <a:rPr lang="en-US" dirty="0" smtClean="0">
                <a:ea typeface="+mn-ea"/>
              </a:rPr>
              <a:t>http://wayback.archive-it.org/3626/20130619175526/http://www.healthcare.gov/news/brochures/health-care-providers-top5.pdf</a:t>
            </a:r>
          </a:p>
          <a:p>
            <a:pPr lvl="0"/>
            <a:endParaRPr lang="en-US" dirty="0" smtClean="0">
              <a:ea typeface="+mn-ea"/>
            </a:endParaRPr>
          </a:p>
          <a:p>
            <a:pPr lvl="0"/>
            <a:r>
              <a:rPr lang="en-US" dirty="0" smtClean="0">
                <a:ea typeface="+mn-ea"/>
              </a:rPr>
              <a:t>The Top Five Things You Need to Know About the ACA – Healthcare Providers (Spanish)</a:t>
            </a:r>
          </a:p>
          <a:p>
            <a:pPr lvl="0"/>
            <a:r>
              <a:rPr lang="en-US" dirty="0" smtClean="0">
                <a:ea typeface="+mn-ea"/>
              </a:rPr>
              <a:t>http://wayback.archive-it.org/3626/20130619175528/http://www.healthcare.gov/news/brochures/health_care_providers_top5_spanish.pdf.pdf</a:t>
            </a:r>
          </a:p>
          <a:p>
            <a:pPr lvl="0"/>
            <a:endParaRPr lang="en-US" dirty="0" smtClean="0">
              <a:ea typeface="+mn-ea"/>
            </a:endParaRPr>
          </a:p>
          <a:p>
            <a:pPr lvl="0"/>
            <a:r>
              <a:rPr lang="en-US" dirty="0" smtClean="0">
                <a:ea typeface="+mn-ea"/>
              </a:rPr>
              <a:t>The Top Five Things You Need to Know About the ACA – Latinos </a:t>
            </a:r>
          </a:p>
          <a:p>
            <a:pPr lvl="0"/>
            <a:r>
              <a:rPr lang="en-US" dirty="0" smtClean="0">
                <a:ea typeface="+mn-ea"/>
              </a:rPr>
              <a:t>http://wayback.archive-it.org/3626/20130619175529/http://www.healthcare.gov/news/brochures/latinos-top5.pdf</a:t>
            </a:r>
          </a:p>
          <a:p>
            <a:pPr lvl="0"/>
            <a:endParaRPr lang="en-US" dirty="0" smtClean="0">
              <a:ea typeface="+mn-ea"/>
            </a:endParaRPr>
          </a:p>
          <a:p>
            <a:pPr lvl="0"/>
            <a:r>
              <a:rPr lang="en-US" dirty="0" smtClean="0">
                <a:ea typeface="+mn-ea"/>
              </a:rPr>
              <a:t>The Top Five Things You Need to Know About the ACA – Latinos (Spanish)</a:t>
            </a:r>
          </a:p>
          <a:p>
            <a:pPr lvl="0"/>
            <a:r>
              <a:rPr lang="en-US" dirty="0" smtClean="0">
                <a:ea typeface="+mn-ea"/>
              </a:rPr>
              <a:t>http://wayback.archive-it.org/3626/20130619175530/http://www.healthcare.gov/news/brochures/latinos-top5-spanish.pdf</a:t>
            </a:r>
          </a:p>
          <a:p>
            <a:pPr lvl="0"/>
            <a:endParaRPr lang="en-US" dirty="0" smtClean="0">
              <a:ea typeface="+mn-ea"/>
            </a:endParaRPr>
          </a:p>
          <a:p>
            <a:pPr lvl="0"/>
            <a:r>
              <a:rPr lang="en-US" dirty="0" smtClean="0">
                <a:ea typeface="+mn-ea"/>
              </a:rPr>
              <a:t>The Top Five Things You Need to Know About the ACA – LGBT</a:t>
            </a:r>
          </a:p>
          <a:p>
            <a:pPr lvl="0"/>
            <a:r>
              <a:rPr lang="en-US" dirty="0" smtClean="0">
                <a:ea typeface="+mn-ea"/>
              </a:rPr>
              <a:t>http://wayback.archive-it.org/3626/20130619175530/http://www.healthcare.gov/news/brochures/lgbt-top5.pdf</a:t>
            </a:r>
          </a:p>
          <a:p>
            <a:pPr lvl="0"/>
            <a:endParaRPr lang="en-US" dirty="0" smtClean="0">
              <a:ea typeface="+mn-ea"/>
            </a:endParaRPr>
          </a:p>
          <a:p>
            <a:pPr lvl="0"/>
            <a:r>
              <a:rPr lang="en-US" dirty="0" smtClean="0">
                <a:ea typeface="+mn-ea"/>
              </a:rPr>
              <a:t>The Top Five Things You Need to Know About the ACA – People with Disabilities</a:t>
            </a:r>
          </a:p>
          <a:p>
            <a:pPr lvl="0"/>
            <a:r>
              <a:rPr lang="en-US" dirty="0" smtClean="0">
                <a:ea typeface="+mn-ea"/>
              </a:rPr>
              <a:t>http://wayback.archive-it.org/3626/20130619175534/http://www.healthcare.gov/news/brochures/people-with-disabilities-top5.pdf</a:t>
            </a:r>
          </a:p>
          <a:p>
            <a:pPr lvl="0"/>
            <a:endParaRPr lang="en-US" dirty="0" smtClean="0">
              <a:ea typeface="+mn-ea"/>
            </a:endParaRPr>
          </a:p>
          <a:p>
            <a:pPr lvl="0"/>
            <a:r>
              <a:rPr lang="en-US" dirty="0" smtClean="0">
                <a:ea typeface="+mn-ea"/>
              </a:rPr>
              <a:t>The Top Five Things You Need to Know About the ACA – People with Disabilities (Spanish)</a:t>
            </a:r>
          </a:p>
          <a:p>
            <a:pPr lvl="0"/>
            <a:r>
              <a:rPr lang="en-US" dirty="0" smtClean="0">
                <a:ea typeface="+mn-ea"/>
              </a:rPr>
              <a:t>http://wayback.archive-it.org/3626/20130619175535/http://www.healthcare.gov/news/brochures/people-with-disabilities-top5-spanish.pdf</a:t>
            </a:r>
          </a:p>
          <a:p>
            <a:pPr lvl="0"/>
            <a:endParaRPr lang="en-US" dirty="0" smtClean="0">
              <a:ea typeface="+mn-ea"/>
            </a:endParaRPr>
          </a:p>
          <a:p>
            <a:pPr lvl="0"/>
            <a:r>
              <a:rPr lang="en-US" dirty="0" smtClean="0">
                <a:ea typeface="+mn-ea"/>
              </a:rPr>
              <a:t>The Top Five Things You Need to Know About the ACA – Seniors </a:t>
            </a:r>
          </a:p>
          <a:p>
            <a:pPr lvl="0"/>
            <a:r>
              <a:rPr lang="en-US" dirty="0" smtClean="0">
                <a:ea typeface="+mn-ea"/>
              </a:rPr>
              <a:t>http://wayback.archive-it.org/3626/20130619173934/http://www.healthcare.gov/news/brochures/seniors-top5.pdf</a:t>
            </a:r>
          </a:p>
          <a:p>
            <a:pPr lvl="0"/>
            <a:endParaRPr lang="en-US" dirty="0" smtClean="0">
              <a:ea typeface="+mn-ea"/>
            </a:endParaRPr>
          </a:p>
          <a:p>
            <a:pPr lvl="0"/>
            <a:r>
              <a:rPr lang="en-US" dirty="0" smtClean="0">
                <a:ea typeface="+mn-ea"/>
              </a:rPr>
              <a:t>The Top Five Things You Need to Know About the ACA – Seniors (Spanish)</a:t>
            </a:r>
          </a:p>
          <a:p>
            <a:pPr lvl="0"/>
            <a:r>
              <a:rPr lang="en-US" dirty="0" smtClean="0">
                <a:ea typeface="+mn-ea"/>
              </a:rPr>
              <a:t>http://wayback.archive-it.org/3626/20130619175536/http://www.healthcare.gov/news/brochures/seniors_top5_spanish.pdf.pdf</a:t>
            </a:r>
          </a:p>
          <a:p>
            <a:pPr lvl="0"/>
            <a:endParaRPr lang="en-US" dirty="0" smtClean="0">
              <a:ea typeface="+mn-ea"/>
            </a:endParaRPr>
          </a:p>
          <a:p>
            <a:pPr lvl="0"/>
            <a:r>
              <a:rPr lang="en-US" dirty="0" smtClean="0">
                <a:ea typeface="+mn-ea"/>
              </a:rPr>
              <a:t>The Top Five Things You Need to Know About the ACA – Young Adults</a:t>
            </a:r>
          </a:p>
          <a:p>
            <a:pPr lvl="0"/>
            <a:r>
              <a:rPr lang="en-US" dirty="0" smtClean="0">
                <a:ea typeface="+mn-ea"/>
              </a:rPr>
              <a:t>http://wayback.archive-it.org/3626/20130619175544/http://www.healthcare.gov/news/brochures/young-adults-top5.pdf</a:t>
            </a:r>
          </a:p>
          <a:p>
            <a:pPr lvl="0"/>
            <a:endParaRPr lang="en-US" dirty="0" smtClean="0">
              <a:ea typeface="+mn-ea"/>
            </a:endParaRPr>
          </a:p>
          <a:p>
            <a:pPr lvl="0"/>
            <a:r>
              <a:rPr lang="en-US" dirty="0" smtClean="0">
                <a:ea typeface="+mn-ea"/>
              </a:rPr>
              <a:t>The Top Five Things You Need to Know About the ACA – Young Adults (Spanish)</a:t>
            </a:r>
          </a:p>
          <a:p>
            <a:pPr lvl="0"/>
            <a:r>
              <a:rPr lang="en-US" dirty="0" smtClean="0">
                <a:ea typeface="+mn-ea"/>
              </a:rPr>
              <a:t>http://wayback.archive-it.org/3626/20130619175548/http://www.healthcare.gov/news/brochures/young_adults_top5_spanish.pdf.pdf</a:t>
            </a:r>
          </a:p>
          <a:p>
            <a:endParaRPr lang="en-US" dirty="0" smtClean="0">
              <a:ea typeface="+mn-ea"/>
            </a:endParaRPr>
          </a:p>
          <a:p>
            <a:r>
              <a:rPr lang="en-US" dirty="0" smtClean="0">
                <a:ea typeface="+mn-ea"/>
              </a:rPr>
              <a:t> </a:t>
            </a:r>
            <a:endParaRPr lang="en-US" dirty="0"/>
          </a:p>
        </p:txBody>
      </p:sp>
      <p:sp>
        <p:nvSpPr>
          <p:cNvPr id="4" name="Slide Number Placeholder 3"/>
          <p:cNvSpPr>
            <a:spLocks noGrp="1"/>
          </p:cNvSpPr>
          <p:nvPr>
            <p:ph type="sldNum" sz="quarter" idx="10"/>
          </p:nvPr>
        </p:nvSpPr>
        <p:spPr/>
        <p:txBody>
          <a:bodyPr/>
          <a:lstStyle/>
          <a:p>
            <a:fld id="{91699F64-115B-4487-A2F1-5707C1468FC7}" type="slidenum">
              <a:rPr lang="en-US" smtClean="0"/>
              <a:pPr/>
              <a:t>31</a:t>
            </a:fld>
            <a:endParaRPr lang="en-US"/>
          </a:p>
        </p:txBody>
      </p:sp>
    </p:spTree>
    <p:extLst>
      <p:ext uri="{BB962C8B-B14F-4D97-AF65-F5344CB8AC3E}">
        <p14:creationId xmlns:p14="http://schemas.microsoft.com/office/powerpoint/2010/main" val="2436299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10E912F-97AC-4E15-B074-023DFE1FF442}" type="slidenum">
              <a:rPr lang="en-US" smtClean="0">
                <a:latin typeface="Arial" pitchFamily="34" charset="0"/>
                <a:cs typeface="Arial" pitchFamily="34" charset="0"/>
              </a:rPr>
              <a:pPr/>
              <a:t>4</a:t>
            </a:fld>
            <a:endParaRPr lang="en-US" smtClean="0">
              <a:latin typeface="Arial" pitchFamily="34" charset="0"/>
              <a:cs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eaLnBrk="1" fontAlgn="auto" hangingPunct="1">
              <a:spcBef>
                <a:spcPts val="0"/>
              </a:spcBef>
              <a:spcAft>
                <a:spcPts val="0"/>
              </a:spcAft>
              <a:defRPr/>
            </a:pPr>
            <a:r>
              <a:rPr lang="en-US" dirty="0" smtClean="0">
                <a:ea typeface="+mn-ea"/>
              </a:rPr>
              <a:t>These brochures provide an overview of the benefits of the Health Care Law in simple language.  Click on </a:t>
            </a:r>
            <a:r>
              <a:rPr lang="en-US" b="1" dirty="0" smtClean="0">
                <a:ea typeface="+mn-ea"/>
              </a:rPr>
              <a:t>Resources 65-66</a:t>
            </a:r>
            <a:r>
              <a:rPr lang="en-US" dirty="0" smtClean="0">
                <a:ea typeface="+mn-ea"/>
              </a:rPr>
              <a:t> to download these brochures. This content is also available in video and PowerPoint training formats so you can do group presentations or just have the video running in your offices for people to view as they wait.</a:t>
            </a:r>
          </a:p>
          <a:p>
            <a:pPr defTabSz="897301" eaLnBrk="1" fontAlgn="auto" hangingPunct="1">
              <a:spcBef>
                <a:spcPts val="0"/>
              </a:spcBef>
              <a:spcAft>
                <a:spcPts val="0"/>
              </a:spcAft>
              <a:defRPr/>
            </a:pPr>
            <a:r>
              <a:rPr lang="en-US" b="1" dirty="0" smtClean="0">
                <a:ea typeface="+mn-ea"/>
              </a:rPr>
              <a:t>Please provide other ideas about how to use this resource.</a:t>
            </a:r>
          </a:p>
          <a:p>
            <a:pPr defTabSz="897301" eaLnBrk="1" fontAlgn="auto" hangingPunct="1">
              <a:spcBef>
                <a:spcPts val="0"/>
              </a:spcBef>
              <a:spcAft>
                <a:spcPts val="0"/>
              </a:spcAft>
              <a:defRPr/>
            </a:pPr>
            <a:endParaRPr lang="en-US" b="1" dirty="0" smtClean="0">
              <a:ea typeface="+mn-ea"/>
            </a:endParaRPr>
          </a:p>
          <a:p>
            <a:pPr defTabSz="897301" eaLnBrk="1" fontAlgn="auto" hangingPunct="1">
              <a:spcBef>
                <a:spcPts val="0"/>
              </a:spcBef>
              <a:spcAft>
                <a:spcPts val="0"/>
              </a:spcAft>
              <a:defRPr/>
            </a:pPr>
            <a:endParaRPr lang="en-US" b="1" dirty="0" smtClean="0">
              <a:ea typeface="+mn-ea"/>
            </a:endParaRPr>
          </a:p>
          <a:p>
            <a:pPr defTabSz="897301" eaLnBrk="1" fontAlgn="auto" hangingPunct="1">
              <a:spcBef>
                <a:spcPts val="0"/>
              </a:spcBef>
              <a:spcAft>
                <a:spcPts val="0"/>
              </a:spcAft>
              <a:defRPr/>
            </a:pPr>
            <a:r>
              <a:rPr lang="en-US" b="1" dirty="0" smtClean="0">
                <a:ea typeface="+mn-ea"/>
              </a:rPr>
              <a:t>Resources 65-66:</a:t>
            </a:r>
          </a:p>
          <a:p>
            <a:pPr lvl="0"/>
            <a:endParaRPr lang="en-US" dirty="0" smtClean="0">
              <a:ea typeface="+mn-ea"/>
            </a:endParaRPr>
          </a:p>
          <a:p>
            <a:pPr lvl="0"/>
            <a:r>
              <a:rPr lang="en-US" dirty="0" smtClean="0">
                <a:ea typeface="+mn-ea"/>
              </a:rPr>
              <a:t>The Health Care Law and You – Brochure (English)</a:t>
            </a:r>
          </a:p>
          <a:p>
            <a:pPr lvl="0"/>
            <a:r>
              <a:rPr lang="en-US" dirty="0" smtClean="0">
                <a:ea typeface="+mn-ea"/>
              </a:rPr>
              <a:t>http://wayback.archive-it.org/3626/20130619175507/http://www.healthcare.gov/news/brochures/health-care-law-and-you.pdf</a:t>
            </a:r>
          </a:p>
          <a:p>
            <a:pPr lvl="0"/>
            <a:endParaRPr lang="en-US" dirty="0" smtClean="0">
              <a:ea typeface="+mn-ea"/>
            </a:endParaRPr>
          </a:p>
          <a:p>
            <a:pPr lvl="0"/>
            <a:r>
              <a:rPr lang="en-US" dirty="0" smtClean="0">
                <a:ea typeface="+mn-ea"/>
              </a:rPr>
              <a:t>The Health Care Law and You - Brochure (Spanish)</a:t>
            </a:r>
          </a:p>
          <a:p>
            <a:pPr lvl="0"/>
            <a:r>
              <a:rPr lang="en-US" dirty="0" smtClean="0">
                <a:ea typeface="+mn-ea"/>
              </a:rPr>
              <a:t>http://wayback.archive-it.org/3626/20130619175515/http://www.healthcare.gov/news/brochures/health-care-law-and-you-spanish.pdf</a:t>
            </a:r>
          </a:p>
        </p:txBody>
      </p:sp>
      <p:sp>
        <p:nvSpPr>
          <p:cNvPr id="4" name="Slide Number Placeholder 3"/>
          <p:cNvSpPr>
            <a:spLocks noGrp="1"/>
          </p:cNvSpPr>
          <p:nvPr>
            <p:ph type="sldNum" sz="quarter" idx="10"/>
          </p:nvPr>
        </p:nvSpPr>
        <p:spPr/>
        <p:txBody>
          <a:bodyPr/>
          <a:lstStyle/>
          <a:p>
            <a:fld id="{91699F64-115B-4487-A2F1-5707C1468FC7}" type="slidenum">
              <a:rPr lang="en-US" smtClean="0"/>
              <a:pPr/>
              <a:t>32</a:t>
            </a:fld>
            <a:endParaRPr lang="en-US"/>
          </a:p>
        </p:txBody>
      </p:sp>
    </p:spTree>
    <p:extLst>
      <p:ext uri="{BB962C8B-B14F-4D97-AF65-F5344CB8AC3E}">
        <p14:creationId xmlns:p14="http://schemas.microsoft.com/office/powerpoint/2010/main" val="24362992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897301" eaLnBrk="1" fontAlgn="auto" hangingPunct="1">
              <a:spcBef>
                <a:spcPts val="0"/>
              </a:spcBef>
              <a:spcAft>
                <a:spcPts val="0"/>
              </a:spcAft>
              <a:defRPr/>
            </a:pPr>
            <a:r>
              <a:rPr lang="en-US" dirty="0" smtClean="0">
                <a:ea typeface="+mn-ea"/>
              </a:rPr>
              <a:t>These additional fact sheets provide information about how to get ready to enroll in the marketplace, things to think about when choosing a health plan, and key dates to keep in mind. These fact sheets are available in both English and Spanish. </a:t>
            </a:r>
          </a:p>
          <a:p>
            <a:pPr defTabSz="897301" eaLnBrk="1" fontAlgn="auto" hangingPunct="1">
              <a:spcBef>
                <a:spcPts val="0"/>
              </a:spcBef>
              <a:spcAft>
                <a:spcPts val="0"/>
              </a:spcAft>
              <a:defRPr/>
            </a:pPr>
            <a:endParaRPr lang="en-US" dirty="0" smtClean="0">
              <a:ea typeface="+mn-ea"/>
            </a:endParaRPr>
          </a:p>
          <a:p>
            <a:pPr defTabSz="897301" eaLnBrk="1" fontAlgn="auto" hangingPunct="1">
              <a:spcBef>
                <a:spcPts val="0"/>
              </a:spcBef>
              <a:spcAft>
                <a:spcPts val="0"/>
              </a:spcAft>
              <a:defRPr/>
            </a:pPr>
            <a:r>
              <a:rPr lang="en-US" b="1" dirty="0" smtClean="0">
                <a:ea typeface="+mn-ea"/>
              </a:rPr>
              <a:t>Resources 67-72:</a:t>
            </a:r>
          </a:p>
          <a:p>
            <a:pPr defTabSz="897301" eaLnBrk="1" fontAlgn="auto" hangingPunct="1">
              <a:spcBef>
                <a:spcPts val="0"/>
              </a:spcBef>
              <a:spcAft>
                <a:spcPts val="0"/>
              </a:spcAft>
              <a:defRPr/>
            </a:pPr>
            <a:endParaRPr lang="en-US" b="1" dirty="0" smtClean="0">
              <a:ea typeface="+mn-ea"/>
            </a:endParaRPr>
          </a:p>
          <a:p>
            <a:pPr defTabSz="897301" eaLnBrk="1" fontAlgn="auto" hangingPunct="1">
              <a:spcBef>
                <a:spcPts val="0"/>
              </a:spcBef>
              <a:spcAft>
                <a:spcPts val="0"/>
              </a:spcAft>
              <a:defRPr/>
            </a:pPr>
            <a:r>
              <a:rPr lang="en-US" dirty="0" smtClean="0">
                <a:ea typeface="+mn-ea"/>
              </a:rPr>
              <a:t>Key Dates for the Health Insurance Marketplace (English)</a:t>
            </a:r>
          </a:p>
          <a:p>
            <a:pPr defTabSz="897301" eaLnBrk="1" fontAlgn="auto" hangingPunct="1">
              <a:spcBef>
                <a:spcPts val="0"/>
              </a:spcBef>
              <a:spcAft>
                <a:spcPts val="0"/>
              </a:spcAft>
              <a:defRPr/>
            </a:pPr>
            <a:r>
              <a:rPr lang="en-US" dirty="0" smtClean="0">
                <a:ea typeface="+mn-ea"/>
              </a:rPr>
              <a:t>http://marketplace.cms.gov/GetOfficialResources/Publications-and-articles/key-dates-for-the-health-insurance-marketplace.pdf</a:t>
            </a:r>
          </a:p>
          <a:p>
            <a:pPr defTabSz="897301" eaLnBrk="1" fontAlgn="auto" hangingPunct="1">
              <a:spcBef>
                <a:spcPts val="0"/>
              </a:spcBef>
              <a:spcAft>
                <a:spcPts val="0"/>
              </a:spcAft>
              <a:defRPr/>
            </a:pPr>
            <a:endParaRPr lang="en-US" dirty="0" smtClean="0">
              <a:ea typeface="+mn-ea"/>
            </a:endParaRPr>
          </a:p>
          <a:p>
            <a:pPr defTabSz="897301" eaLnBrk="1" fontAlgn="auto" hangingPunct="1">
              <a:spcBef>
                <a:spcPts val="0"/>
              </a:spcBef>
              <a:spcAft>
                <a:spcPts val="0"/>
              </a:spcAft>
              <a:defRPr/>
            </a:pPr>
            <a:r>
              <a:rPr lang="en-US" dirty="0" smtClean="0">
                <a:ea typeface="+mn-ea"/>
              </a:rPr>
              <a:t>Key Dates for the Health Insurance Marketplace (Spanish)</a:t>
            </a:r>
          </a:p>
          <a:p>
            <a:pPr defTabSz="897301" eaLnBrk="1" fontAlgn="auto" hangingPunct="1">
              <a:spcBef>
                <a:spcPts val="0"/>
              </a:spcBef>
              <a:spcAft>
                <a:spcPts val="0"/>
              </a:spcAft>
              <a:defRPr/>
            </a:pPr>
            <a:r>
              <a:rPr lang="en-US" dirty="0" smtClean="0">
                <a:ea typeface="+mn-ea"/>
              </a:rPr>
              <a:t>http://marketplace.cms.gov/GetOfficialResources/Spanish-materials/key-dates-for-the-health-insurance-marketplace-spanish.pdf</a:t>
            </a:r>
          </a:p>
          <a:p>
            <a:pPr defTabSz="897301" eaLnBrk="1" fontAlgn="auto" hangingPunct="1">
              <a:spcBef>
                <a:spcPts val="0"/>
              </a:spcBef>
              <a:spcAft>
                <a:spcPts val="0"/>
              </a:spcAft>
              <a:defRPr/>
            </a:pPr>
            <a:endParaRPr lang="en-US" dirty="0" smtClean="0">
              <a:ea typeface="+mn-ea"/>
            </a:endParaRPr>
          </a:p>
          <a:p>
            <a:pPr defTabSz="897301" eaLnBrk="1" fontAlgn="auto" hangingPunct="1">
              <a:spcBef>
                <a:spcPts val="0"/>
              </a:spcBef>
              <a:spcAft>
                <a:spcPts val="0"/>
              </a:spcAft>
              <a:defRPr/>
            </a:pPr>
            <a:r>
              <a:rPr lang="en-US" dirty="0" smtClean="0">
                <a:ea typeface="+mn-ea"/>
              </a:rPr>
              <a:t>Get Ready to Enroll in the Marketplace (English)</a:t>
            </a:r>
          </a:p>
          <a:p>
            <a:pPr defTabSz="897301" eaLnBrk="1" fontAlgn="auto" hangingPunct="1">
              <a:spcBef>
                <a:spcPts val="0"/>
              </a:spcBef>
              <a:spcAft>
                <a:spcPts val="0"/>
              </a:spcAft>
              <a:defRPr/>
            </a:pPr>
            <a:r>
              <a:rPr lang="en-US" dirty="0" smtClean="0">
                <a:ea typeface="+mn-ea"/>
              </a:rPr>
              <a:t>http://marketplace.cms.gov/GetOfficialResources/Publications-and-articles/get-ready-to-enroll-in-the-marketplace.pdf</a:t>
            </a:r>
          </a:p>
          <a:p>
            <a:pPr defTabSz="897301" eaLnBrk="1" fontAlgn="auto" hangingPunct="1">
              <a:spcBef>
                <a:spcPts val="0"/>
              </a:spcBef>
              <a:spcAft>
                <a:spcPts val="0"/>
              </a:spcAft>
              <a:defRPr/>
            </a:pPr>
            <a:endParaRPr lang="en-US" dirty="0" smtClean="0">
              <a:ea typeface="+mn-ea"/>
            </a:endParaRPr>
          </a:p>
          <a:p>
            <a:pPr defTabSz="897301" eaLnBrk="1" fontAlgn="auto" hangingPunct="1">
              <a:spcBef>
                <a:spcPts val="0"/>
              </a:spcBef>
              <a:spcAft>
                <a:spcPts val="0"/>
              </a:spcAft>
              <a:defRPr/>
            </a:pPr>
            <a:r>
              <a:rPr lang="en-US" dirty="0" smtClean="0">
                <a:ea typeface="+mn-ea"/>
              </a:rPr>
              <a:t>Get Ready to Enroll in the Marketplace (Spanish)</a:t>
            </a:r>
          </a:p>
          <a:p>
            <a:pPr defTabSz="897301" eaLnBrk="1" fontAlgn="auto" hangingPunct="1">
              <a:spcBef>
                <a:spcPts val="0"/>
              </a:spcBef>
              <a:spcAft>
                <a:spcPts val="0"/>
              </a:spcAft>
              <a:defRPr/>
            </a:pPr>
            <a:r>
              <a:rPr lang="en-US" dirty="0" smtClean="0">
                <a:ea typeface="+mn-ea"/>
              </a:rPr>
              <a:t>http://marketplace.cms.gov/GetOfficialResources/Spanish-materials/get-ready-to-enroll-in-the-marketplace-spanish.pdf</a:t>
            </a:r>
          </a:p>
          <a:p>
            <a:pPr defTabSz="897301" eaLnBrk="1" fontAlgn="auto" hangingPunct="1">
              <a:spcBef>
                <a:spcPts val="0"/>
              </a:spcBef>
              <a:spcAft>
                <a:spcPts val="0"/>
              </a:spcAft>
              <a:defRPr/>
            </a:pPr>
            <a:endParaRPr lang="en-US" dirty="0" smtClean="0">
              <a:ea typeface="+mn-ea"/>
            </a:endParaRPr>
          </a:p>
          <a:p>
            <a:pPr defTabSz="897301" eaLnBrk="1" fontAlgn="auto" hangingPunct="1">
              <a:spcBef>
                <a:spcPts val="0"/>
              </a:spcBef>
              <a:spcAft>
                <a:spcPts val="0"/>
              </a:spcAft>
              <a:defRPr/>
            </a:pPr>
            <a:r>
              <a:rPr lang="en-US" dirty="0" smtClean="0">
                <a:ea typeface="+mn-ea"/>
              </a:rPr>
              <a:t>Things to Think About When Choosing a Health Plan (English)</a:t>
            </a:r>
          </a:p>
          <a:p>
            <a:pPr defTabSz="897301" eaLnBrk="1" fontAlgn="auto" hangingPunct="1">
              <a:spcBef>
                <a:spcPts val="0"/>
              </a:spcBef>
              <a:spcAft>
                <a:spcPts val="0"/>
              </a:spcAft>
              <a:defRPr/>
            </a:pPr>
            <a:r>
              <a:rPr lang="en-US" dirty="0" smtClean="0">
                <a:ea typeface="+mn-ea"/>
              </a:rPr>
              <a:t>http://marketplace.cms.gov/GetOfficialResources/Publications-and-articles/things-to-think-about-when-choosing-a-plan.pdf</a:t>
            </a:r>
          </a:p>
          <a:p>
            <a:pPr defTabSz="897301" eaLnBrk="1" fontAlgn="auto" hangingPunct="1">
              <a:spcBef>
                <a:spcPts val="0"/>
              </a:spcBef>
              <a:spcAft>
                <a:spcPts val="0"/>
              </a:spcAft>
              <a:defRPr/>
            </a:pPr>
            <a:endParaRPr lang="en-US" dirty="0" smtClean="0">
              <a:ea typeface="+mn-ea"/>
            </a:endParaRPr>
          </a:p>
          <a:p>
            <a:pPr defTabSz="897301" eaLnBrk="1" fontAlgn="auto" hangingPunct="1">
              <a:spcBef>
                <a:spcPts val="0"/>
              </a:spcBef>
              <a:spcAft>
                <a:spcPts val="0"/>
              </a:spcAft>
              <a:defRPr/>
            </a:pPr>
            <a:r>
              <a:rPr lang="en-US" dirty="0" smtClean="0">
                <a:ea typeface="+mn-ea"/>
              </a:rPr>
              <a:t>Things to Think About When Choosing a Health Plan (Spanish)</a:t>
            </a:r>
          </a:p>
          <a:p>
            <a:pPr defTabSz="897301" eaLnBrk="1" fontAlgn="auto" hangingPunct="1">
              <a:spcBef>
                <a:spcPts val="0"/>
              </a:spcBef>
              <a:spcAft>
                <a:spcPts val="0"/>
              </a:spcAft>
              <a:defRPr/>
            </a:pPr>
            <a:r>
              <a:rPr lang="en-US" dirty="0" smtClean="0">
                <a:ea typeface="+mn-ea"/>
              </a:rPr>
              <a:t>http://marketplace.cms.gov/GetOfficialResources/Publications-and-articles/things-to-think-about-when-choosing-a-plan-spanish.pdf</a:t>
            </a:r>
          </a:p>
        </p:txBody>
      </p:sp>
      <p:sp>
        <p:nvSpPr>
          <p:cNvPr id="4" name="Slide Number Placeholder 3"/>
          <p:cNvSpPr>
            <a:spLocks noGrp="1"/>
          </p:cNvSpPr>
          <p:nvPr>
            <p:ph type="sldNum" sz="quarter" idx="10"/>
          </p:nvPr>
        </p:nvSpPr>
        <p:spPr/>
        <p:txBody>
          <a:bodyPr/>
          <a:lstStyle/>
          <a:p>
            <a:fld id="{91699F64-115B-4487-A2F1-5707C1468FC7}" type="slidenum">
              <a:rPr lang="en-US" smtClean="0"/>
              <a:pPr/>
              <a:t>33</a:t>
            </a:fld>
            <a:endParaRPr lang="en-US"/>
          </a:p>
        </p:txBody>
      </p:sp>
    </p:spTree>
    <p:extLst>
      <p:ext uri="{BB962C8B-B14F-4D97-AF65-F5344CB8AC3E}">
        <p14:creationId xmlns:p14="http://schemas.microsoft.com/office/powerpoint/2010/main" val="24362992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eaLnBrk="1" fontAlgn="auto" hangingPunct="1">
              <a:spcBef>
                <a:spcPts val="0"/>
              </a:spcBef>
              <a:spcAft>
                <a:spcPts val="0"/>
              </a:spcAft>
              <a:defRPr/>
            </a:pPr>
            <a:r>
              <a:rPr lang="en-US" dirty="0" smtClean="0">
                <a:ea typeface="+mn-ea"/>
              </a:rPr>
              <a:t>To help explain health care reform and the benefits and options offered through the Health Insurance Marketplace, there are several videos available for you to use with your organization and directly with your patients and clients. We’ll describe the various types and provide links in the next few slides.</a:t>
            </a:r>
          </a:p>
          <a:p>
            <a:r>
              <a:rPr lang="en-US" dirty="0" smtClean="0"/>
              <a:t> </a:t>
            </a:r>
            <a:endParaRPr lang="en-US" dirty="0"/>
          </a:p>
        </p:txBody>
      </p:sp>
      <p:sp>
        <p:nvSpPr>
          <p:cNvPr id="4" name="Slide Number Placeholder 3"/>
          <p:cNvSpPr>
            <a:spLocks noGrp="1"/>
          </p:cNvSpPr>
          <p:nvPr>
            <p:ph type="sldNum" sz="quarter" idx="10"/>
          </p:nvPr>
        </p:nvSpPr>
        <p:spPr/>
        <p:txBody>
          <a:bodyPr/>
          <a:lstStyle/>
          <a:p>
            <a:fld id="{91699F64-115B-4487-A2F1-5707C1468FC7}" type="slidenum">
              <a:rPr lang="en-US" smtClean="0"/>
              <a:pPr/>
              <a:t>34</a:t>
            </a:fld>
            <a:endParaRPr lang="en-US"/>
          </a:p>
        </p:txBody>
      </p:sp>
    </p:spTree>
    <p:extLst>
      <p:ext uri="{BB962C8B-B14F-4D97-AF65-F5344CB8AC3E}">
        <p14:creationId xmlns:p14="http://schemas.microsoft.com/office/powerpoint/2010/main" val="15600104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eaLnBrk="1" fontAlgn="auto" hangingPunct="1">
              <a:spcBef>
                <a:spcPts val="0"/>
              </a:spcBef>
              <a:spcAft>
                <a:spcPts val="0"/>
              </a:spcAft>
              <a:defRPr/>
            </a:pPr>
            <a:r>
              <a:rPr lang="en-US" dirty="0" smtClean="0">
                <a:ea typeface="+mn-ea"/>
              </a:rPr>
              <a:t>In a series of short testimonial videos of “real life” experiences, p</a:t>
            </a:r>
            <a:r>
              <a:rPr lang="en-US" dirty="0" smtClean="0"/>
              <a:t>eople like</a:t>
            </a:r>
            <a:r>
              <a:rPr lang="en-US" baseline="0" dirty="0" smtClean="0"/>
              <a:t> Jaime </a:t>
            </a:r>
            <a:r>
              <a:rPr lang="en-US" dirty="0" smtClean="0"/>
              <a:t>describe life without</a:t>
            </a:r>
            <a:r>
              <a:rPr lang="en-US" baseline="0" dirty="0" smtClean="0"/>
              <a:t> health insurance and discuss </a:t>
            </a:r>
            <a:r>
              <a:rPr lang="en-US" dirty="0" smtClean="0"/>
              <a:t>their plans to enroll in the new health coverage options available</a:t>
            </a:r>
            <a:r>
              <a:rPr lang="en-US" baseline="0" dirty="0" smtClean="0"/>
              <a:t> this fall through the Health Insurance Marketplace. Click </a:t>
            </a:r>
            <a:r>
              <a:rPr lang="en-US" b="1" baseline="0" dirty="0" smtClean="0"/>
              <a:t>Resource 73</a:t>
            </a:r>
            <a:r>
              <a:rPr lang="en-US" baseline="0" dirty="0" smtClean="0"/>
              <a:t> to watch Jaime talk about how she is looking forward to obtaining health insurance through the Marketplace. </a:t>
            </a:r>
          </a:p>
          <a:p>
            <a:pPr defTabSz="897301" eaLnBrk="1" fontAlgn="auto" hangingPunct="1">
              <a:spcBef>
                <a:spcPts val="0"/>
              </a:spcBef>
              <a:spcAft>
                <a:spcPts val="0"/>
              </a:spcAft>
              <a:defRPr/>
            </a:pPr>
            <a:endParaRPr lang="en-US" baseline="0" dirty="0" smtClean="0"/>
          </a:p>
          <a:p>
            <a:pPr defTabSz="897301" eaLnBrk="1" fontAlgn="auto" hangingPunct="1">
              <a:spcBef>
                <a:spcPts val="0"/>
              </a:spcBef>
              <a:spcAft>
                <a:spcPts val="0"/>
              </a:spcAft>
              <a:defRPr/>
            </a:pPr>
            <a:endParaRPr lang="en-US" dirty="0" smtClean="0"/>
          </a:p>
          <a:p>
            <a:pPr defTabSz="897301" eaLnBrk="1" fontAlgn="auto" hangingPunct="1">
              <a:spcBef>
                <a:spcPts val="0"/>
              </a:spcBef>
              <a:spcAft>
                <a:spcPts val="0"/>
              </a:spcAft>
              <a:defRPr/>
            </a:pPr>
            <a:r>
              <a:rPr lang="en-US" b="1" dirty="0" smtClean="0">
                <a:ea typeface="+mn-ea"/>
              </a:rPr>
              <a:t>Resources 73:</a:t>
            </a:r>
            <a:endParaRPr lang="en-US" dirty="0" smtClean="0"/>
          </a:p>
          <a:p>
            <a:pPr defTabSz="897301" eaLnBrk="1" fontAlgn="auto" hangingPunct="1">
              <a:spcBef>
                <a:spcPts val="0"/>
              </a:spcBef>
              <a:spcAft>
                <a:spcPts val="0"/>
              </a:spcAft>
              <a:defRPr/>
            </a:pPr>
            <a:endParaRPr lang="en-US" dirty="0" smtClean="0"/>
          </a:p>
          <a:p>
            <a:pPr lvl="0"/>
            <a:r>
              <a:rPr lang="en-US" dirty="0" smtClean="0">
                <a:ea typeface="+mn-ea"/>
              </a:rPr>
              <a:t>Life Without Health Insurance: Jaime’s Story</a:t>
            </a:r>
          </a:p>
          <a:p>
            <a:pPr lvl="0"/>
            <a:r>
              <a:rPr lang="en-US" dirty="0" smtClean="0">
                <a:ea typeface="+mn-ea"/>
              </a:rPr>
              <a:t>http://www.youtube.com/watch?v=tqQwML2O19Q&amp;feature=player_profilepage</a:t>
            </a:r>
          </a:p>
          <a:p>
            <a:pPr lvl="0"/>
            <a:endParaRPr lang="en-US" dirty="0" smtClean="0">
              <a:ea typeface="+mn-ea"/>
            </a:endParaRPr>
          </a:p>
          <a:p>
            <a:pPr defTabSz="897301" eaLnBrk="1" fontAlgn="auto" hangingPunct="1">
              <a:spcBef>
                <a:spcPts val="0"/>
              </a:spcBef>
              <a:spcAft>
                <a:spcPts val="0"/>
              </a:spcAft>
              <a:defRPr/>
            </a:pPr>
            <a:endParaRPr lang="en-US" dirty="0"/>
          </a:p>
        </p:txBody>
      </p:sp>
      <p:sp>
        <p:nvSpPr>
          <p:cNvPr id="4" name="Slide Number Placeholder 3"/>
          <p:cNvSpPr>
            <a:spLocks noGrp="1"/>
          </p:cNvSpPr>
          <p:nvPr>
            <p:ph type="sldNum" sz="quarter" idx="10"/>
          </p:nvPr>
        </p:nvSpPr>
        <p:spPr/>
        <p:txBody>
          <a:bodyPr/>
          <a:lstStyle/>
          <a:p>
            <a:fld id="{91699F64-115B-4487-A2F1-5707C1468FC7}" type="slidenum">
              <a:rPr lang="en-US" smtClean="0"/>
              <a:pPr/>
              <a:t>35</a:t>
            </a:fld>
            <a:endParaRPr lang="en-US"/>
          </a:p>
        </p:txBody>
      </p:sp>
    </p:spTree>
    <p:extLst>
      <p:ext uri="{BB962C8B-B14F-4D97-AF65-F5344CB8AC3E}">
        <p14:creationId xmlns:p14="http://schemas.microsoft.com/office/powerpoint/2010/main" val="21418426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p:spPr>
        <p:txBody>
          <a:bodyPr/>
          <a:lstStyle/>
          <a:p>
            <a:r>
              <a:rPr lang="en-US" dirty="0" smtClean="0">
                <a:ea typeface="ＭＳ Ｐゴシック" charset="-128"/>
              </a:rPr>
              <a:t>Listed </a:t>
            </a:r>
          </a:p>
          <a:p>
            <a:r>
              <a:rPr lang="en-US" dirty="0" smtClean="0">
                <a:ea typeface="ＭＳ Ｐゴシック" charset="-128"/>
              </a:rPr>
              <a:t>SAMHSA will share other training and technical assistance resources currently in development. are examples of enrollment assistance projects underway and in development.  More may be coming. </a:t>
            </a:r>
          </a:p>
        </p:txBody>
      </p:sp>
      <p:sp>
        <p:nvSpPr>
          <p:cNvPr id="179204" name="Slide Number Placeholder 3"/>
          <p:cNvSpPr>
            <a:spLocks noGrp="1"/>
          </p:cNvSpPr>
          <p:nvPr>
            <p:ph type="sldNum" sz="quarter" idx="5"/>
          </p:nvPr>
        </p:nvSpPr>
        <p:spPr>
          <a:noFill/>
          <a:ln>
            <a:miter lim="800000"/>
            <a:headEnd/>
            <a:tailEnd/>
          </a:ln>
        </p:spPr>
        <p:txBody>
          <a:bodyPr/>
          <a:lstStyle/>
          <a:p>
            <a:pPr defTabSz="455882"/>
            <a:fld id="{F5D6CD9A-C50C-4C71-92FF-D168AF63121B}" type="slidenum">
              <a:rPr lang="en-US" smtClean="0">
                <a:solidFill>
                  <a:srgbClr val="000000"/>
                </a:solidFill>
                <a:latin typeface="Arial" pitchFamily="34" charset="0"/>
                <a:ea typeface="ＭＳ Ｐゴシック" charset="-128"/>
              </a:rPr>
              <a:pPr defTabSz="455882"/>
              <a:t>36</a:t>
            </a:fld>
            <a:endParaRPr lang="en-US" dirty="0" smtClean="0">
              <a:solidFill>
                <a:srgbClr val="000000"/>
              </a:solidFill>
              <a:latin typeface="Arial" pitchFamily="34" charset="0"/>
              <a:ea typeface="ＭＳ Ｐゴシック"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p:spPr>
        <p:txBody>
          <a:bodyPr/>
          <a:lstStyle/>
          <a:p>
            <a:endParaRPr lang="en-US" dirty="0" smtClean="0">
              <a:ea typeface="ＭＳ Ｐゴシック" charset="-128"/>
            </a:endParaRPr>
          </a:p>
        </p:txBody>
      </p:sp>
      <p:sp>
        <p:nvSpPr>
          <p:cNvPr id="175108" name="Slide Number Placeholder 3"/>
          <p:cNvSpPr>
            <a:spLocks noGrp="1"/>
          </p:cNvSpPr>
          <p:nvPr>
            <p:ph type="sldNum" sz="quarter" idx="5"/>
          </p:nvPr>
        </p:nvSpPr>
        <p:spPr>
          <a:noFill/>
          <a:ln>
            <a:miter lim="800000"/>
            <a:headEnd/>
            <a:tailEnd/>
          </a:ln>
        </p:spPr>
        <p:txBody>
          <a:bodyPr/>
          <a:lstStyle/>
          <a:p>
            <a:pPr defTabSz="455882"/>
            <a:fld id="{E486B119-8AB2-4A9F-9AAE-5D051989E788}" type="slidenum">
              <a:rPr lang="en-US" smtClean="0">
                <a:solidFill>
                  <a:srgbClr val="000000"/>
                </a:solidFill>
                <a:latin typeface="Arial" pitchFamily="34" charset="0"/>
                <a:ea typeface="ＭＳ Ｐゴシック" charset="-128"/>
              </a:rPr>
              <a:pPr defTabSz="455882"/>
              <a:t>37</a:t>
            </a:fld>
            <a:endParaRPr lang="en-US" dirty="0" smtClean="0">
              <a:solidFill>
                <a:srgbClr val="000000"/>
              </a:solidFill>
              <a:latin typeface="Arial" pitchFamily="34" charset="0"/>
              <a:ea typeface="ＭＳ Ｐゴシック"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p:spPr>
        <p:txBody>
          <a:bodyPr/>
          <a:lstStyle/>
          <a:p>
            <a:endParaRPr lang="en-US" dirty="0" smtClean="0">
              <a:ea typeface="ＭＳ Ｐゴシック" charset="-128"/>
            </a:endParaRPr>
          </a:p>
        </p:txBody>
      </p:sp>
      <p:sp>
        <p:nvSpPr>
          <p:cNvPr id="182276" name="Slide Number Placeholder 3"/>
          <p:cNvSpPr>
            <a:spLocks noGrp="1"/>
          </p:cNvSpPr>
          <p:nvPr>
            <p:ph type="sldNum" sz="quarter" idx="5"/>
          </p:nvPr>
        </p:nvSpPr>
        <p:spPr>
          <a:noFill/>
          <a:ln>
            <a:miter lim="800000"/>
            <a:headEnd/>
            <a:tailEnd/>
          </a:ln>
        </p:spPr>
        <p:txBody>
          <a:bodyPr/>
          <a:lstStyle/>
          <a:p>
            <a:pPr defTabSz="455882"/>
            <a:fld id="{C78DB0C0-0793-47C0-8A5D-2E6FE3950F31}" type="slidenum">
              <a:rPr lang="en-US" smtClean="0">
                <a:solidFill>
                  <a:srgbClr val="000000"/>
                </a:solidFill>
                <a:latin typeface="Arial" pitchFamily="34" charset="0"/>
                <a:ea typeface="ＭＳ Ｐゴシック" charset="-128"/>
              </a:rPr>
              <a:pPr defTabSz="455882"/>
              <a:t>38</a:t>
            </a:fld>
            <a:endParaRPr lang="en-US" dirty="0" smtClean="0">
              <a:solidFill>
                <a:srgbClr val="000000"/>
              </a:solidFill>
              <a:latin typeface="Arial" pitchFamily="34" charset="0"/>
              <a:ea typeface="ＭＳ Ｐゴシック"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p:spPr>
        <p:txBody>
          <a:bodyPr/>
          <a:lstStyle/>
          <a:p>
            <a:endParaRPr lang="en-US" dirty="0" smtClean="0">
              <a:ea typeface="ＭＳ Ｐゴシック" charset="-128"/>
            </a:endParaRPr>
          </a:p>
        </p:txBody>
      </p:sp>
      <p:sp>
        <p:nvSpPr>
          <p:cNvPr id="186372" name="Slide Number Placeholder 3"/>
          <p:cNvSpPr>
            <a:spLocks noGrp="1"/>
          </p:cNvSpPr>
          <p:nvPr>
            <p:ph type="sldNum" sz="quarter" idx="5"/>
          </p:nvPr>
        </p:nvSpPr>
        <p:spPr>
          <a:noFill/>
          <a:ln>
            <a:miter lim="800000"/>
            <a:headEnd/>
            <a:tailEnd/>
          </a:ln>
        </p:spPr>
        <p:txBody>
          <a:bodyPr/>
          <a:lstStyle/>
          <a:p>
            <a:pPr defTabSz="455882"/>
            <a:fld id="{268E9D6E-CB8B-4503-A16D-12FAA4DF2E1F}" type="slidenum">
              <a:rPr lang="en-US" smtClean="0">
                <a:solidFill>
                  <a:srgbClr val="000000"/>
                </a:solidFill>
                <a:latin typeface="Arial" pitchFamily="34" charset="0"/>
                <a:ea typeface="ＭＳ Ｐゴシック" charset="-128"/>
              </a:rPr>
              <a:pPr defTabSz="455882"/>
              <a:t>39</a:t>
            </a:fld>
            <a:endParaRPr lang="en-US" dirty="0" smtClean="0">
              <a:solidFill>
                <a:srgbClr val="000000"/>
              </a:solidFill>
              <a:latin typeface="Arial" pitchFamily="34" charset="0"/>
              <a:ea typeface="ＭＳ Ｐゴシック"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FC727F4-8D06-4912-99D8-CB1449D2C511}" type="slidenum">
              <a:rPr lang="en-US" smtClean="0"/>
              <a:pPr/>
              <a:t>40</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4FDA7C-3EAC-4EA1-853C-B68E07B2F2FC}" type="slidenum">
              <a:rPr lang="en-US" smtClean="0"/>
              <a:pPr/>
              <a:t>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VISIT</a:t>
            </a:r>
            <a:r>
              <a:rPr lang="en-US" baseline="0" dirty="0" smtClean="0"/>
              <a:t> SAMHSA.GOV FOR STATE-SPECIFIC DATA</a:t>
            </a:r>
            <a:endParaRPr lang="en-US" dirty="0"/>
          </a:p>
        </p:txBody>
      </p:sp>
      <p:sp>
        <p:nvSpPr>
          <p:cNvPr id="4" name="Slide Number Placeholder 3"/>
          <p:cNvSpPr>
            <a:spLocks noGrp="1"/>
          </p:cNvSpPr>
          <p:nvPr>
            <p:ph type="sldNum" sz="quarter" idx="10"/>
          </p:nvPr>
        </p:nvSpPr>
        <p:spPr/>
        <p:txBody>
          <a:bodyPr/>
          <a:lstStyle/>
          <a:p>
            <a:fld id="{75A84C0B-6EFB-48C4-981E-436F4BED6B21}"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428597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VISIT</a:t>
            </a:r>
            <a:r>
              <a:rPr lang="en-US" baseline="0" dirty="0" smtClean="0"/>
              <a:t> SAMHSA.GOV FOR STATE-SPECIFIC DATA</a:t>
            </a:r>
            <a:endParaRPr lang="en-US" dirty="0" smtClean="0"/>
          </a:p>
          <a:p>
            <a:endParaRPr lang="en-US" dirty="0"/>
          </a:p>
        </p:txBody>
      </p:sp>
      <p:sp>
        <p:nvSpPr>
          <p:cNvPr id="4" name="Slide Number Placeholder 3"/>
          <p:cNvSpPr>
            <a:spLocks noGrp="1"/>
          </p:cNvSpPr>
          <p:nvPr>
            <p:ph type="sldNum" sz="quarter" idx="10"/>
          </p:nvPr>
        </p:nvSpPr>
        <p:spPr/>
        <p:txBody>
          <a:bodyPr/>
          <a:lstStyle/>
          <a:p>
            <a:fld id="{75A84C0B-6EFB-48C4-981E-436F4BED6B21}"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428597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VISIT</a:t>
            </a:r>
            <a:r>
              <a:rPr lang="en-US" baseline="0" dirty="0" smtClean="0"/>
              <a:t> SAMHSA.GOV FOR STATE-SPECIFIC DATA</a:t>
            </a:r>
            <a:endParaRPr lang="en-US" dirty="0" smtClean="0"/>
          </a:p>
          <a:p>
            <a:endParaRPr lang="en-US" dirty="0" smtClean="0"/>
          </a:p>
          <a:p>
            <a:r>
              <a:rPr lang="en-US" dirty="0" smtClean="0"/>
              <a:t>“Behavioral health conditions” includes unduplicated individuals with any mental illness</a:t>
            </a:r>
            <a:r>
              <a:rPr lang="en-US" baseline="0" dirty="0" smtClean="0"/>
              <a:t> and/or substance use disorder.  </a:t>
            </a:r>
          </a:p>
          <a:p>
            <a:endParaRPr lang="en-US" baseline="0" dirty="0" smtClean="0"/>
          </a:p>
          <a:p>
            <a:r>
              <a:rPr lang="en-US" sz="1200" kern="1200" dirty="0" smtClean="0">
                <a:solidFill>
                  <a:schemeClr val="tx1"/>
                </a:solidFill>
                <a:latin typeface="Calibri" pitchFamily="34" charset="0"/>
                <a:ea typeface="+mn-ea"/>
                <a:cs typeface="+mn-cs"/>
              </a:rPr>
              <a:t>Any mental</a:t>
            </a:r>
            <a:r>
              <a:rPr lang="en-US" sz="1200" kern="1200" baseline="0" dirty="0" smtClean="0">
                <a:solidFill>
                  <a:schemeClr val="tx1"/>
                </a:solidFill>
                <a:latin typeface="Calibri" pitchFamily="34" charset="0"/>
                <a:ea typeface="+mn-ea"/>
                <a:cs typeface="+mn-cs"/>
              </a:rPr>
              <a:t> illness</a:t>
            </a:r>
            <a:r>
              <a:rPr lang="en-US" sz="1200" kern="1200" dirty="0" smtClean="0">
                <a:solidFill>
                  <a:schemeClr val="tx1"/>
                </a:solidFill>
                <a:latin typeface="Calibri" pitchFamily="34" charset="0"/>
                <a:ea typeface="+mn-ea"/>
                <a:cs typeface="+mn-cs"/>
              </a:rPr>
              <a:t> is conceptually and operationally defined as follows:</a:t>
            </a:r>
          </a:p>
          <a:p>
            <a:r>
              <a:rPr lang="en-US" sz="1200" kern="1200" dirty="0" smtClean="0">
                <a:solidFill>
                  <a:schemeClr val="tx1"/>
                </a:solidFill>
                <a:latin typeface="Calibri" pitchFamily="34" charset="0"/>
                <a:ea typeface="+mn-ea"/>
                <a:cs typeface="+mn-cs"/>
              </a:rPr>
              <a:t> </a:t>
            </a:r>
            <a:endParaRPr lang="en-US" sz="1200" i="0" kern="1200" dirty="0" smtClean="0">
              <a:solidFill>
                <a:schemeClr val="tx1"/>
              </a:solidFill>
              <a:latin typeface="Calibri" pitchFamily="34" charset="0"/>
              <a:ea typeface="+mn-ea"/>
              <a:cs typeface="+mn-cs"/>
            </a:endParaRPr>
          </a:p>
          <a:p>
            <a:r>
              <a:rPr lang="en-US" sz="1200" i="0" kern="1200" dirty="0" smtClean="0">
                <a:solidFill>
                  <a:schemeClr val="tx1"/>
                </a:solidFill>
                <a:latin typeface="Calibri" pitchFamily="34" charset="0"/>
                <a:ea typeface="+mn-ea"/>
                <a:cs typeface="+mn-cs"/>
              </a:rPr>
              <a:t>Any mental illness (AMI) among adults is defined as persons aged 18 or older who currently or at any time in the past year have had a diagnosable mental, behavioral, or emotional disorder as defined above, regardless of the level of impairment in carrying out major life activities. AMI is estimated based on a statistical model of a clinical diagnosis and responses to questions in the main NSDUH interview on distress (Kessler-6 [K6] scale), impairment (truncated version of the World Health Organization Disability Assessment Schedule [WHODAS]), past year MDE, past year suicidal thoughts and age.</a:t>
            </a:r>
          </a:p>
          <a:p>
            <a:endParaRPr lang="en-US" sz="1200" i="0" kern="1200" dirty="0" smtClean="0">
              <a:solidFill>
                <a:schemeClr val="tx1"/>
              </a:solidFill>
              <a:latin typeface="Calibri" pitchFamily="34" charset="0"/>
              <a:ea typeface="+mn-ea"/>
              <a:cs typeface="+mn-cs"/>
            </a:endParaRPr>
          </a:p>
          <a:p>
            <a:endParaRPr lang="en-US" sz="1200" i="0" kern="1200" dirty="0" smtClean="0">
              <a:solidFill>
                <a:schemeClr val="tx1"/>
              </a:solidFill>
              <a:latin typeface="Calibri" pitchFamily="34" charset="0"/>
              <a:ea typeface="+mn-ea"/>
              <a:cs typeface="+mn-cs"/>
            </a:endParaRPr>
          </a:p>
          <a:p>
            <a:endParaRPr lang="en-US" sz="1200" i="0" kern="1200" dirty="0" smtClean="0">
              <a:solidFill>
                <a:schemeClr val="tx1"/>
              </a:solidFill>
              <a:latin typeface="Calibri"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75A84C0B-6EFB-48C4-981E-436F4BED6B21}"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428597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noFill/>
        </p:spPr>
      </p:sp>
      <p:sp>
        <p:nvSpPr>
          <p:cNvPr id="4198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VISIT</a:t>
            </a:r>
            <a:r>
              <a:rPr lang="en-US" baseline="0" dirty="0" smtClean="0"/>
              <a:t> SAMHSA.GOV FOR STATE-SPECIFIC DATA</a:t>
            </a:r>
            <a:endParaRPr lang="en-US" dirty="0" smtClean="0"/>
          </a:p>
          <a:p>
            <a:pPr>
              <a:buFontTx/>
              <a:buNone/>
            </a:pPr>
            <a:endParaRPr lang="en-US" dirty="0" smtClean="0"/>
          </a:p>
        </p:txBody>
      </p:sp>
      <p:sp>
        <p:nvSpPr>
          <p:cNvPr id="41988" name="Slide Number Placeholder 3"/>
          <p:cNvSpPr>
            <a:spLocks noGrp="1"/>
          </p:cNvSpPr>
          <p:nvPr>
            <p:ph type="sldNum" sz="quarter" idx="5"/>
          </p:nvPr>
        </p:nvSpPr>
        <p:spPr>
          <a:noFill/>
        </p:spPr>
        <p:txBody>
          <a:bodyPr/>
          <a:lstStyle/>
          <a:p>
            <a:fld id="{06A2A87F-D17D-4963-BD7C-879E506A1048}" type="slidenum">
              <a:rPr lang="en-US" smtClean="0"/>
              <a:pPr/>
              <a:t>10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noFill/>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VISIT</a:t>
            </a:r>
            <a:r>
              <a:rPr lang="en-US" baseline="0" dirty="0" smtClean="0"/>
              <a:t> SAMHSA.GOV FOR STATE-SPECIFIC DATA</a:t>
            </a:r>
            <a:endParaRPr lang="en-US" dirty="0" smtClean="0"/>
          </a:p>
          <a:p>
            <a:endParaRPr lang="en-US" dirty="0"/>
          </a:p>
        </p:txBody>
      </p:sp>
      <p:sp>
        <p:nvSpPr>
          <p:cNvPr id="40964" name="Slide Number Placeholder 3"/>
          <p:cNvSpPr>
            <a:spLocks noGrp="1"/>
          </p:cNvSpPr>
          <p:nvPr>
            <p:ph type="sldNum" sz="quarter" idx="5"/>
          </p:nvPr>
        </p:nvSpPr>
        <p:spPr>
          <a:noFill/>
        </p:spPr>
        <p:txBody>
          <a:bodyPr/>
          <a:lstStyle/>
          <a:p>
            <a:fld id="{7FEA624C-B618-40F4-B700-4C0624874C92}" type="slidenum">
              <a:rPr lang="en-US" smtClean="0"/>
              <a:pPr/>
              <a:t>11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lgn="l" rtl="0">
              <a:defRPr/>
            </a:pPr>
            <a:fld id="{35AD8C53-AA52-48AE-8DEB-9068FEF0CB47}" type="datetimeFigureOut">
              <a:rPr lang="en-US" sz="1200" kern="1200">
                <a:solidFill>
                  <a:prstClr val="black">
                    <a:tint val="75000"/>
                  </a:prstClr>
                </a:solidFill>
                <a:latin typeface="Calibri"/>
                <a:ea typeface="ＭＳ Ｐゴシック" charset="-128"/>
                <a:cs typeface="+mn-cs"/>
              </a:rPr>
              <a:pPr algn="l" rtl="0">
                <a:defRPr/>
              </a:pPr>
              <a:t>7/26/2013</a:t>
            </a:fld>
            <a:endParaRPr lang="en-US" sz="1200" kern="1200">
              <a:solidFill>
                <a:prstClr val="black">
                  <a:tint val="75000"/>
                </a:prstClr>
              </a:solidFill>
              <a:latin typeface="Calibri"/>
              <a:ea typeface="ＭＳ Ｐゴシック" charset="-128"/>
              <a:cs typeface="+mn-cs"/>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lgn="l" rtl="0">
              <a:defRPr/>
            </a:pPr>
            <a:endParaRPr lang="en-US" kern="1200">
              <a:solidFill>
                <a:prstClr val="black"/>
              </a:solidFill>
              <a:latin typeface="Calibri"/>
              <a:ea typeface="ＭＳ Ｐゴシック" charset="-128"/>
            </a:endParaRPr>
          </a:p>
        </p:txBody>
      </p:sp>
      <p:sp>
        <p:nvSpPr>
          <p:cNvPr id="7" name="Slide Number Placeholder 6"/>
          <p:cNvSpPr>
            <a:spLocks noGrp="1"/>
          </p:cNvSpPr>
          <p:nvPr>
            <p:ph type="sldNum" sz="quarter" idx="12"/>
          </p:nvPr>
        </p:nvSpPr>
        <p:spPr/>
        <p:txBody>
          <a:bodyPr/>
          <a:lstStyle>
            <a:lvl1pPr>
              <a:defRPr/>
            </a:lvl1pPr>
          </a:lstStyle>
          <a:p>
            <a:pPr algn="l" rtl="0">
              <a:defRPr/>
            </a:pPr>
            <a:fld id="{92149B10-4AF6-452F-ADDC-E14483707C96}" type="slidenum">
              <a:rPr lang="en-US" sz="1200" kern="1200">
                <a:solidFill>
                  <a:prstClr val="black">
                    <a:tint val="75000"/>
                  </a:prstClr>
                </a:solidFill>
                <a:latin typeface="Calibri"/>
                <a:ea typeface="ＭＳ Ｐゴシック" charset="-128"/>
                <a:cs typeface="+mn-cs"/>
              </a:rPr>
              <a:pPr algn="l" rtl="0">
                <a:defRPr/>
              </a:pPr>
              <a:t>‹#›</a:t>
            </a:fld>
            <a:endParaRPr lang="en-US" sz="1200" kern="1200">
              <a:solidFill>
                <a:prstClr val="black">
                  <a:tint val="75000"/>
                </a:prstClr>
              </a:solidFill>
              <a:latin typeface="Calibri"/>
              <a:ea typeface="ＭＳ Ｐゴシック" charset="-128"/>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lgn="l" rtl="0">
              <a:defRPr/>
            </a:pPr>
            <a:fld id="{EC3DDD69-592A-4299-8EA9-7622FBBE5CBB}" type="datetimeFigureOut">
              <a:rPr lang="en-US" sz="1200" kern="1200">
                <a:solidFill>
                  <a:prstClr val="black">
                    <a:tint val="75000"/>
                  </a:prstClr>
                </a:solidFill>
                <a:latin typeface="Calibri"/>
                <a:ea typeface="ＭＳ Ｐゴシック" charset="-128"/>
                <a:cs typeface="+mn-cs"/>
              </a:rPr>
              <a:pPr algn="l" rtl="0">
                <a:defRPr/>
              </a:pPr>
              <a:t>7/26/2013</a:t>
            </a:fld>
            <a:endParaRPr lang="en-US" sz="1200" kern="1200">
              <a:solidFill>
                <a:prstClr val="black">
                  <a:tint val="75000"/>
                </a:prstClr>
              </a:solidFill>
              <a:latin typeface="Calibri"/>
              <a:ea typeface="ＭＳ Ｐゴシック" charset="-128"/>
              <a:cs typeface="+mn-cs"/>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lgn="l" rtl="0">
              <a:defRPr/>
            </a:pPr>
            <a:endParaRPr lang="en-US" kern="1200">
              <a:solidFill>
                <a:prstClr val="black"/>
              </a:solidFill>
              <a:latin typeface="Calibri"/>
              <a:ea typeface="ＭＳ Ｐゴシック" charset="-128"/>
            </a:endParaRPr>
          </a:p>
        </p:txBody>
      </p:sp>
      <p:sp>
        <p:nvSpPr>
          <p:cNvPr id="9" name="Slide Number Placeholder 8"/>
          <p:cNvSpPr>
            <a:spLocks noGrp="1"/>
          </p:cNvSpPr>
          <p:nvPr>
            <p:ph type="sldNum" sz="quarter" idx="12"/>
          </p:nvPr>
        </p:nvSpPr>
        <p:spPr/>
        <p:txBody>
          <a:bodyPr/>
          <a:lstStyle>
            <a:lvl1pPr>
              <a:defRPr/>
            </a:lvl1pPr>
          </a:lstStyle>
          <a:p>
            <a:pPr algn="l" rtl="0">
              <a:defRPr/>
            </a:pPr>
            <a:fld id="{83A8CB42-738E-4461-A9CC-6D30033C159C}" type="slidenum">
              <a:rPr lang="en-US" sz="1200" kern="1200">
                <a:solidFill>
                  <a:prstClr val="black">
                    <a:tint val="75000"/>
                  </a:prstClr>
                </a:solidFill>
                <a:latin typeface="Calibri"/>
                <a:ea typeface="ＭＳ Ｐゴシック" charset="-128"/>
                <a:cs typeface="+mn-cs"/>
              </a:rPr>
              <a:pPr algn="l" rtl="0">
                <a:defRPr/>
              </a:pPr>
              <a:t>‹#›</a:t>
            </a:fld>
            <a:endParaRPr lang="en-US" sz="1200" kern="1200">
              <a:solidFill>
                <a:prstClr val="black">
                  <a:tint val="75000"/>
                </a:prstClr>
              </a:solidFill>
              <a:latin typeface="Calibri"/>
              <a:ea typeface="ＭＳ Ｐゴシック" charset="-128"/>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6" descr="PPT Template.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descr="PPT Template4.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Title 1"/>
          <p:cNvSpPr>
            <a:spLocks noGrp="1"/>
          </p:cNvSpPr>
          <p:nvPr>
            <p:ph type="title"/>
          </p:nvPr>
        </p:nvSpPr>
        <p:spPr>
          <a:xfrm>
            <a:off x="457200" y="274320"/>
            <a:ext cx="8229600" cy="1020762"/>
          </a:xfrm>
        </p:spPr>
        <p:txBody>
          <a:bodyPr/>
          <a:lstStyle>
            <a:lvl1pPr algn="l">
              <a:defRPr/>
            </a:lvl1pPr>
          </a:lstStyle>
          <a:p>
            <a:r>
              <a:rPr lang="en-US" smtClean="0"/>
              <a:t>Click to edit Master title style</a:t>
            </a:r>
            <a:endParaRPr lang="en-US"/>
          </a:p>
        </p:txBody>
      </p:sp>
      <p:sp>
        <p:nvSpPr>
          <p:cNvPr id="9" name="Content Placeholder 2"/>
          <p:cNvSpPr>
            <a:spLocks noGrp="1"/>
          </p:cNvSpPr>
          <p:nvPr>
            <p:ph idx="1"/>
          </p:nvPr>
        </p:nvSpPr>
        <p:spPr>
          <a:xfrm>
            <a:off x="457200" y="1828800"/>
            <a:ext cx="8229600" cy="42973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1"/>
          <p:cNvSpPr>
            <a:spLocks noGrp="1"/>
          </p:cNvSpPr>
          <p:nvPr>
            <p:ph type="dt" sz="half" idx="10"/>
          </p:nvPr>
        </p:nvSpPr>
        <p:spPr/>
        <p:txBody>
          <a:bodyPr/>
          <a:lstStyle>
            <a:lvl1pPr>
              <a:defRPr/>
            </a:lvl1pPr>
          </a:lstStyle>
          <a:p>
            <a:pPr algn="l" rtl="0">
              <a:defRPr/>
            </a:pPr>
            <a:fld id="{8C2998FD-F071-45BC-BFE9-BE6ACCB36BCE}" type="datetimeFigureOut">
              <a:rPr lang="en-US" sz="1200" kern="1200">
                <a:solidFill>
                  <a:prstClr val="black">
                    <a:tint val="75000"/>
                  </a:prstClr>
                </a:solidFill>
                <a:latin typeface="Calibri"/>
                <a:ea typeface="ＭＳ Ｐゴシック" charset="-128"/>
                <a:cs typeface="+mn-cs"/>
              </a:rPr>
              <a:pPr algn="l" rtl="0">
                <a:defRPr/>
              </a:pPr>
              <a:t>7/26/2013</a:t>
            </a:fld>
            <a:endParaRPr lang="en-US" sz="1200" kern="1200">
              <a:solidFill>
                <a:prstClr val="black">
                  <a:tint val="75000"/>
                </a:prstClr>
              </a:solidFill>
              <a:latin typeface="Calibri"/>
              <a:ea typeface="ＭＳ Ｐゴシック" charset="-128"/>
              <a:cs typeface="+mn-cs"/>
            </a:endParaRPr>
          </a:p>
        </p:txBody>
      </p:sp>
      <p:sp>
        <p:nvSpPr>
          <p:cNvPr id="6"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lgn="l" rtl="0">
              <a:defRPr/>
            </a:pPr>
            <a:endParaRPr lang="en-US" kern="1200">
              <a:solidFill>
                <a:prstClr val="black"/>
              </a:solidFill>
              <a:latin typeface="Calibri"/>
              <a:ea typeface="ＭＳ Ｐゴシック" charset="-128"/>
            </a:endParaRPr>
          </a:p>
        </p:txBody>
      </p:sp>
      <p:sp>
        <p:nvSpPr>
          <p:cNvPr id="7" name="Slide Number Placeholder 3"/>
          <p:cNvSpPr>
            <a:spLocks noGrp="1"/>
          </p:cNvSpPr>
          <p:nvPr>
            <p:ph type="sldNum" sz="quarter" idx="12"/>
          </p:nvPr>
        </p:nvSpPr>
        <p:spPr/>
        <p:txBody>
          <a:bodyPr/>
          <a:lstStyle>
            <a:lvl1pPr>
              <a:defRPr/>
            </a:lvl1pPr>
          </a:lstStyle>
          <a:p>
            <a:pPr algn="l" rtl="0">
              <a:defRPr/>
            </a:pPr>
            <a:fld id="{8E9B60C3-F8C5-481E-AB10-1881B77EF0A6}" type="slidenum">
              <a:rPr lang="en-US" sz="1200" kern="1200">
                <a:solidFill>
                  <a:prstClr val="black">
                    <a:tint val="75000"/>
                  </a:prstClr>
                </a:solidFill>
                <a:latin typeface="Calibri"/>
                <a:ea typeface="ＭＳ Ｐゴシック" charset="-128"/>
                <a:cs typeface="+mn-cs"/>
              </a:rPr>
              <a:pPr algn="l" rtl="0">
                <a:defRPr/>
              </a:pPr>
              <a:t>‹#›</a:t>
            </a:fld>
            <a:endParaRPr lang="en-US" sz="1200" kern="1200">
              <a:solidFill>
                <a:prstClr val="black">
                  <a:tint val="75000"/>
                </a:prstClr>
              </a:solidFill>
              <a:latin typeface="Calibri"/>
              <a:ea typeface="ＭＳ Ｐゴシック" charset="-128"/>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lgn="l" rtl="0">
              <a:defRPr/>
            </a:pPr>
            <a:fld id="{BAFE30CD-637C-42C1-BB87-93DA89FF3654}" type="datetimeFigureOut">
              <a:rPr lang="en-US" sz="1200" kern="1200">
                <a:solidFill>
                  <a:prstClr val="black">
                    <a:tint val="75000"/>
                  </a:prstClr>
                </a:solidFill>
                <a:latin typeface="Calibri"/>
                <a:ea typeface="ＭＳ Ｐゴシック" charset="-128"/>
                <a:cs typeface="+mn-cs"/>
              </a:rPr>
              <a:pPr algn="l" rtl="0">
                <a:defRPr/>
              </a:pPr>
              <a:t>7/26/2013</a:t>
            </a:fld>
            <a:endParaRPr lang="en-US" sz="1200" kern="1200">
              <a:solidFill>
                <a:prstClr val="black">
                  <a:tint val="75000"/>
                </a:prstClr>
              </a:solidFill>
              <a:latin typeface="Calibri"/>
              <a:ea typeface="ＭＳ Ｐゴシック" charset="-128"/>
              <a:cs typeface="+mn-cs"/>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lgn="l" rtl="0">
              <a:defRPr/>
            </a:pPr>
            <a:endParaRPr lang="en-US" kern="1200">
              <a:solidFill>
                <a:prstClr val="black"/>
              </a:solidFill>
              <a:latin typeface="Calibri"/>
              <a:ea typeface="ＭＳ Ｐゴシック" charset="-128"/>
            </a:endParaRPr>
          </a:p>
        </p:txBody>
      </p:sp>
      <p:sp>
        <p:nvSpPr>
          <p:cNvPr id="7" name="Slide Number Placeholder 6"/>
          <p:cNvSpPr>
            <a:spLocks noGrp="1"/>
          </p:cNvSpPr>
          <p:nvPr>
            <p:ph type="sldNum" sz="quarter" idx="12"/>
          </p:nvPr>
        </p:nvSpPr>
        <p:spPr/>
        <p:txBody>
          <a:bodyPr/>
          <a:lstStyle>
            <a:lvl1pPr>
              <a:defRPr/>
            </a:lvl1pPr>
          </a:lstStyle>
          <a:p>
            <a:pPr algn="l" rtl="0">
              <a:defRPr/>
            </a:pPr>
            <a:fld id="{3F494921-3982-4580-8795-3A9F3BC461ED}" type="slidenum">
              <a:rPr lang="en-US" sz="1200" kern="1200">
                <a:solidFill>
                  <a:prstClr val="black">
                    <a:tint val="75000"/>
                  </a:prstClr>
                </a:solidFill>
                <a:latin typeface="Calibri"/>
                <a:ea typeface="ＭＳ Ｐゴシック" charset="-128"/>
                <a:cs typeface="+mn-cs"/>
              </a:rPr>
              <a:pPr algn="l" rtl="0">
                <a:defRPr/>
              </a:pPr>
              <a:t>‹#›</a:t>
            </a:fld>
            <a:endParaRPr lang="en-US" sz="1200" kern="1200">
              <a:solidFill>
                <a:prstClr val="black">
                  <a:tint val="75000"/>
                </a:prstClr>
              </a:solidFill>
              <a:latin typeface="Calibri"/>
              <a:ea typeface="ＭＳ Ｐゴシック" charset="-128"/>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lgn="l" rtl="0">
              <a:defRPr/>
            </a:pPr>
            <a:fld id="{3285456C-18FF-4E4B-8561-C0CC2DB5B527}" type="datetimeFigureOut">
              <a:rPr lang="en-US" sz="1200" kern="1200">
                <a:solidFill>
                  <a:prstClr val="black">
                    <a:tint val="75000"/>
                  </a:prstClr>
                </a:solidFill>
                <a:latin typeface="Calibri"/>
                <a:ea typeface="ＭＳ Ｐゴシック" charset="-128"/>
                <a:cs typeface="+mn-cs"/>
              </a:rPr>
              <a:pPr algn="l" rtl="0">
                <a:defRPr/>
              </a:pPr>
              <a:t>7/26/2013</a:t>
            </a:fld>
            <a:endParaRPr lang="en-US" sz="1200" kern="1200">
              <a:solidFill>
                <a:prstClr val="black">
                  <a:tint val="75000"/>
                </a:prstClr>
              </a:solidFill>
              <a:latin typeface="Calibri"/>
              <a:ea typeface="ＭＳ Ｐゴシック" charset="-128"/>
              <a:cs typeface="+mn-cs"/>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lgn="l" rtl="0">
              <a:defRPr/>
            </a:pPr>
            <a:endParaRPr lang="en-US" kern="1200">
              <a:solidFill>
                <a:prstClr val="black"/>
              </a:solidFill>
              <a:latin typeface="Calibri"/>
              <a:ea typeface="ＭＳ Ｐゴシック" charset="-128"/>
            </a:endParaRPr>
          </a:p>
        </p:txBody>
      </p:sp>
      <p:sp>
        <p:nvSpPr>
          <p:cNvPr id="7" name="Slide Number Placeholder 6"/>
          <p:cNvSpPr>
            <a:spLocks noGrp="1"/>
          </p:cNvSpPr>
          <p:nvPr>
            <p:ph type="sldNum" sz="quarter" idx="12"/>
          </p:nvPr>
        </p:nvSpPr>
        <p:spPr/>
        <p:txBody>
          <a:bodyPr/>
          <a:lstStyle>
            <a:lvl1pPr>
              <a:defRPr/>
            </a:lvl1pPr>
          </a:lstStyle>
          <a:p>
            <a:pPr algn="l" rtl="0">
              <a:defRPr/>
            </a:pPr>
            <a:fld id="{765D658A-F73A-4467-AD3F-584CF4FFA339}" type="slidenum">
              <a:rPr lang="en-US" sz="1200" kern="1200">
                <a:solidFill>
                  <a:prstClr val="black">
                    <a:tint val="75000"/>
                  </a:prstClr>
                </a:solidFill>
                <a:latin typeface="Calibri"/>
                <a:ea typeface="ＭＳ Ｐゴシック" charset="-128"/>
                <a:cs typeface="+mn-cs"/>
              </a:rPr>
              <a:pPr algn="l" rtl="0">
                <a:defRPr/>
              </a:pPr>
              <a:t>‹#›</a:t>
            </a:fld>
            <a:endParaRPr lang="en-US" sz="1200" kern="1200">
              <a:solidFill>
                <a:prstClr val="black">
                  <a:tint val="75000"/>
                </a:prstClr>
              </a:solidFill>
              <a:latin typeface="Calibri"/>
              <a:ea typeface="ＭＳ Ｐゴシック" charset="-128"/>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a:defRPr/>
            </a:pPr>
            <a:fld id="{77816263-4DF3-4730-8CE4-93D5B179620E}" type="datetimeFigureOut">
              <a:rPr lang="en-US" sz="1200" kern="1200">
                <a:solidFill>
                  <a:prstClr val="black">
                    <a:tint val="75000"/>
                  </a:prstClr>
                </a:solidFill>
                <a:latin typeface="Calibri"/>
                <a:ea typeface="ＭＳ Ｐゴシック" charset="-128"/>
                <a:cs typeface="+mn-cs"/>
              </a:rPr>
              <a:pPr algn="l" rtl="0">
                <a:defRPr/>
              </a:pPr>
              <a:t>7/26/2013</a:t>
            </a:fld>
            <a:endParaRPr lang="en-US" sz="1200" kern="1200">
              <a:solidFill>
                <a:prstClr val="black">
                  <a:tint val="75000"/>
                </a:prstClr>
              </a:solidFill>
              <a:latin typeface="Calibri"/>
              <a:ea typeface="ＭＳ Ｐゴシック" charset="-128"/>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lgn="l" rtl="0">
              <a:defRPr/>
            </a:pPr>
            <a:endParaRPr lang="en-US" kern="1200">
              <a:solidFill>
                <a:prstClr val="black"/>
              </a:solidFill>
              <a:latin typeface="Calibri"/>
              <a:ea typeface="ＭＳ Ｐゴシック" charset="-128"/>
            </a:endParaRPr>
          </a:p>
        </p:txBody>
      </p:sp>
      <p:sp>
        <p:nvSpPr>
          <p:cNvPr id="6" name="Slide Number Placeholder 5"/>
          <p:cNvSpPr>
            <a:spLocks noGrp="1"/>
          </p:cNvSpPr>
          <p:nvPr>
            <p:ph type="sldNum" sz="quarter" idx="12"/>
          </p:nvPr>
        </p:nvSpPr>
        <p:spPr/>
        <p:txBody>
          <a:bodyPr/>
          <a:lstStyle>
            <a:lvl1pPr>
              <a:defRPr/>
            </a:lvl1pPr>
          </a:lstStyle>
          <a:p>
            <a:pPr algn="l" rtl="0">
              <a:defRPr/>
            </a:pPr>
            <a:fld id="{716CF51C-E45B-4877-837B-B607DDCF2A00}" type="slidenum">
              <a:rPr lang="en-US" sz="1200" kern="1200">
                <a:solidFill>
                  <a:prstClr val="black">
                    <a:tint val="75000"/>
                  </a:prstClr>
                </a:solidFill>
                <a:latin typeface="Calibri"/>
                <a:ea typeface="ＭＳ Ｐゴシック" charset="-128"/>
                <a:cs typeface="+mn-cs"/>
              </a:rPr>
              <a:pPr algn="l" rtl="0">
                <a:defRPr/>
              </a:pPr>
              <a:t>‹#›</a:t>
            </a:fld>
            <a:endParaRPr lang="en-US" sz="1200" kern="1200">
              <a:solidFill>
                <a:prstClr val="black">
                  <a:tint val="75000"/>
                </a:prstClr>
              </a:solidFill>
              <a:latin typeface="Calibri"/>
              <a:ea typeface="ＭＳ Ｐゴシック" charset="-128"/>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a:defRPr/>
            </a:pPr>
            <a:fld id="{E567B177-EDA3-4639-835C-C095DA9A60D4}" type="datetimeFigureOut">
              <a:rPr lang="en-US" sz="1200" kern="1200">
                <a:solidFill>
                  <a:prstClr val="black">
                    <a:tint val="75000"/>
                  </a:prstClr>
                </a:solidFill>
                <a:latin typeface="Calibri"/>
                <a:ea typeface="ＭＳ Ｐゴシック" charset="-128"/>
                <a:cs typeface="+mn-cs"/>
              </a:rPr>
              <a:pPr algn="l" rtl="0">
                <a:defRPr/>
              </a:pPr>
              <a:t>7/26/2013</a:t>
            </a:fld>
            <a:endParaRPr lang="en-US" sz="1200" kern="1200">
              <a:solidFill>
                <a:prstClr val="black">
                  <a:tint val="75000"/>
                </a:prstClr>
              </a:solidFill>
              <a:latin typeface="Calibri"/>
              <a:ea typeface="ＭＳ Ｐゴシック" charset="-128"/>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lgn="l" rtl="0">
              <a:defRPr/>
            </a:pPr>
            <a:endParaRPr lang="en-US" kern="1200">
              <a:solidFill>
                <a:prstClr val="black"/>
              </a:solidFill>
              <a:latin typeface="Calibri"/>
              <a:ea typeface="ＭＳ Ｐゴシック" charset="-128"/>
            </a:endParaRPr>
          </a:p>
        </p:txBody>
      </p:sp>
      <p:sp>
        <p:nvSpPr>
          <p:cNvPr id="6" name="Slide Number Placeholder 5"/>
          <p:cNvSpPr>
            <a:spLocks noGrp="1"/>
          </p:cNvSpPr>
          <p:nvPr>
            <p:ph type="sldNum" sz="quarter" idx="12"/>
          </p:nvPr>
        </p:nvSpPr>
        <p:spPr/>
        <p:txBody>
          <a:bodyPr/>
          <a:lstStyle>
            <a:lvl1pPr>
              <a:defRPr/>
            </a:lvl1pPr>
          </a:lstStyle>
          <a:p>
            <a:pPr algn="l" rtl="0">
              <a:defRPr/>
            </a:pPr>
            <a:fld id="{D822E532-616E-48C4-A0A1-DE0EAD939228}" type="slidenum">
              <a:rPr lang="en-US" sz="1200" kern="1200">
                <a:solidFill>
                  <a:prstClr val="black">
                    <a:tint val="75000"/>
                  </a:prstClr>
                </a:solidFill>
                <a:latin typeface="Calibri"/>
                <a:ea typeface="ＭＳ Ｐゴシック" charset="-128"/>
                <a:cs typeface="+mn-cs"/>
              </a:rPr>
              <a:pPr algn="l" rtl="0">
                <a:defRPr/>
              </a:pPr>
              <a:t>‹#›</a:t>
            </a:fld>
            <a:endParaRPr lang="en-US" sz="1200" kern="1200">
              <a:solidFill>
                <a:prstClr val="black">
                  <a:tint val="75000"/>
                </a:prstClr>
              </a:solidFill>
              <a:latin typeface="Calibri"/>
              <a:ea typeface="ＭＳ Ｐゴシック" charset="-128"/>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mp; Footer ONLY">
    <p:spTree>
      <p:nvGrpSpPr>
        <p:cNvPr id="1" name=""/>
        <p:cNvGrpSpPr/>
        <p:nvPr/>
      </p:nvGrpSpPr>
      <p:grpSpPr>
        <a:xfrm>
          <a:off x="0" y="0"/>
          <a:ext cx="0" cy="0"/>
          <a:chOff x="0" y="0"/>
          <a:chExt cx="0" cy="0"/>
        </a:xfrm>
      </p:grpSpPr>
      <p:sp>
        <p:nvSpPr>
          <p:cNvPr id="5" name="Title 7"/>
          <p:cNvSpPr>
            <a:spLocks noGrp="1"/>
          </p:cNvSpPr>
          <p:nvPr>
            <p:ph type="title"/>
          </p:nvPr>
        </p:nvSpPr>
        <p:spPr>
          <a:xfrm>
            <a:off x="1143000" y="152400"/>
            <a:ext cx="7543800" cy="762000"/>
          </a:xfrm>
          <a:prstGeom prst="rect">
            <a:avLst/>
          </a:prstGeom>
        </p:spPr>
        <p:txBody>
          <a:bodyPr/>
          <a:lstStyle>
            <a:lvl1pPr algn="l">
              <a:defRPr sz="2400" b="0" i="0">
                <a:solidFill>
                  <a:schemeClr val="accent1"/>
                </a:solidFill>
                <a:latin typeface="Georgia"/>
                <a:cs typeface="Georgia"/>
              </a:defRPr>
            </a:lvl1pPr>
          </a:lstStyle>
          <a:p>
            <a:r>
              <a:rPr lang="en-US" smtClean="0"/>
              <a:t>Click to edit Master title style</a:t>
            </a:r>
            <a:endParaRPr lang="en-US" dirty="0"/>
          </a:p>
        </p:txBody>
      </p:sp>
      <p:sp>
        <p:nvSpPr>
          <p:cNvPr id="10" name="Content Placeholder 2"/>
          <p:cNvSpPr>
            <a:spLocks noGrp="1"/>
          </p:cNvSpPr>
          <p:nvPr>
            <p:ph idx="1"/>
          </p:nvPr>
        </p:nvSpPr>
        <p:spPr>
          <a:xfrm>
            <a:off x="1143000" y="1524000"/>
            <a:ext cx="7732776" cy="4648200"/>
          </a:xfrm>
        </p:spPr>
        <p:txBody>
          <a:bodyPr/>
          <a:lstStyle>
            <a:lvl1pPr>
              <a:buClr>
                <a:schemeClr val="accent2"/>
              </a:buClr>
              <a:defRPr>
                <a:latin typeface="Arial"/>
                <a:cs typeface="Arial"/>
              </a:defRPr>
            </a:lvl1pPr>
            <a:lvl2pPr>
              <a:buClr>
                <a:schemeClr val="accent2"/>
              </a:buClr>
              <a:defRPr>
                <a:latin typeface="Arial"/>
                <a:cs typeface="Arial"/>
              </a:defRPr>
            </a:lvl2pPr>
            <a:lvl3pPr>
              <a:buClr>
                <a:schemeClr val="accent2"/>
              </a:buClr>
              <a:defRPr>
                <a:latin typeface="Arial"/>
                <a:cs typeface="Arial"/>
              </a:defRPr>
            </a:lvl3pPr>
            <a:lvl4pPr>
              <a:buClr>
                <a:schemeClr val="accent2"/>
              </a:buClr>
              <a:defRPr>
                <a:latin typeface="Arial"/>
                <a:cs typeface="Arial"/>
              </a:defRPr>
            </a:lvl4pPr>
            <a:lvl5pPr>
              <a:buClr>
                <a:schemeClr val="accent2"/>
              </a:buCl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877141FD-3CB9-4F3E-8A7A-A96E6F7314CC}" type="slidenum">
              <a:rPr lang="en-US"/>
              <a:pPr>
                <a:defRPr/>
              </a:pPr>
              <a:t>‹#›</a:t>
            </a:fld>
            <a:endParaRPr lang="en-US" dirty="0"/>
          </a:p>
        </p:txBody>
      </p:sp>
      <p:sp>
        <p:nvSpPr>
          <p:cNvPr id="6" name="Footer Placeholder 4"/>
          <p:cNvSpPr>
            <a:spLocks noGrp="1"/>
          </p:cNvSpPr>
          <p:nvPr>
            <p:ph type="ftr" sz="quarter" idx="11"/>
          </p:nvPr>
        </p:nvSpPr>
        <p:spPr>
          <a:xfrm rot="5400000">
            <a:off x="7974012" y="5248276"/>
            <a:ext cx="2119313" cy="182562"/>
          </a:xfrm>
          <a:prstGeom prst="rect">
            <a:avLst/>
          </a:prstGeom>
        </p:spPr>
        <p:txBody>
          <a:bodyPr/>
          <a:lstStyle>
            <a:lvl1pPr>
              <a:defRPr sz="600">
                <a:latin typeface="Melior Com" pitchFamily="18" charset="0"/>
                <a:cs typeface="Arial" charset="0"/>
                <a:sym typeface="Symbol"/>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PPT Template2.jpg"/>
          <p:cNvPicPr>
            <a:picLocks noChangeAspect="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3075" name="Rectangle 3"/>
          <p:cNvSpPr>
            <a:spLocks noGrp="1" noChangeArrowheads="1"/>
          </p:cNvSpPr>
          <p:nvPr>
            <p:ph type="ctrTitle"/>
          </p:nvPr>
        </p:nvSpPr>
        <p:spPr>
          <a:xfrm>
            <a:off x="1636776" y="2174875"/>
            <a:ext cx="7315200" cy="1470025"/>
          </a:xfrm>
        </p:spPr>
        <p:txBody>
          <a:bodyPr/>
          <a:lstStyle>
            <a:lvl1pPr algn="l">
              <a:defRPr>
                <a:solidFill>
                  <a:srgbClr val="336600"/>
                </a:solidFill>
              </a:defRPr>
            </a:lvl1pPr>
          </a:lstStyle>
          <a:p>
            <a:r>
              <a:rPr lang="en-US" dirty="0"/>
              <a:t>Click to edit Master title style</a:t>
            </a:r>
          </a:p>
        </p:txBody>
      </p:sp>
      <p:sp>
        <p:nvSpPr>
          <p:cNvPr id="3076" name="Rectangle 4"/>
          <p:cNvSpPr>
            <a:spLocks noGrp="1" noChangeArrowheads="1"/>
          </p:cNvSpPr>
          <p:nvPr>
            <p:ph type="subTitle" idx="1"/>
          </p:nvPr>
        </p:nvSpPr>
        <p:spPr>
          <a:xfrm>
            <a:off x="2704402" y="4151376"/>
            <a:ext cx="6400800" cy="1371600"/>
          </a:xfrm>
        </p:spPr>
        <p:txBody>
          <a:bodyPr/>
          <a:lstStyle>
            <a:lvl1pPr marL="0" indent="0" algn="r">
              <a:buFontTx/>
              <a:buNone/>
              <a:defRPr>
                <a:solidFill>
                  <a:schemeClr val="tx1"/>
                </a:solidFill>
              </a:defRPr>
            </a:lvl1pPr>
          </a:lstStyle>
          <a:p>
            <a:r>
              <a:rPr lang="en-US" dirty="0"/>
              <a:t>Click to edit Master subtitle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r>
              <a:rPr lang="en-US"/>
              <a:t>Slide </a:t>
            </a:r>
            <a:fld id="{8ACC3838-FF05-480A-9B62-FED7922423E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r>
              <a:rPr lang="en-US"/>
              <a:t>Slide </a:t>
            </a:r>
            <a:fld id="{045FA528-2E6F-4014-B68F-FCDAE8DAE48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35808"/>
            <a:ext cx="8229600" cy="777240"/>
          </a:xfrm>
        </p:spPr>
        <p:txBody>
          <a:bodyPr/>
          <a:lstStyle>
            <a:lvl1pPr>
              <a:defRPr>
                <a:solidFill>
                  <a:srgbClr val="336600"/>
                </a:solidFill>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r>
              <a:rPr lang="en-US"/>
              <a:t>Slide </a:t>
            </a:r>
            <a:fld id="{BEA97A9D-D643-4912-8C9E-4A8B841BD67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t>Slide </a:t>
            </a:r>
            <a:fld id="{9E4FAEA2-184D-4524-8BEC-9718FD4DC6F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PPT Template2.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1905000" y="2435225"/>
            <a:ext cx="6781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590800" y="4191000"/>
            <a:ext cx="6096000" cy="1371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a:xfrm>
            <a:off x="1801813" y="6356350"/>
            <a:ext cx="914400" cy="365125"/>
          </a:xfrm>
        </p:spPr>
        <p:txBody>
          <a:bodyPr/>
          <a:lstStyle>
            <a:lvl1pPr>
              <a:defRPr/>
            </a:lvl1pPr>
          </a:lstStyle>
          <a:p>
            <a:pPr algn="l" rtl="0">
              <a:defRPr/>
            </a:pPr>
            <a:fld id="{5AF23ABB-1344-48EA-8745-1B131CE37108}" type="datetimeFigureOut">
              <a:rPr lang="en-US" sz="1200" kern="1200">
                <a:solidFill>
                  <a:prstClr val="black">
                    <a:tint val="75000"/>
                  </a:prstClr>
                </a:solidFill>
                <a:latin typeface="Calibri"/>
                <a:ea typeface="ＭＳ Ｐゴシック" charset="-128"/>
                <a:cs typeface="+mn-cs"/>
              </a:rPr>
              <a:pPr algn="l" rtl="0">
                <a:defRPr/>
              </a:pPr>
              <a:t>7/26/2013</a:t>
            </a:fld>
            <a:endParaRPr lang="en-US" sz="1200" kern="1200">
              <a:solidFill>
                <a:prstClr val="black">
                  <a:tint val="75000"/>
                </a:prstClr>
              </a:solidFill>
              <a:latin typeface="Calibri"/>
              <a:ea typeface="ＭＳ Ｐゴシック" charset="-128"/>
              <a:cs typeface="+mn-cs"/>
            </a:endParaRPr>
          </a:p>
        </p:txBody>
      </p:sp>
      <p:sp>
        <p:nvSpPr>
          <p:cNvPr id="6" name="Footer Placeholder 4"/>
          <p:cNvSpPr>
            <a:spLocks noGrp="1"/>
          </p:cNvSpPr>
          <p:nvPr>
            <p:ph type="ftr" sz="quarter" idx="11"/>
          </p:nvPr>
        </p:nvSpPr>
        <p:spPr>
          <a:xfrm>
            <a:off x="2944813" y="6356350"/>
            <a:ext cx="2133600" cy="365125"/>
          </a:xfrm>
          <a:prstGeom prst="rect">
            <a:avLst/>
          </a:prstGeom>
        </p:spPr>
        <p:txBody>
          <a:bodyPr/>
          <a:lstStyle>
            <a:lvl1pPr fontAlgn="auto">
              <a:spcBef>
                <a:spcPts val="0"/>
              </a:spcBef>
              <a:spcAft>
                <a:spcPts val="0"/>
              </a:spcAft>
              <a:defRPr lang="en-US">
                <a:latin typeface="+mn-lt"/>
                <a:cs typeface="+mn-cs"/>
              </a:defRPr>
            </a:lvl1pPr>
          </a:lstStyle>
          <a:p>
            <a:pPr algn="l" rtl="0">
              <a:defRPr/>
            </a:pPr>
            <a:endParaRPr kern="1200">
              <a:solidFill>
                <a:prstClr val="black"/>
              </a:solidFill>
              <a:latin typeface="Calibri"/>
              <a:ea typeface="ＭＳ Ｐゴシック" charset="-128"/>
            </a:endParaRPr>
          </a:p>
        </p:txBody>
      </p:sp>
      <p:sp>
        <p:nvSpPr>
          <p:cNvPr id="7" name="Slide Number Placeholder 5"/>
          <p:cNvSpPr>
            <a:spLocks noGrp="1"/>
          </p:cNvSpPr>
          <p:nvPr>
            <p:ph type="sldNum" sz="quarter" idx="12"/>
          </p:nvPr>
        </p:nvSpPr>
        <p:spPr>
          <a:xfrm>
            <a:off x="5307013" y="6356350"/>
            <a:ext cx="685800" cy="365125"/>
          </a:xfrm>
        </p:spPr>
        <p:txBody>
          <a:bodyPr/>
          <a:lstStyle>
            <a:lvl1pPr>
              <a:defRPr/>
            </a:lvl1pPr>
          </a:lstStyle>
          <a:p>
            <a:pPr algn="l" rtl="0">
              <a:defRPr/>
            </a:pPr>
            <a:fld id="{771436DA-C9AA-466E-8691-7BA95823DCE7}" type="slidenum">
              <a:rPr lang="en-US" sz="1200" kern="1200">
                <a:solidFill>
                  <a:prstClr val="black">
                    <a:tint val="75000"/>
                  </a:prstClr>
                </a:solidFill>
                <a:latin typeface="Calibri"/>
                <a:ea typeface="ＭＳ Ｐゴシック" charset="-128"/>
                <a:cs typeface="+mn-cs"/>
              </a:rPr>
              <a:pPr algn="l" rtl="0">
                <a:defRPr/>
              </a:pPr>
              <a:t>‹#›</a:t>
            </a:fld>
            <a:endParaRPr lang="en-US" sz="1200" kern="1200" dirty="0">
              <a:solidFill>
                <a:prstClr val="black">
                  <a:tint val="75000"/>
                </a:prstClr>
              </a:solidFill>
              <a:latin typeface="Calibri"/>
              <a:ea typeface="ＭＳ Ｐゴシック" charset="-128"/>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a:defRPr/>
            </a:pPr>
            <a:fld id="{ABC79BF8-FDE3-4F76-B16D-99D29D0F97C1}" type="datetimeFigureOut">
              <a:rPr lang="en-US" sz="1200" kern="1200">
                <a:solidFill>
                  <a:prstClr val="black">
                    <a:tint val="75000"/>
                  </a:prstClr>
                </a:solidFill>
                <a:latin typeface="Calibri"/>
                <a:ea typeface="ＭＳ Ｐゴシック" charset="-128"/>
                <a:cs typeface="+mn-cs"/>
              </a:rPr>
              <a:pPr algn="l" rtl="0">
                <a:defRPr/>
              </a:pPr>
              <a:t>7/26/2013</a:t>
            </a:fld>
            <a:endParaRPr lang="en-US" sz="1200" kern="1200">
              <a:solidFill>
                <a:prstClr val="black">
                  <a:tint val="75000"/>
                </a:prstClr>
              </a:solidFill>
              <a:latin typeface="Calibri"/>
              <a:ea typeface="ＭＳ Ｐゴシック" charset="-128"/>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lgn="l" rtl="0">
              <a:defRPr/>
            </a:pPr>
            <a:endParaRPr lang="en-US" kern="1200">
              <a:solidFill>
                <a:prstClr val="black"/>
              </a:solidFill>
              <a:latin typeface="Calibri"/>
              <a:ea typeface="ＭＳ Ｐゴシック" charset="-128"/>
            </a:endParaRPr>
          </a:p>
        </p:txBody>
      </p:sp>
      <p:sp>
        <p:nvSpPr>
          <p:cNvPr id="6" name="Slide Number Placeholder 5"/>
          <p:cNvSpPr>
            <a:spLocks noGrp="1"/>
          </p:cNvSpPr>
          <p:nvPr>
            <p:ph type="sldNum" sz="quarter" idx="12"/>
          </p:nvPr>
        </p:nvSpPr>
        <p:spPr/>
        <p:txBody>
          <a:bodyPr/>
          <a:lstStyle>
            <a:lvl1pPr>
              <a:defRPr/>
            </a:lvl1pPr>
          </a:lstStyle>
          <a:p>
            <a:pPr algn="l" rtl="0">
              <a:defRPr/>
            </a:pPr>
            <a:fld id="{B7AF4AB5-C6D0-4FAC-997C-BF7F8077A164}" type="slidenum">
              <a:rPr lang="en-US" sz="1200" kern="1200">
                <a:solidFill>
                  <a:prstClr val="black">
                    <a:tint val="75000"/>
                  </a:prstClr>
                </a:solidFill>
                <a:latin typeface="Calibri"/>
                <a:ea typeface="ＭＳ Ｐゴシック" charset="-128"/>
                <a:cs typeface="+mn-cs"/>
              </a:rPr>
              <a:pPr algn="l" rtl="0">
                <a:defRPr/>
              </a:pPr>
              <a:t>‹#›</a:t>
            </a:fld>
            <a:endParaRPr lang="en-US" sz="1200" kern="1200">
              <a:solidFill>
                <a:prstClr val="black">
                  <a:tint val="75000"/>
                </a:prstClr>
              </a:solidFill>
              <a:latin typeface="Calibri"/>
              <a:ea typeface="ＭＳ Ｐゴシック" charset="-128"/>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lgn="l" rtl="0">
              <a:defRPr/>
            </a:pPr>
            <a:fld id="{7377F692-6546-4BB2-BD81-FC6391816E90}" type="datetimeFigureOut">
              <a:rPr lang="en-US" sz="1200" kern="1200">
                <a:solidFill>
                  <a:prstClr val="black">
                    <a:tint val="75000"/>
                  </a:prstClr>
                </a:solidFill>
                <a:latin typeface="Calibri"/>
                <a:ea typeface="ＭＳ Ｐゴシック" charset="-128"/>
                <a:cs typeface="+mn-cs"/>
              </a:rPr>
              <a:pPr algn="l" rtl="0">
                <a:defRPr/>
              </a:pPr>
              <a:t>7/26/2013</a:t>
            </a:fld>
            <a:endParaRPr lang="en-US" sz="1200" kern="1200">
              <a:solidFill>
                <a:prstClr val="black">
                  <a:tint val="75000"/>
                </a:prstClr>
              </a:solidFill>
              <a:latin typeface="Calibri"/>
              <a:ea typeface="ＭＳ Ｐゴシック" charset="-128"/>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lgn="l" rtl="0">
              <a:defRPr/>
            </a:pPr>
            <a:endParaRPr lang="en-US" kern="1200">
              <a:solidFill>
                <a:prstClr val="black"/>
              </a:solidFill>
              <a:latin typeface="Calibri"/>
              <a:ea typeface="ＭＳ Ｐゴシック" charset="-128"/>
            </a:endParaRPr>
          </a:p>
        </p:txBody>
      </p:sp>
      <p:sp>
        <p:nvSpPr>
          <p:cNvPr id="6" name="Slide Number Placeholder 5"/>
          <p:cNvSpPr>
            <a:spLocks noGrp="1"/>
          </p:cNvSpPr>
          <p:nvPr>
            <p:ph type="sldNum" sz="quarter" idx="12"/>
          </p:nvPr>
        </p:nvSpPr>
        <p:spPr/>
        <p:txBody>
          <a:bodyPr/>
          <a:lstStyle>
            <a:lvl1pPr>
              <a:defRPr/>
            </a:lvl1pPr>
          </a:lstStyle>
          <a:p>
            <a:pPr algn="l" rtl="0">
              <a:defRPr/>
            </a:pPr>
            <a:fld id="{14D41A63-0F0E-4C2F-9BFE-58D42AAA6D8A}" type="slidenum">
              <a:rPr lang="en-US" sz="1200" kern="1200">
                <a:solidFill>
                  <a:prstClr val="black">
                    <a:tint val="75000"/>
                  </a:prstClr>
                </a:solidFill>
                <a:latin typeface="Calibri"/>
                <a:ea typeface="ＭＳ Ｐゴシック" charset="-128"/>
                <a:cs typeface="+mn-cs"/>
              </a:rPr>
              <a:pPr algn="l" rtl="0">
                <a:defRPr/>
              </a:pPr>
              <a:t>‹#›</a:t>
            </a:fld>
            <a:endParaRPr lang="en-US" sz="1200" kern="1200">
              <a:solidFill>
                <a:prstClr val="black">
                  <a:tint val="75000"/>
                </a:prstClr>
              </a:solidFill>
              <a:latin typeface="Calibri"/>
              <a:ea typeface="ＭＳ Ｐゴシック" charset="-128"/>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3.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151636E-6E42-48E8-90BB-443F25124E2A}" type="slidenum">
              <a:rPr lang="en-US"/>
              <a:pPr>
                <a:defRPr/>
              </a:pPr>
              <a:t>‹#›</a:t>
            </a:fld>
            <a:endParaRPr lang="en-US"/>
          </a:p>
        </p:txBody>
      </p:sp>
      <p:pic>
        <p:nvPicPr>
          <p:cNvPr id="6149" name="Picture 6" descr="PPT Template.jpg"/>
          <p:cNvPicPr>
            <a:picLocks noChangeAspect="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72"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8" descr="PPT Template3.jpg"/>
          <p:cNvPicPr>
            <a:picLocks noChangeAspect="1"/>
          </p:cNvPicPr>
          <p:nvPr/>
        </p:nvPicPr>
        <p:blipFill>
          <a:blip r:embed="rId7" cstate="screen"/>
          <a:srcRect/>
          <a:stretch>
            <a:fillRect/>
          </a:stretch>
        </p:blipFill>
        <p:spPr bwMode="auto">
          <a:xfrm>
            <a:off x="0" y="0"/>
            <a:ext cx="9144000" cy="6858000"/>
          </a:xfrm>
          <a:prstGeom prst="rect">
            <a:avLst/>
          </a:prstGeom>
          <a:noFill/>
          <a:ln w="9525">
            <a:noFill/>
            <a:miter lim="800000"/>
            <a:headEnd/>
            <a:tailEnd/>
          </a:ln>
        </p:spPr>
      </p:pic>
      <p:sp>
        <p:nvSpPr>
          <p:cNvPr id="7171" name="Rectangle 2"/>
          <p:cNvSpPr>
            <a:spLocks noGrp="1" noChangeArrowheads="1"/>
          </p:cNvSpPr>
          <p:nvPr>
            <p:ph type="title"/>
          </p:nvPr>
        </p:nvSpPr>
        <p:spPr bwMode="auto">
          <a:xfrm>
            <a:off x="457200" y="274638"/>
            <a:ext cx="8229600" cy="777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2"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4103688" y="6383338"/>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Calibri" charset="0"/>
              </a:defRPr>
            </a:lvl1pPr>
          </a:lstStyle>
          <a:p>
            <a:pPr>
              <a:defRPr/>
            </a:pPr>
            <a:r>
              <a:rPr lang="en-US"/>
              <a:t>Slide </a:t>
            </a:r>
            <a:fld id="{408C41F3-4531-456C-BF3C-5D3892A9B83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73" r:id="rId1"/>
    <p:sldLayoutId id="2147483968" r:id="rId2"/>
    <p:sldLayoutId id="2147483969" r:id="rId3"/>
    <p:sldLayoutId id="2147483970" r:id="rId4"/>
    <p:sldLayoutId id="2147483971" r:id="rId5"/>
  </p:sldLayoutIdLst>
  <p:txStyles>
    <p:titleStyle>
      <a:lvl1pPr algn="ctr" rtl="0" eaLnBrk="0" fontAlgn="base" hangingPunct="0">
        <a:spcBef>
          <a:spcPct val="0"/>
        </a:spcBef>
        <a:spcAft>
          <a:spcPct val="0"/>
        </a:spcAft>
        <a:defRPr sz="4400" b="1">
          <a:solidFill>
            <a:schemeClr val="tx2"/>
          </a:solidFill>
          <a:latin typeface="+mj-lt"/>
          <a:ea typeface="ＭＳ Ｐゴシック" charset="-128"/>
          <a:cs typeface="+mj-cs"/>
        </a:defRPr>
      </a:lvl1pPr>
      <a:lvl2pPr algn="ctr" rtl="0" eaLnBrk="0" fontAlgn="base" hangingPunct="0">
        <a:spcBef>
          <a:spcPct val="0"/>
        </a:spcBef>
        <a:spcAft>
          <a:spcPct val="0"/>
        </a:spcAft>
        <a:defRPr sz="4400" b="1">
          <a:solidFill>
            <a:schemeClr val="tx2"/>
          </a:solidFill>
          <a:latin typeface="Arial" charset="0"/>
          <a:ea typeface="ＭＳ Ｐゴシック" charset="-128"/>
        </a:defRPr>
      </a:lvl2pPr>
      <a:lvl3pPr algn="ctr" rtl="0" eaLnBrk="0" fontAlgn="base" hangingPunct="0">
        <a:spcBef>
          <a:spcPct val="0"/>
        </a:spcBef>
        <a:spcAft>
          <a:spcPct val="0"/>
        </a:spcAft>
        <a:defRPr sz="4400" b="1">
          <a:solidFill>
            <a:schemeClr val="tx2"/>
          </a:solidFill>
          <a:latin typeface="Arial" charset="0"/>
          <a:ea typeface="ＭＳ Ｐゴシック" charset="-128"/>
        </a:defRPr>
      </a:lvl3pPr>
      <a:lvl4pPr algn="ctr" rtl="0" eaLnBrk="0" fontAlgn="base" hangingPunct="0">
        <a:spcBef>
          <a:spcPct val="0"/>
        </a:spcBef>
        <a:spcAft>
          <a:spcPct val="0"/>
        </a:spcAft>
        <a:defRPr sz="4400" b="1">
          <a:solidFill>
            <a:schemeClr val="tx2"/>
          </a:solidFill>
          <a:latin typeface="Arial" charset="0"/>
          <a:ea typeface="ＭＳ Ｐゴシック" charset="-128"/>
        </a:defRPr>
      </a:lvl4pPr>
      <a:lvl5pPr algn="ctr" rtl="0" eaLnBrk="0" fontAlgn="base" hangingPunct="0">
        <a:spcBef>
          <a:spcPct val="0"/>
        </a:spcBef>
        <a:spcAft>
          <a:spcPct val="0"/>
        </a:spcAft>
        <a:defRPr sz="4400" b="1">
          <a:solidFill>
            <a:schemeClr val="tx2"/>
          </a:solidFill>
          <a:latin typeface="Arial" charset="0"/>
          <a:ea typeface="ＭＳ Ｐゴシック" charset="-128"/>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lr>
          <a:srgbClr val="336600"/>
        </a:buClr>
        <a:buChar char="•"/>
        <a:defRPr sz="3200" b="1">
          <a:solidFill>
            <a:schemeClr val="tx1"/>
          </a:solidFill>
          <a:latin typeface="+mn-lt"/>
          <a:ea typeface="ＭＳ Ｐゴシック" charset="-128"/>
          <a:cs typeface="+mn-cs"/>
        </a:defRPr>
      </a:lvl1pPr>
      <a:lvl2pPr marL="742950" indent="-285750" algn="l" rtl="0" eaLnBrk="0" fontAlgn="base" hangingPunct="0">
        <a:spcBef>
          <a:spcPct val="10000"/>
        </a:spcBef>
        <a:spcAft>
          <a:spcPct val="0"/>
        </a:spcAft>
        <a:buClr>
          <a:srgbClr val="336600"/>
        </a:buClr>
        <a:buChar char="•"/>
        <a:defRPr sz="2800" i="1">
          <a:solidFill>
            <a:schemeClr val="tx1"/>
          </a:solidFill>
          <a:latin typeface="+mn-lt"/>
          <a:ea typeface="ＭＳ Ｐゴシック" charset="-128"/>
        </a:defRPr>
      </a:lvl2pPr>
      <a:lvl3pPr marL="1143000" indent="-228600" algn="l" rtl="0" eaLnBrk="0" fontAlgn="base" hangingPunct="0">
        <a:spcBef>
          <a:spcPct val="10000"/>
        </a:spcBef>
        <a:spcAft>
          <a:spcPct val="0"/>
        </a:spcAft>
        <a:buClr>
          <a:srgbClr val="336600"/>
        </a:buClr>
        <a:buChar char="•"/>
        <a:defRPr sz="2400" b="1">
          <a:solidFill>
            <a:schemeClr val="tx1"/>
          </a:solidFill>
          <a:latin typeface="+mn-lt"/>
          <a:ea typeface="ＭＳ Ｐゴシック" charset="-128"/>
        </a:defRPr>
      </a:lvl3pPr>
      <a:lvl4pPr marL="1600200" indent="-228600" algn="l" rtl="0" eaLnBrk="0" fontAlgn="base" hangingPunct="0">
        <a:spcBef>
          <a:spcPct val="10000"/>
        </a:spcBef>
        <a:spcAft>
          <a:spcPct val="0"/>
        </a:spcAft>
        <a:buClr>
          <a:srgbClr val="336600"/>
        </a:buClr>
        <a:buChar char="•"/>
        <a:defRPr sz="2000" i="1">
          <a:solidFill>
            <a:schemeClr val="tx1"/>
          </a:solidFill>
          <a:latin typeface="+mn-lt"/>
          <a:ea typeface="ＭＳ Ｐゴシック" charset="-128"/>
        </a:defRPr>
      </a:lvl4pPr>
      <a:lvl5pPr marL="2057400" indent="-228600" algn="l" rtl="0" eaLnBrk="0" fontAlgn="base" hangingPunct="0">
        <a:spcBef>
          <a:spcPct val="10000"/>
        </a:spcBef>
        <a:spcAft>
          <a:spcPct val="0"/>
        </a:spcAft>
        <a:buClr>
          <a:srgbClr val="336600"/>
        </a:buClr>
        <a:buChar char="•"/>
        <a:defRPr sz="2000" b="1">
          <a:solidFill>
            <a:schemeClr val="tx1"/>
          </a:solidFill>
          <a:latin typeface="+mn-lt"/>
          <a:ea typeface="ＭＳ Ｐゴシック" charset="-128"/>
        </a:defRPr>
      </a:lvl5pPr>
      <a:lvl6pPr marL="2514600" indent="-228600" algn="l" rtl="0" fontAlgn="base">
        <a:spcBef>
          <a:spcPct val="10000"/>
        </a:spcBef>
        <a:spcAft>
          <a:spcPct val="0"/>
        </a:spcAft>
        <a:buClr>
          <a:srgbClr val="669900"/>
        </a:buClr>
        <a:buChar char="•"/>
        <a:defRPr sz="2000" b="1">
          <a:solidFill>
            <a:schemeClr val="tx1"/>
          </a:solidFill>
          <a:latin typeface="+mn-lt"/>
        </a:defRPr>
      </a:lvl6pPr>
      <a:lvl7pPr marL="2971800" indent="-228600" algn="l" rtl="0" fontAlgn="base">
        <a:spcBef>
          <a:spcPct val="10000"/>
        </a:spcBef>
        <a:spcAft>
          <a:spcPct val="0"/>
        </a:spcAft>
        <a:buClr>
          <a:srgbClr val="669900"/>
        </a:buClr>
        <a:buChar char="•"/>
        <a:defRPr sz="2000" b="1">
          <a:solidFill>
            <a:schemeClr val="tx1"/>
          </a:solidFill>
          <a:latin typeface="+mn-lt"/>
        </a:defRPr>
      </a:lvl7pPr>
      <a:lvl8pPr marL="3429000" indent="-228600" algn="l" rtl="0" fontAlgn="base">
        <a:spcBef>
          <a:spcPct val="10000"/>
        </a:spcBef>
        <a:spcAft>
          <a:spcPct val="0"/>
        </a:spcAft>
        <a:buClr>
          <a:srgbClr val="669900"/>
        </a:buClr>
        <a:buChar char="•"/>
        <a:defRPr sz="2000" b="1">
          <a:solidFill>
            <a:schemeClr val="tx1"/>
          </a:solidFill>
          <a:latin typeface="+mn-lt"/>
        </a:defRPr>
      </a:lvl8pPr>
      <a:lvl9pPr marL="3886200" indent="-228600" algn="l" rtl="0" fontAlgn="base">
        <a:spcBef>
          <a:spcPct val="10000"/>
        </a:spcBef>
        <a:spcAft>
          <a:spcPct val="0"/>
        </a:spcAft>
        <a:buClr>
          <a:srgbClr val="669900"/>
        </a:buClr>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8" descr="PPT Template3.jpg"/>
          <p:cNvPicPr>
            <a:picLocks noChangeAspect="1"/>
          </p:cNvPicPr>
          <p:nvPr userDrawn="1"/>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8288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28194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rtl="0">
              <a:defRPr/>
            </a:pPr>
            <a:fld id="{1BEA3E0D-93DC-46C2-B94D-FE00C28103AC}" type="datetimeFigureOut">
              <a:rPr lang="en-US" kern="1200">
                <a:solidFill>
                  <a:prstClr val="black">
                    <a:tint val="75000"/>
                  </a:prstClr>
                </a:solidFill>
                <a:latin typeface="Calibri"/>
                <a:ea typeface="ＭＳ Ｐゴシック" charset="-128"/>
              </a:rPr>
              <a:pPr rtl="0">
                <a:defRPr/>
              </a:pPr>
              <a:t>7/26/2013</a:t>
            </a:fld>
            <a:endParaRPr lang="en-US" kern="1200">
              <a:solidFill>
                <a:prstClr val="black">
                  <a:tint val="75000"/>
                </a:prstClr>
              </a:solidFill>
              <a:latin typeface="Calibri"/>
              <a:ea typeface="ＭＳ Ｐゴシック" charset="-128"/>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rtl="0">
              <a:defRPr/>
            </a:pPr>
            <a:fld id="{EC5AEC2C-CD05-45E3-AD17-276526C6BFB5}" type="slidenum">
              <a:rPr lang="en-US" kern="1200">
                <a:solidFill>
                  <a:prstClr val="black">
                    <a:tint val="75000"/>
                  </a:prstClr>
                </a:solidFill>
                <a:latin typeface="Calibri"/>
                <a:ea typeface="ＭＳ Ｐゴシック" charset="-128"/>
              </a:rPr>
              <a:pPr rtl="0">
                <a:defRPr/>
              </a:pPr>
              <a:t>‹#›</a:t>
            </a:fld>
            <a:endParaRPr lang="en-US" kern="1200" dirty="0">
              <a:solidFill>
                <a:prstClr val="black">
                  <a:tint val="75000"/>
                </a:prstClr>
              </a:solidFill>
              <a:latin typeface="Calibri"/>
              <a:ea typeface="ＭＳ Ｐゴシック" charset="-128"/>
            </a:endParaRPr>
          </a:p>
        </p:txBody>
      </p:sp>
    </p:spTree>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 id="2147483986"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www.healthcare.gov/law/information-for-you/index.html"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www.cms.gov/Outreach-and-Education/Outreach/HIMarketplace/Talking-About-the-Marketplace.pdf"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hyperlink" Target="http://www.statenetwork.org/resource/building-on-a-solid-foundation-leveraging-current-programs-and-infrastructure-in-navigator-program-development/" TargetMode="External"/><Relationship Id="rId5" Type="http://schemas.openxmlformats.org/officeDocument/2006/relationships/hyperlink" Target="https://www.statereforum.org/exchange-navigator-assister-plans" TargetMode="External"/><Relationship Id="rId4" Type="http://schemas.openxmlformats.org/officeDocument/2006/relationships/hyperlink" Target="http://www.cms.gov/CCIIO/Resources/Files/Downloads/marketplace-ways-to-help.pdf"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bhbusiness.org/"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www.healthcare.gov/"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hyperlink" Target="http://www.statereforum.org/sites/default/files/samhsa_bh_needs_assessment_.pdf" TargetMode="External"/><Relationship Id="rId5" Type="http://schemas.openxmlformats.org/officeDocument/2006/relationships/hyperlink" Target="http://www.samhsa.gov/healthReform/" TargetMode="External"/><Relationship Id="rId4" Type="http://schemas.openxmlformats.org/officeDocument/2006/relationships/hyperlink" Target="http://www.cms.gov/Outreach-and-Education/Outreach/HIMarketplace/index.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hyperlink" Target="mailto:Jeffrey.Coady@samhsa.hhs.gov"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hyperlink" Target="http://www.samhsa.gov/healthrefor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286000"/>
            <a:ext cx="7543800" cy="1600200"/>
          </a:xfrm>
        </p:spPr>
        <p:txBody>
          <a:bodyPr>
            <a:noAutofit/>
          </a:bodyPr>
          <a:lstStyle/>
          <a:p>
            <a:pPr algn="l" eaLnBrk="1" hangingPunct="1">
              <a:defRPr/>
            </a:pPr>
            <a:r>
              <a:rPr lang="en-US" sz="3200" cap="all" dirty="0" smtClean="0"/>
              <a:t>AFFORDABLE CARE ACT IMPLICATIONS AND OPPORTUNITIES FOR IMPROVING ENROLLMENT FOR MENTAL HEALTH CONSUMERS</a:t>
            </a:r>
            <a:endParaRPr lang="en-US" sz="3200" b="1" dirty="0">
              <a:solidFill>
                <a:schemeClr val="tx1">
                  <a:lumMod val="75000"/>
                </a:schemeClr>
              </a:solidFill>
            </a:endParaRPr>
          </a:p>
        </p:txBody>
      </p:sp>
      <p:sp>
        <p:nvSpPr>
          <p:cNvPr id="3075" name="Subtitle 2"/>
          <p:cNvSpPr>
            <a:spLocks noGrp="1"/>
          </p:cNvSpPr>
          <p:nvPr>
            <p:ph type="subTitle" idx="1"/>
          </p:nvPr>
        </p:nvSpPr>
        <p:spPr>
          <a:xfrm>
            <a:off x="1600200" y="3657600"/>
            <a:ext cx="7543800" cy="1905000"/>
          </a:xfrm>
        </p:spPr>
        <p:txBody>
          <a:bodyPr/>
          <a:lstStyle/>
          <a:p>
            <a:pPr algn="r" eaLnBrk="1" hangingPunct="1"/>
            <a:endParaRPr lang="en-US" sz="2000" dirty="0" smtClean="0"/>
          </a:p>
          <a:p>
            <a:pPr algn="r" eaLnBrk="1" hangingPunct="1"/>
            <a:endParaRPr lang="en-US" sz="2000" dirty="0" smtClean="0">
              <a:solidFill>
                <a:schemeClr val="tx1"/>
              </a:solidFill>
            </a:endParaRPr>
          </a:p>
          <a:p>
            <a:pPr algn="r"/>
            <a:r>
              <a:rPr lang="en-US" sz="2000" dirty="0" smtClean="0">
                <a:solidFill>
                  <a:schemeClr val="tx1"/>
                </a:solidFill>
              </a:rPr>
              <a:t>Jeffrey A. </a:t>
            </a:r>
            <a:r>
              <a:rPr lang="en-US" sz="2000" dirty="0" err="1" smtClean="0">
                <a:solidFill>
                  <a:schemeClr val="tx1"/>
                </a:solidFill>
              </a:rPr>
              <a:t>Coady</a:t>
            </a:r>
            <a:r>
              <a:rPr lang="en-US" sz="2000" dirty="0" smtClean="0">
                <a:solidFill>
                  <a:schemeClr val="tx1"/>
                </a:solidFill>
              </a:rPr>
              <a:t>, </a:t>
            </a:r>
            <a:r>
              <a:rPr lang="en-US" sz="2000" dirty="0" err="1" smtClean="0">
                <a:solidFill>
                  <a:schemeClr val="tx1"/>
                </a:solidFill>
              </a:rPr>
              <a:t>Psy.D</a:t>
            </a:r>
            <a:endParaRPr lang="en-US" sz="2000" dirty="0" smtClean="0">
              <a:solidFill>
                <a:schemeClr val="tx1"/>
              </a:solidFill>
            </a:endParaRPr>
          </a:p>
          <a:p>
            <a:pPr algn="r" eaLnBrk="1" hangingPunct="1"/>
            <a:r>
              <a:rPr lang="en-US" sz="2000" dirty="0" smtClean="0">
                <a:solidFill>
                  <a:schemeClr val="tx1"/>
                </a:solidFill>
              </a:rPr>
              <a:t>Substance Abuse and Mental Health Services Administration</a:t>
            </a:r>
          </a:p>
          <a:p>
            <a:pPr algn="r" eaLnBrk="1" hangingPunct="1"/>
            <a:r>
              <a:rPr lang="en-US" sz="2000" dirty="0" smtClean="0">
                <a:solidFill>
                  <a:schemeClr val="tx1"/>
                </a:solidFill>
              </a:rPr>
              <a:t>US Department of Health and Human Services</a:t>
            </a:r>
          </a:p>
          <a:p>
            <a:pPr algn="r" eaLnBrk="1" hangingPunct="1"/>
            <a:endParaRPr lang="en-US" sz="2800" dirty="0" smtClean="0"/>
          </a:p>
        </p:txBody>
      </p:sp>
      <p:sp>
        <p:nvSpPr>
          <p:cNvPr id="4" name="TextBox 3"/>
          <p:cNvSpPr txBox="1"/>
          <p:nvPr/>
        </p:nvSpPr>
        <p:spPr>
          <a:xfrm>
            <a:off x="1828800" y="5715000"/>
            <a:ext cx="4114800" cy="1200329"/>
          </a:xfrm>
          <a:prstGeom prst="rect">
            <a:avLst/>
          </a:prstGeom>
          <a:noFill/>
        </p:spPr>
        <p:txBody>
          <a:bodyPr wrap="square" rtlCol="0">
            <a:spAutoFit/>
          </a:bodyPr>
          <a:lstStyle/>
          <a:p>
            <a:endParaRPr lang="en-US" dirty="0" smtClean="0"/>
          </a:p>
          <a:p>
            <a:r>
              <a:rPr lang="en-US" dirty="0" smtClean="0"/>
              <a:t>Mental Health America</a:t>
            </a:r>
          </a:p>
          <a:p>
            <a:r>
              <a:rPr lang="en-US" dirty="0" smtClean="0"/>
              <a:t>July 2013</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0"/>
            <a:ext cx="9144000" cy="1295400"/>
          </a:xfrm>
        </p:spPr>
        <p:txBody>
          <a:bodyPr/>
          <a:lstStyle/>
          <a:p>
            <a:pPr eaLnBrk="1" hangingPunct="1"/>
            <a:r>
              <a:rPr lang="en-US" sz="3200" b="1" dirty="0" smtClean="0">
                <a:latin typeface="Arial" pitchFamily="34" charset="0"/>
                <a:cs typeface="Arial" pitchFamily="34" charset="0"/>
              </a:rPr>
              <a:t>PREVALENCE OF BH CONDITIONS AMONG </a:t>
            </a:r>
            <a:r>
              <a:rPr lang="en-US" sz="3200" b="1" i="1" dirty="0" smtClean="0">
                <a:solidFill>
                  <a:srgbClr val="800000"/>
                </a:solidFill>
                <a:latin typeface="Arial" pitchFamily="34" charset="0"/>
                <a:cs typeface="Arial" pitchFamily="34" charset="0"/>
              </a:rPr>
              <a:t>MEDICAID EXPANSION </a:t>
            </a:r>
            <a:r>
              <a:rPr lang="en-US" sz="3200" b="1" dirty="0" smtClean="0">
                <a:latin typeface="Arial" pitchFamily="34" charset="0"/>
                <a:cs typeface="Arial" pitchFamily="34" charset="0"/>
              </a:rPr>
              <a:t>POPULATION</a:t>
            </a:r>
          </a:p>
        </p:txBody>
      </p:sp>
      <p:sp>
        <p:nvSpPr>
          <p:cNvPr id="18435" name="TextBox 5"/>
          <p:cNvSpPr txBox="1">
            <a:spLocks noChangeArrowheads="1"/>
          </p:cNvSpPr>
          <p:nvPr/>
        </p:nvSpPr>
        <p:spPr bwMode="auto">
          <a:xfrm>
            <a:off x="152400" y="6096000"/>
            <a:ext cx="5486400" cy="646113"/>
          </a:xfrm>
          <a:prstGeom prst="rect">
            <a:avLst/>
          </a:prstGeom>
          <a:noFill/>
          <a:ln w="9525">
            <a:noFill/>
            <a:miter lim="800000"/>
            <a:headEnd/>
            <a:tailEnd/>
          </a:ln>
        </p:spPr>
        <p:txBody>
          <a:bodyPr wrap="square">
            <a:spAutoFit/>
          </a:bodyPr>
          <a:lstStyle/>
          <a:p>
            <a:r>
              <a:rPr lang="en-US" sz="1200" dirty="0">
                <a:latin typeface="+mj-lt"/>
              </a:rPr>
              <a:t>CI = Confidence Interval</a:t>
            </a:r>
          </a:p>
          <a:p>
            <a:r>
              <a:rPr lang="en-US" sz="1200" dirty="0">
                <a:latin typeface="+mj-lt"/>
              </a:rPr>
              <a:t>Sources: </a:t>
            </a:r>
            <a:r>
              <a:rPr lang="en-US" sz="1200" dirty="0" smtClean="0">
                <a:latin typeface="+mj-lt"/>
              </a:rPr>
              <a:t>2008–2011 </a:t>
            </a:r>
            <a:r>
              <a:rPr lang="en-US" sz="1200" dirty="0">
                <a:latin typeface="+mj-lt"/>
              </a:rPr>
              <a:t>National Survey of Drug Use and </a:t>
            </a:r>
            <a:r>
              <a:rPr lang="en-US" sz="1200" dirty="0" smtClean="0">
                <a:latin typeface="+mj-lt"/>
              </a:rPr>
              <a:t>Health, 2011 </a:t>
            </a:r>
            <a:r>
              <a:rPr lang="en-US" sz="1200" dirty="0">
                <a:latin typeface="+mj-lt"/>
              </a:rPr>
              <a:t>American Community Survey</a:t>
            </a:r>
          </a:p>
        </p:txBody>
      </p:sp>
      <p:graphicFrame>
        <p:nvGraphicFramePr>
          <p:cNvPr id="5" name="Chart 4"/>
          <p:cNvGraphicFramePr/>
          <p:nvPr/>
        </p:nvGraphicFramePr>
        <p:xfrm>
          <a:off x="533400" y="1905000"/>
          <a:ext cx="8153400" cy="3962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0"/>
            <a:ext cx="9144000" cy="1295400"/>
          </a:xfrm>
        </p:spPr>
        <p:txBody>
          <a:bodyPr/>
          <a:lstStyle/>
          <a:p>
            <a:pPr eaLnBrk="1" hangingPunct="1"/>
            <a:r>
              <a:rPr lang="en-US" sz="3200" b="1" dirty="0" smtClean="0">
                <a:latin typeface="Arial" pitchFamily="34" charset="0"/>
                <a:cs typeface="Arial" pitchFamily="34" charset="0"/>
              </a:rPr>
              <a:t>PREVALENCE OF BH CONDITIONS AMONG </a:t>
            </a:r>
            <a:r>
              <a:rPr lang="en-US" sz="3200" b="1" i="1" dirty="0" smtClean="0">
                <a:solidFill>
                  <a:schemeClr val="tx2"/>
                </a:solidFill>
                <a:latin typeface="Arial" pitchFamily="34" charset="0"/>
                <a:cs typeface="Arial" pitchFamily="34" charset="0"/>
              </a:rPr>
              <a:t>EXCHANGE</a:t>
            </a:r>
            <a:r>
              <a:rPr lang="en-US" sz="3200" b="1" dirty="0" smtClean="0">
                <a:latin typeface="Arial" pitchFamily="34" charset="0"/>
                <a:cs typeface="Arial" pitchFamily="34" charset="0"/>
              </a:rPr>
              <a:t> POPULATION</a:t>
            </a:r>
          </a:p>
        </p:txBody>
      </p:sp>
      <p:sp>
        <p:nvSpPr>
          <p:cNvPr id="17411" name="TextBox 7"/>
          <p:cNvSpPr txBox="1">
            <a:spLocks noChangeArrowheads="1"/>
          </p:cNvSpPr>
          <p:nvPr/>
        </p:nvSpPr>
        <p:spPr bwMode="auto">
          <a:xfrm>
            <a:off x="152400" y="6096000"/>
            <a:ext cx="5257800" cy="646113"/>
          </a:xfrm>
          <a:prstGeom prst="rect">
            <a:avLst/>
          </a:prstGeom>
          <a:noFill/>
          <a:ln w="9525">
            <a:noFill/>
            <a:miter lim="800000"/>
            <a:headEnd/>
            <a:tailEnd/>
          </a:ln>
        </p:spPr>
        <p:txBody>
          <a:bodyPr>
            <a:spAutoFit/>
          </a:bodyPr>
          <a:lstStyle/>
          <a:p>
            <a:r>
              <a:rPr lang="en-US" sz="1200" dirty="0">
                <a:latin typeface="+mj-lt"/>
              </a:rPr>
              <a:t>CI = Confidence Interval</a:t>
            </a:r>
          </a:p>
          <a:p>
            <a:r>
              <a:rPr lang="en-US" sz="1200" dirty="0">
                <a:latin typeface="+mj-lt"/>
              </a:rPr>
              <a:t>Sources: 2008 – </a:t>
            </a:r>
            <a:r>
              <a:rPr lang="en-US" sz="1200" dirty="0" smtClean="0">
                <a:latin typeface="+mj-lt"/>
              </a:rPr>
              <a:t>2011 </a:t>
            </a:r>
            <a:r>
              <a:rPr lang="en-US" sz="1200" dirty="0">
                <a:latin typeface="+mj-lt"/>
              </a:rPr>
              <a:t>National Survey of Drug Use and </a:t>
            </a:r>
            <a:r>
              <a:rPr lang="en-US" sz="1200" dirty="0" smtClean="0">
                <a:latin typeface="+mj-lt"/>
              </a:rPr>
              <a:t>Health, 2011 </a:t>
            </a:r>
            <a:r>
              <a:rPr lang="en-US" sz="1200" dirty="0">
                <a:latin typeface="+mj-lt"/>
              </a:rPr>
              <a:t>American Community Survey</a:t>
            </a:r>
          </a:p>
        </p:txBody>
      </p:sp>
      <p:graphicFrame>
        <p:nvGraphicFramePr>
          <p:cNvPr id="5" name="Chart 4"/>
          <p:cNvGraphicFramePr/>
          <p:nvPr/>
        </p:nvGraphicFramePr>
        <p:xfrm>
          <a:off x="533400" y="1905000"/>
          <a:ext cx="8153400" cy="3962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0"/>
            <a:ext cx="9144000" cy="1295400"/>
          </a:xfrm>
        </p:spPr>
        <p:txBody>
          <a:bodyPr/>
          <a:lstStyle/>
          <a:p>
            <a:pPr eaLnBrk="1" hangingPunct="1"/>
            <a:r>
              <a:rPr lang="en-US" sz="3200" b="1" dirty="0" smtClean="0">
                <a:latin typeface="Arial" pitchFamily="34" charset="0"/>
                <a:cs typeface="Arial" pitchFamily="34" charset="0"/>
              </a:rPr>
              <a:t>PREVALENCE OF BH CONDITIONS AMONG </a:t>
            </a:r>
            <a:r>
              <a:rPr lang="en-US" sz="3200" b="1" i="1" dirty="0" smtClean="0">
                <a:solidFill>
                  <a:srgbClr val="666633"/>
                </a:solidFill>
                <a:latin typeface="Arial" pitchFamily="34" charset="0"/>
                <a:cs typeface="Arial" pitchFamily="34" charset="0"/>
              </a:rPr>
              <a:t>MEDICAID</a:t>
            </a:r>
            <a:r>
              <a:rPr lang="en-US" sz="3200" b="1" i="1" dirty="0" smtClean="0">
                <a:solidFill>
                  <a:schemeClr val="tx2">
                    <a:lumMod val="60000"/>
                    <a:lumOff val="40000"/>
                  </a:schemeClr>
                </a:solidFill>
                <a:latin typeface="Arial" pitchFamily="34" charset="0"/>
                <a:cs typeface="Arial" pitchFamily="34" charset="0"/>
              </a:rPr>
              <a:t> </a:t>
            </a:r>
            <a:r>
              <a:rPr lang="en-US" sz="3200" b="1" dirty="0" smtClean="0">
                <a:latin typeface="Arial" pitchFamily="34" charset="0"/>
                <a:cs typeface="Arial" pitchFamily="34" charset="0"/>
              </a:rPr>
              <a:t>POPULATION</a:t>
            </a:r>
          </a:p>
        </p:txBody>
      </p:sp>
      <p:sp>
        <p:nvSpPr>
          <p:cNvPr id="17411" name="TextBox 7"/>
          <p:cNvSpPr txBox="1">
            <a:spLocks noChangeArrowheads="1"/>
          </p:cNvSpPr>
          <p:nvPr/>
        </p:nvSpPr>
        <p:spPr bwMode="auto">
          <a:xfrm>
            <a:off x="152400" y="6096000"/>
            <a:ext cx="5257800" cy="646113"/>
          </a:xfrm>
          <a:prstGeom prst="rect">
            <a:avLst/>
          </a:prstGeom>
          <a:noFill/>
          <a:ln w="9525">
            <a:noFill/>
            <a:miter lim="800000"/>
            <a:headEnd/>
            <a:tailEnd/>
          </a:ln>
        </p:spPr>
        <p:txBody>
          <a:bodyPr>
            <a:spAutoFit/>
          </a:bodyPr>
          <a:lstStyle/>
          <a:p>
            <a:r>
              <a:rPr lang="en-US" sz="1200" dirty="0">
                <a:latin typeface="+mj-lt"/>
              </a:rPr>
              <a:t>CI = Confidence Interval</a:t>
            </a:r>
          </a:p>
          <a:p>
            <a:r>
              <a:rPr lang="en-US" sz="1200" dirty="0">
                <a:latin typeface="+mj-lt"/>
              </a:rPr>
              <a:t>Sources: 2008 – </a:t>
            </a:r>
            <a:r>
              <a:rPr lang="en-US" sz="1200" dirty="0" smtClean="0">
                <a:latin typeface="+mj-lt"/>
              </a:rPr>
              <a:t>2011 </a:t>
            </a:r>
            <a:r>
              <a:rPr lang="en-US" sz="1200" dirty="0">
                <a:latin typeface="+mj-lt"/>
              </a:rPr>
              <a:t>National Survey of Drug Use and </a:t>
            </a:r>
            <a:r>
              <a:rPr lang="en-US" sz="1200" dirty="0" smtClean="0">
                <a:latin typeface="+mj-lt"/>
              </a:rPr>
              <a:t>Health, 2011 </a:t>
            </a:r>
            <a:r>
              <a:rPr lang="en-US" sz="1200" dirty="0">
                <a:latin typeface="+mj-lt"/>
              </a:rPr>
              <a:t>American Community Survey</a:t>
            </a:r>
          </a:p>
        </p:txBody>
      </p:sp>
      <p:graphicFrame>
        <p:nvGraphicFramePr>
          <p:cNvPr id="5" name="Chart 4"/>
          <p:cNvGraphicFramePr/>
          <p:nvPr/>
        </p:nvGraphicFramePr>
        <p:xfrm>
          <a:off x="533400" y="1905000"/>
          <a:ext cx="8153400" cy="3962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0"/>
            <a:ext cx="9144000" cy="1295400"/>
          </a:xfrm>
        </p:spPr>
        <p:txBody>
          <a:bodyPr/>
          <a:lstStyle/>
          <a:p>
            <a:pPr eaLnBrk="1" hangingPunct="1"/>
            <a:r>
              <a:rPr lang="en-US" sz="3200" b="1" dirty="0" smtClean="0">
                <a:latin typeface="Arial" pitchFamily="34" charset="0"/>
                <a:cs typeface="Arial" pitchFamily="34" charset="0"/>
              </a:rPr>
              <a:t>PREVALENCE OF BH CONDITIONS AMONG </a:t>
            </a:r>
            <a:r>
              <a:rPr lang="en-US" sz="3200" b="1" i="1" dirty="0" smtClean="0">
                <a:solidFill>
                  <a:schemeClr val="accent4"/>
                </a:solidFill>
                <a:latin typeface="Arial" pitchFamily="34" charset="0"/>
                <a:cs typeface="Arial" pitchFamily="34" charset="0"/>
              </a:rPr>
              <a:t>UNINSURED ADULT &lt;400% FPL </a:t>
            </a:r>
            <a:r>
              <a:rPr lang="en-US" sz="3200" b="1" dirty="0" smtClean="0">
                <a:latin typeface="Arial" pitchFamily="34" charset="0"/>
                <a:cs typeface="Arial" pitchFamily="34" charset="0"/>
              </a:rPr>
              <a:t>POPULATION</a:t>
            </a:r>
          </a:p>
        </p:txBody>
      </p:sp>
      <p:sp>
        <p:nvSpPr>
          <p:cNvPr id="17411" name="TextBox 7"/>
          <p:cNvSpPr txBox="1">
            <a:spLocks noChangeArrowheads="1"/>
          </p:cNvSpPr>
          <p:nvPr/>
        </p:nvSpPr>
        <p:spPr bwMode="auto">
          <a:xfrm>
            <a:off x="152400" y="6096000"/>
            <a:ext cx="5257800" cy="646113"/>
          </a:xfrm>
          <a:prstGeom prst="rect">
            <a:avLst/>
          </a:prstGeom>
          <a:noFill/>
          <a:ln w="9525">
            <a:noFill/>
            <a:miter lim="800000"/>
            <a:headEnd/>
            <a:tailEnd/>
          </a:ln>
        </p:spPr>
        <p:txBody>
          <a:bodyPr>
            <a:spAutoFit/>
          </a:bodyPr>
          <a:lstStyle/>
          <a:p>
            <a:r>
              <a:rPr lang="en-US" sz="1200" dirty="0">
                <a:latin typeface="+mj-lt"/>
              </a:rPr>
              <a:t>CI = Confidence Interval</a:t>
            </a:r>
          </a:p>
          <a:p>
            <a:r>
              <a:rPr lang="en-US" sz="1200" dirty="0">
                <a:latin typeface="+mj-lt"/>
              </a:rPr>
              <a:t>Sources: 2008 – </a:t>
            </a:r>
            <a:r>
              <a:rPr lang="en-US" sz="1200" dirty="0" smtClean="0">
                <a:latin typeface="+mj-lt"/>
              </a:rPr>
              <a:t>2011 </a:t>
            </a:r>
            <a:r>
              <a:rPr lang="en-US" sz="1200" dirty="0">
                <a:latin typeface="+mj-lt"/>
              </a:rPr>
              <a:t>National Survey of Drug Use and </a:t>
            </a:r>
            <a:r>
              <a:rPr lang="en-US" sz="1200" dirty="0" smtClean="0">
                <a:latin typeface="+mj-lt"/>
              </a:rPr>
              <a:t>Health, 2011 </a:t>
            </a:r>
            <a:r>
              <a:rPr lang="en-US" sz="1200" dirty="0">
                <a:latin typeface="+mj-lt"/>
              </a:rPr>
              <a:t>American Community Survey</a:t>
            </a:r>
          </a:p>
        </p:txBody>
      </p:sp>
      <p:graphicFrame>
        <p:nvGraphicFramePr>
          <p:cNvPr id="5" name="Chart 4"/>
          <p:cNvGraphicFramePr/>
          <p:nvPr/>
        </p:nvGraphicFramePr>
        <p:xfrm>
          <a:off x="533400" y="1905000"/>
          <a:ext cx="8153400" cy="3962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075" y="1600201"/>
            <a:ext cx="8134350" cy="4525963"/>
          </a:xfrm>
        </p:spPr>
        <p:txBody>
          <a:bodyPr>
            <a:noAutofit/>
          </a:bodyPr>
          <a:lstStyle/>
          <a:p>
            <a:pPr marL="571500" indent="-571500">
              <a:buClr>
                <a:srgbClr val="C00000"/>
              </a:buClr>
              <a:buFont typeface="Wingdings" pitchFamily="2" charset="2"/>
              <a:buChar char="è"/>
            </a:pPr>
            <a:r>
              <a:rPr lang="en-US" sz="2600" dirty="0" smtClean="0">
                <a:latin typeface="Arial" pitchFamily="34" charset="0"/>
                <a:cs typeface="Arial" pitchFamily="34" charset="0"/>
              </a:rPr>
              <a:t>About 25 million Americans will gain</a:t>
            </a:r>
          </a:p>
          <a:p>
            <a:pPr marL="0" indent="0">
              <a:buClr>
                <a:srgbClr val="C00000"/>
              </a:buClr>
              <a:buNone/>
            </a:pPr>
            <a:r>
              <a:rPr lang="en-US" sz="2600" dirty="0">
                <a:latin typeface="Arial" pitchFamily="34" charset="0"/>
                <a:cs typeface="Arial" pitchFamily="34" charset="0"/>
              </a:rPr>
              <a:t> </a:t>
            </a:r>
            <a:r>
              <a:rPr lang="en-US" sz="2600" dirty="0" smtClean="0">
                <a:latin typeface="Arial" pitchFamily="34" charset="0"/>
                <a:cs typeface="Arial" pitchFamily="34" charset="0"/>
              </a:rPr>
              <a:t>     access to quality health insurance</a:t>
            </a:r>
            <a:endParaRPr lang="en-US" sz="2200" dirty="0" smtClean="0">
              <a:latin typeface="Arial" pitchFamily="34" charset="0"/>
              <a:cs typeface="Arial" pitchFamily="34" charset="0"/>
            </a:endParaRPr>
          </a:p>
          <a:p>
            <a:pPr marL="971550" lvl="1" indent="-571500">
              <a:buClr>
                <a:srgbClr val="C00000"/>
              </a:buClr>
              <a:buFont typeface="Wingdings" pitchFamily="2" charset="2"/>
              <a:buChar char="è"/>
            </a:pPr>
            <a:r>
              <a:rPr lang="en-US" sz="2200" dirty="0" smtClean="0">
                <a:latin typeface="Arial" pitchFamily="34" charset="0"/>
                <a:cs typeface="Arial" pitchFamily="34" charset="0"/>
              </a:rPr>
              <a:t>This includes many people with mental or substance use disorders who are currently </a:t>
            </a:r>
          </a:p>
          <a:p>
            <a:pPr marL="400050" lvl="1" indent="0">
              <a:buClr>
                <a:srgbClr val="C00000"/>
              </a:buClr>
              <a:buNone/>
            </a:pPr>
            <a:r>
              <a:rPr lang="en-US" sz="2200" dirty="0">
                <a:latin typeface="Arial" pitchFamily="34" charset="0"/>
                <a:cs typeface="Arial" pitchFamily="34" charset="0"/>
              </a:rPr>
              <a:t>	</a:t>
            </a:r>
            <a:r>
              <a:rPr lang="en-US" sz="2200" dirty="0" smtClean="0">
                <a:latin typeface="Arial" pitchFamily="34" charset="0"/>
                <a:cs typeface="Arial" pitchFamily="34" charset="0"/>
              </a:rPr>
              <a:t> uninsured or underinsured</a:t>
            </a:r>
          </a:p>
        </p:txBody>
      </p:sp>
      <p:pic>
        <p:nvPicPr>
          <p:cNvPr id="4" name="Picture 2" descr="Photo of family of fou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7963" y="3598445"/>
            <a:ext cx="2857500" cy="2540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71450" y="-169333"/>
            <a:ext cx="8972550" cy="1905000"/>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rgbClr val="C00000"/>
                </a:solidFill>
                <a:latin typeface="Arial" pitchFamily="34" charset="0"/>
                <a:cs typeface="Arial" pitchFamily="34" charset="0"/>
              </a:rPr>
              <a:t>The Health Care Law: How It Helps</a:t>
            </a:r>
          </a:p>
        </p:txBody>
      </p:sp>
    </p:spTree>
    <p:extLst>
      <p:ext uri="{BB962C8B-B14F-4D97-AF65-F5344CB8AC3E}">
        <p14:creationId xmlns:p14="http://schemas.microsoft.com/office/powerpoint/2010/main" val="29315519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71450" y="-169333"/>
            <a:ext cx="8972550" cy="1905000"/>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rgbClr val="C00000"/>
                </a:solidFill>
                <a:latin typeface="Arial" pitchFamily="34" charset="0"/>
                <a:cs typeface="Arial" pitchFamily="34" charset="0"/>
              </a:rPr>
              <a:t>The Health Care Law: How It Helps</a:t>
            </a:r>
          </a:p>
        </p:txBody>
      </p:sp>
      <p:sp>
        <p:nvSpPr>
          <p:cNvPr id="4" name="TextBox 3"/>
          <p:cNvSpPr txBox="1"/>
          <p:nvPr/>
        </p:nvSpPr>
        <p:spPr>
          <a:xfrm>
            <a:off x="304800" y="2277595"/>
            <a:ext cx="4191000" cy="4016484"/>
          </a:xfrm>
          <a:prstGeom prst="rect">
            <a:avLst/>
          </a:prstGeom>
          <a:noFill/>
        </p:spPr>
        <p:txBody>
          <a:bodyPr wrap="square" rtlCol="0">
            <a:spAutoFit/>
          </a:bodyPr>
          <a:lstStyle/>
          <a:p>
            <a:pPr marL="514350" indent="-342900">
              <a:spcBef>
                <a:spcPts val="1800"/>
              </a:spcBef>
              <a:buAutoNum type="arabicPeriod"/>
            </a:pPr>
            <a:endParaRPr lang="en-US" sz="2000" dirty="0" smtClean="0"/>
          </a:p>
          <a:p>
            <a:pPr marL="514350" indent="-342900">
              <a:spcBef>
                <a:spcPts val="1800"/>
              </a:spcBef>
              <a:buAutoNum type="arabicPeriod"/>
            </a:pPr>
            <a:r>
              <a:rPr lang="en-US" sz="2000" dirty="0" smtClean="0"/>
              <a:t>Ambulatory patient services</a:t>
            </a:r>
          </a:p>
          <a:p>
            <a:pPr marL="514350" indent="-342900">
              <a:spcBef>
                <a:spcPts val="1800"/>
              </a:spcBef>
              <a:buAutoNum type="arabicPeriod"/>
            </a:pPr>
            <a:r>
              <a:rPr lang="en-US" sz="2000" dirty="0" smtClean="0"/>
              <a:t>Emergency services</a:t>
            </a:r>
          </a:p>
          <a:p>
            <a:pPr marL="514350" indent="-342900">
              <a:spcBef>
                <a:spcPts val="1800"/>
              </a:spcBef>
              <a:buAutoNum type="arabicPeriod"/>
            </a:pPr>
            <a:r>
              <a:rPr lang="en-US" sz="2000" dirty="0" smtClean="0"/>
              <a:t>Hospitalization</a:t>
            </a:r>
          </a:p>
          <a:p>
            <a:pPr marL="514350" indent="-342900">
              <a:spcBef>
                <a:spcPts val="1800"/>
              </a:spcBef>
              <a:buAutoNum type="arabicPeriod"/>
            </a:pPr>
            <a:r>
              <a:rPr lang="en-US" sz="2000" dirty="0" smtClean="0"/>
              <a:t>Maternity and newborn care</a:t>
            </a:r>
          </a:p>
          <a:p>
            <a:pPr marL="514350" indent="-342900">
              <a:spcBef>
                <a:spcPts val="1800"/>
              </a:spcBef>
              <a:buAutoNum type="arabicPeriod"/>
            </a:pPr>
            <a:r>
              <a:rPr lang="en-US" sz="2000" b="1" dirty="0" smtClean="0"/>
              <a:t>Mental health </a:t>
            </a:r>
            <a:r>
              <a:rPr lang="en-US" sz="2000" b="1" dirty="0"/>
              <a:t>and substance use disorder services, including behavioral health </a:t>
            </a:r>
            <a:r>
              <a:rPr lang="en-US" sz="2000" b="1" dirty="0" smtClean="0"/>
              <a:t>treatment</a:t>
            </a:r>
            <a:endParaRPr lang="en-US" sz="2000" b="1" dirty="0"/>
          </a:p>
        </p:txBody>
      </p:sp>
      <p:sp>
        <p:nvSpPr>
          <p:cNvPr id="6" name="TextBox 5"/>
          <p:cNvSpPr txBox="1"/>
          <p:nvPr/>
        </p:nvSpPr>
        <p:spPr>
          <a:xfrm>
            <a:off x="4419600" y="2472267"/>
            <a:ext cx="4343400" cy="4493538"/>
          </a:xfrm>
          <a:prstGeom prst="rect">
            <a:avLst/>
          </a:prstGeom>
          <a:noFill/>
        </p:spPr>
        <p:txBody>
          <a:bodyPr wrap="square" rtlCol="0">
            <a:spAutoFit/>
          </a:bodyPr>
          <a:lstStyle/>
          <a:p>
            <a:pPr marL="628650" indent="-457200">
              <a:spcBef>
                <a:spcPts val="1200"/>
              </a:spcBef>
              <a:buFont typeface="+mj-lt"/>
              <a:buAutoNum type="arabicPeriod" startAt="6"/>
            </a:pPr>
            <a:endParaRPr lang="en-US" sz="2000" dirty="0" smtClean="0"/>
          </a:p>
          <a:p>
            <a:pPr marL="628650" indent="-457200">
              <a:spcBef>
                <a:spcPts val="1200"/>
              </a:spcBef>
              <a:buFont typeface="+mj-lt"/>
              <a:buAutoNum type="arabicPeriod" startAt="6"/>
            </a:pPr>
            <a:r>
              <a:rPr lang="en-US" sz="2000" dirty="0" smtClean="0"/>
              <a:t>Prescription drugs</a:t>
            </a:r>
          </a:p>
          <a:p>
            <a:pPr marL="628650" indent="-457200">
              <a:spcBef>
                <a:spcPts val="1200"/>
              </a:spcBef>
              <a:buFont typeface="+mj-lt"/>
              <a:buAutoNum type="arabicPeriod" startAt="6"/>
            </a:pPr>
            <a:r>
              <a:rPr lang="en-US" sz="2000" dirty="0" smtClean="0"/>
              <a:t>Rehabilitative and habilitative services and devices</a:t>
            </a:r>
          </a:p>
          <a:p>
            <a:pPr marL="628650" indent="-457200">
              <a:spcBef>
                <a:spcPts val="1200"/>
              </a:spcBef>
              <a:buFont typeface="+mj-lt"/>
              <a:buAutoNum type="arabicPeriod" startAt="6"/>
            </a:pPr>
            <a:r>
              <a:rPr lang="en-US" sz="2000" dirty="0" smtClean="0"/>
              <a:t>Laboratory services</a:t>
            </a:r>
          </a:p>
          <a:p>
            <a:pPr marL="628650" indent="-457200">
              <a:spcBef>
                <a:spcPts val="1200"/>
              </a:spcBef>
              <a:buFont typeface="+mj-lt"/>
              <a:buAutoNum type="arabicPeriod" startAt="6"/>
            </a:pPr>
            <a:r>
              <a:rPr lang="en-US" sz="2000" dirty="0" smtClean="0"/>
              <a:t>Preventive and wellness services and chronic disease management</a:t>
            </a:r>
          </a:p>
          <a:p>
            <a:pPr marL="514350" indent="-514350">
              <a:spcBef>
                <a:spcPts val="1200"/>
              </a:spcBef>
              <a:buFont typeface="+mj-lt"/>
              <a:buAutoNum type="arabicPeriod" startAt="6"/>
            </a:pPr>
            <a:r>
              <a:rPr lang="en-US" sz="2000" dirty="0" smtClean="0"/>
              <a:t>Pediatric services, including oral   and vision care</a:t>
            </a:r>
          </a:p>
          <a:p>
            <a:pPr marL="342900" indent="-342900">
              <a:buFont typeface="+mj-lt"/>
              <a:buAutoNum type="arabicPeriod" startAt="6"/>
            </a:pPr>
            <a:endParaRPr lang="en-US" dirty="0" smtClean="0"/>
          </a:p>
          <a:p>
            <a:pPr marL="342900" indent="-342900">
              <a:buAutoNum type="arabicPeriod" startAt="6"/>
            </a:pPr>
            <a:endParaRPr lang="en-US" dirty="0"/>
          </a:p>
        </p:txBody>
      </p:sp>
      <p:sp>
        <p:nvSpPr>
          <p:cNvPr id="3" name="Rectangle 2"/>
          <p:cNvSpPr/>
          <p:nvPr/>
        </p:nvSpPr>
        <p:spPr>
          <a:xfrm>
            <a:off x="395110" y="1342411"/>
            <a:ext cx="7408333" cy="1169551"/>
          </a:xfrm>
          <a:prstGeom prst="rect">
            <a:avLst/>
          </a:prstGeom>
        </p:spPr>
        <p:txBody>
          <a:bodyPr wrap="square">
            <a:spAutoFit/>
          </a:bodyPr>
          <a:lstStyle/>
          <a:p>
            <a:pPr marL="342900" indent="-342900">
              <a:spcAft>
                <a:spcPts val="1200"/>
              </a:spcAft>
              <a:buClr>
                <a:srgbClr val="C00000"/>
              </a:buClr>
              <a:buFont typeface="Wingdings" pitchFamily="2" charset="2"/>
              <a:buChar char="è"/>
              <a:defRPr/>
            </a:pPr>
            <a:endParaRPr lang="en-US" sz="2000" dirty="0" smtClean="0">
              <a:latin typeface="Arial" pitchFamily="34" charset="0"/>
              <a:cs typeface="Arial" pitchFamily="34" charset="0"/>
            </a:endParaRPr>
          </a:p>
          <a:p>
            <a:pPr marL="342900" indent="-342900">
              <a:spcAft>
                <a:spcPts val="1200"/>
              </a:spcAft>
              <a:buClr>
                <a:srgbClr val="C00000"/>
              </a:buClr>
              <a:buFont typeface="Wingdings" pitchFamily="2" charset="2"/>
              <a:buChar char="è"/>
              <a:defRPr/>
            </a:pPr>
            <a:r>
              <a:rPr lang="en-US" sz="2000" dirty="0" smtClean="0">
                <a:latin typeface="Arial" pitchFamily="34" charset="0"/>
                <a:cs typeface="Arial" pitchFamily="34" charset="0"/>
              </a:rPr>
              <a:t>The </a:t>
            </a:r>
            <a:r>
              <a:rPr lang="en-US" sz="2000" dirty="0">
                <a:latin typeface="Arial" pitchFamily="34" charset="0"/>
                <a:cs typeface="Arial" pitchFamily="34" charset="0"/>
              </a:rPr>
              <a:t>Health Care Law </a:t>
            </a:r>
            <a:r>
              <a:rPr lang="en-US" sz="2000" dirty="0" smtClean="0">
                <a:latin typeface="Arial" pitchFamily="34" charset="0"/>
                <a:cs typeface="Arial" pitchFamily="34" charset="0"/>
              </a:rPr>
              <a:t>provides for the establishment of an Essential Health Benefits package, which includes:</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28415979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71450" y="-685800"/>
            <a:ext cx="8972550" cy="2590800"/>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rgbClr val="C00000"/>
                </a:solidFill>
                <a:latin typeface="Arial" pitchFamily="34" charset="0"/>
                <a:cs typeface="Arial" pitchFamily="34" charset="0"/>
              </a:rPr>
              <a:t>The Health Insurance Marketplace Makes </a:t>
            </a:r>
            <a:r>
              <a:rPr lang="en-US" sz="3200" b="1" dirty="0">
                <a:solidFill>
                  <a:srgbClr val="C00000"/>
                </a:solidFill>
                <a:latin typeface="Arial" pitchFamily="34" charset="0"/>
                <a:cs typeface="Arial" pitchFamily="34" charset="0"/>
              </a:rPr>
              <a:t>G</a:t>
            </a:r>
            <a:r>
              <a:rPr lang="en-US" sz="3200" b="1" dirty="0" smtClean="0">
                <a:solidFill>
                  <a:srgbClr val="C00000"/>
                </a:solidFill>
                <a:latin typeface="Arial" pitchFamily="34" charset="0"/>
                <a:cs typeface="Arial" pitchFamily="34" charset="0"/>
              </a:rPr>
              <a:t>etting </a:t>
            </a:r>
            <a:r>
              <a:rPr lang="en-US" sz="3200" b="1" dirty="0">
                <a:solidFill>
                  <a:srgbClr val="C00000"/>
                </a:solidFill>
                <a:latin typeface="Arial" pitchFamily="34" charset="0"/>
                <a:cs typeface="Arial" pitchFamily="34" charset="0"/>
              </a:rPr>
              <a:t>I</a:t>
            </a:r>
            <a:r>
              <a:rPr lang="en-US" sz="3200" b="1" dirty="0" smtClean="0">
                <a:solidFill>
                  <a:srgbClr val="C00000"/>
                </a:solidFill>
                <a:latin typeface="Arial" pitchFamily="34" charset="0"/>
                <a:cs typeface="Arial" pitchFamily="34" charset="0"/>
              </a:rPr>
              <a:t>nsurance </a:t>
            </a:r>
            <a:r>
              <a:rPr lang="en-US" sz="3200" b="1" dirty="0">
                <a:solidFill>
                  <a:srgbClr val="C00000"/>
                </a:solidFill>
                <a:latin typeface="Arial" pitchFamily="34" charset="0"/>
                <a:cs typeface="Arial" pitchFamily="34" charset="0"/>
              </a:rPr>
              <a:t>E</a:t>
            </a:r>
            <a:r>
              <a:rPr lang="en-US" sz="3200" b="1" dirty="0" smtClean="0">
                <a:solidFill>
                  <a:srgbClr val="C00000"/>
                </a:solidFill>
                <a:latin typeface="Arial" pitchFamily="34" charset="0"/>
                <a:cs typeface="Arial" pitchFamily="34" charset="0"/>
              </a:rPr>
              <a:t>asy</a:t>
            </a:r>
            <a:endParaRPr lang="en-US" sz="3200" b="1" dirty="0">
              <a:solidFill>
                <a:srgbClr val="C00000"/>
              </a:solidFill>
              <a:latin typeface="Arial" pitchFamily="34" charset="0"/>
              <a:cs typeface="Arial" pitchFamily="34" charset="0"/>
            </a:endParaRPr>
          </a:p>
        </p:txBody>
      </p:sp>
      <p:graphicFrame>
        <p:nvGraphicFramePr>
          <p:cNvPr id="10" name="Diagram 9" descr="You Apply to see if you qualify for Medicaid, the Children's Health Insurance Program, PRemium Discounts, Cost-Sharing Reductions and Marketplace Health Plans."/>
          <p:cNvGraphicFramePr/>
          <p:nvPr>
            <p:extLst>
              <p:ext uri="{D42A27DB-BD31-4B8C-83A1-F6EECF244321}">
                <p14:modId xmlns:p14="http://schemas.microsoft.com/office/powerpoint/2010/main" val="2058486838"/>
              </p:ext>
            </p:extLst>
          </p:nvPr>
        </p:nvGraphicFramePr>
        <p:xfrm>
          <a:off x="5766026" y="1261691"/>
          <a:ext cx="3271648" cy="51402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Down Arrow 10" descr="Indicates that of the programs the application works for, Medicaid is for people with the lowest incomes, Children's Health Insurance progam is higher, premium discounts is higher, cost-shareing reductions higher, and Marketplace withough premium discounts or cost shareing reductions highest."/>
          <p:cNvSpPr/>
          <p:nvPr/>
        </p:nvSpPr>
        <p:spPr>
          <a:xfrm>
            <a:off x="5029200" y="2514600"/>
            <a:ext cx="457200" cy="2743200"/>
          </a:xfrm>
          <a:prstGeom prst="downArrow">
            <a:avLst/>
          </a:prstGeom>
          <a:solidFill>
            <a:schemeClr val="accent1">
              <a:alpha val="61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4572000" y="0"/>
            <a:ext cx="1219200" cy="6247864"/>
          </a:xfrm>
          <a:prstGeom prst="rect">
            <a:avLst/>
          </a:prstGeom>
          <a:noFill/>
        </p:spPr>
        <p:txBody>
          <a:bodyPr wrap="square" rtlCol="0">
            <a:spAutoFit/>
          </a:bodyPr>
          <a:lstStyle/>
          <a:p>
            <a:pPr algn="ctr"/>
            <a:endParaRPr lang="en-US" sz="2000" dirty="0" smtClean="0">
              <a:solidFill>
                <a:schemeClr val="accent1">
                  <a:lumMod val="75000"/>
                </a:schemeClr>
              </a:solidFill>
            </a:endParaRPr>
          </a:p>
          <a:p>
            <a:pPr algn="ctr"/>
            <a:endParaRPr lang="en-US" sz="2000" dirty="0" smtClean="0">
              <a:solidFill>
                <a:schemeClr val="accent1">
                  <a:lumMod val="75000"/>
                </a:schemeClr>
              </a:solidFill>
            </a:endParaRPr>
          </a:p>
          <a:p>
            <a:pPr algn="ctr"/>
            <a:endParaRPr lang="en-US" sz="2000" dirty="0" smtClean="0">
              <a:solidFill>
                <a:schemeClr val="accent1">
                  <a:lumMod val="75000"/>
                </a:schemeClr>
              </a:solidFill>
            </a:endParaRPr>
          </a:p>
          <a:p>
            <a:pPr algn="ctr"/>
            <a:endParaRPr lang="en-US" sz="2000" dirty="0" smtClean="0">
              <a:solidFill>
                <a:schemeClr val="accent1">
                  <a:lumMod val="75000"/>
                </a:schemeClr>
              </a:solidFill>
            </a:endParaRPr>
          </a:p>
          <a:p>
            <a:pPr algn="ctr"/>
            <a:endParaRPr lang="en-US" sz="2000" dirty="0" smtClean="0">
              <a:solidFill>
                <a:schemeClr val="accent1">
                  <a:lumMod val="75000"/>
                </a:schemeClr>
              </a:solidFill>
            </a:endParaRPr>
          </a:p>
          <a:p>
            <a:pPr algn="ctr"/>
            <a:endParaRPr lang="en-US" sz="2000" dirty="0" smtClean="0">
              <a:solidFill>
                <a:schemeClr val="accent1">
                  <a:lumMod val="75000"/>
                </a:schemeClr>
              </a:solidFill>
            </a:endParaRPr>
          </a:p>
          <a:p>
            <a:pPr algn="ctr"/>
            <a:r>
              <a:rPr lang="en-US" sz="2000" dirty="0" smtClean="0">
                <a:solidFill>
                  <a:schemeClr val="accent1">
                    <a:lumMod val="75000"/>
                  </a:schemeClr>
                </a:solidFill>
              </a:rPr>
              <a:t>Lower</a:t>
            </a:r>
          </a:p>
          <a:p>
            <a:pPr algn="ctr"/>
            <a:r>
              <a:rPr lang="en-US" sz="2000" dirty="0" smtClean="0">
                <a:solidFill>
                  <a:schemeClr val="accent1">
                    <a:lumMod val="75000"/>
                  </a:schemeClr>
                </a:solidFill>
              </a:rPr>
              <a:t>Income</a:t>
            </a:r>
          </a:p>
          <a:p>
            <a:pPr algn="ctr"/>
            <a:endParaRPr lang="en-US" sz="2000" b="1" dirty="0" smtClean="0"/>
          </a:p>
          <a:p>
            <a:pPr algn="ctr"/>
            <a:endParaRPr lang="en-US" sz="2000" b="1" dirty="0" smtClean="0"/>
          </a:p>
          <a:p>
            <a:pPr algn="ctr"/>
            <a:r>
              <a:rPr lang="en-US" sz="2000" b="1" dirty="0" smtClean="0"/>
              <a:t>    </a:t>
            </a:r>
            <a:endParaRPr lang="en-US" sz="2000" b="1" dirty="0" smtClean="0">
              <a:solidFill>
                <a:schemeClr val="accent1">
                  <a:lumMod val="75000"/>
                </a:schemeClr>
              </a:solidFill>
            </a:endParaRPr>
          </a:p>
          <a:p>
            <a:pPr algn="ctr"/>
            <a:endParaRPr lang="en-US" sz="2000" b="1" dirty="0"/>
          </a:p>
          <a:p>
            <a:pPr algn="ctr"/>
            <a:endParaRPr lang="en-US" sz="2000" b="1" dirty="0" smtClean="0"/>
          </a:p>
          <a:p>
            <a:pPr algn="ctr"/>
            <a:endParaRPr lang="en-US" sz="2000" b="1" dirty="0" smtClean="0"/>
          </a:p>
          <a:p>
            <a:pPr algn="ctr"/>
            <a:endParaRPr lang="en-US" sz="2000" b="1" dirty="0"/>
          </a:p>
          <a:p>
            <a:pPr algn="ctr"/>
            <a:endParaRPr lang="en-US" sz="2000" b="1" dirty="0"/>
          </a:p>
          <a:p>
            <a:pPr algn="ctr"/>
            <a:endParaRPr lang="en-US" sz="2000" dirty="0">
              <a:solidFill>
                <a:schemeClr val="accent1">
                  <a:lumMod val="75000"/>
                </a:schemeClr>
              </a:solidFill>
            </a:endParaRPr>
          </a:p>
          <a:p>
            <a:pPr algn="ctr"/>
            <a:endParaRPr lang="en-US" sz="2000" dirty="0" smtClean="0">
              <a:solidFill>
                <a:schemeClr val="accent1">
                  <a:lumMod val="75000"/>
                </a:schemeClr>
              </a:solidFill>
            </a:endParaRPr>
          </a:p>
          <a:p>
            <a:pPr algn="ctr"/>
            <a:r>
              <a:rPr lang="en-US" sz="2000" dirty="0" smtClean="0">
                <a:solidFill>
                  <a:schemeClr val="accent1">
                    <a:lumMod val="75000"/>
                  </a:schemeClr>
                </a:solidFill>
              </a:rPr>
              <a:t>Higher Income</a:t>
            </a:r>
            <a:endParaRPr lang="en-US" sz="2000" dirty="0">
              <a:solidFill>
                <a:schemeClr val="accent1">
                  <a:lumMod val="75000"/>
                </a:schemeClr>
              </a:solidFill>
            </a:endParaRPr>
          </a:p>
        </p:txBody>
      </p:sp>
      <p:sp>
        <p:nvSpPr>
          <p:cNvPr id="2" name="Rectangle 1"/>
          <p:cNvSpPr/>
          <p:nvPr/>
        </p:nvSpPr>
        <p:spPr>
          <a:xfrm>
            <a:off x="171450" y="1744902"/>
            <a:ext cx="3592476" cy="3046988"/>
          </a:xfrm>
          <a:prstGeom prst="rect">
            <a:avLst/>
          </a:prstGeom>
        </p:spPr>
        <p:txBody>
          <a:bodyPr wrap="square">
            <a:spAutoFit/>
          </a:bodyPr>
          <a:lstStyle/>
          <a:p>
            <a:pPr marL="342900" indent="-342900">
              <a:spcAft>
                <a:spcPts val="1200"/>
              </a:spcAft>
              <a:buClr>
                <a:srgbClr val="C00000"/>
              </a:buClr>
              <a:buFont typeface="Wingdings" pitchFamily="2" charset="2"/>
              <a:buChar char="è"/>
              <a:defRPr/>
            </a:pPr>
            <a:r>
              <a:rPr lang="en-US" sz="2600" dirty="0" smtClean="0">
                <a:latin typeface="Arial" pitchFamily="34" charset="0"/>
                <a:cs typeface="Arial" pitchFamily="34" charset="0"/>
              </a:rPr>
              <a:t>Single, streamlined application for public and private insurance options</a:t>
            </a:r>
          </a:p>
          <a:p>
            <a:pPr marL="342900" indent="-342900">
              <a:spcAft>
                <a:spcPts val="1200"/>
              </a:spcAft>
              <a:buClr>
                <a:srgbClr val="C00000"/>
              </a:buClr>
              <a:buFont typeface="Wingdings" pitchFamily="2" charset="2"/>
              <a:buChar char="è"/>
              <a:defRPr/>
            </a:pPr>
            <a:r>
              <a:rPr lang="en-US" sz="2600" dirty="0" smtClean="0">
                <a:latin typeface="Arial" pitchFamily="34" charset="0"/>
                <a:cs typeface="Arial" pitchFamily="34" charset="0"/>
              </a:rPr>
              <a:t>All applications are applications for Medicaid!</a:t>
            </a:r>
            <a:endParaRPr lang="en-US" sz="2600" dirty="0">
              <a:latin typeface="Arial" pitchFamily="34" charset="0"/>
              <a:cs typeface="Arial" pitchFamily="34" charset="0"/>
            </a:endParaRPr>
          </a:p>
        </p:txBody>
      </p:sp>
    </p:spTree>
    <p:extLst>
      <p:ext uri="{BB962C8B-B14F-4D97-AF65-F5344CB8AC3E}">
        <p14:creationId xmlns:p14="http://schemas.microsoft.com/office/powerpoint/2010/main" val="22477301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71450" y="-228600"/>
            <a:ext cx="8972550" cy="1828800"/>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rgbClr val="C00000"/>
                </a:solidFill>
                <a:latin typeface="Arial" pitchFamily="34" charset="0"/>
                <a:cs typeface="Arial" pitchFamily="34" charset="0"/>
              </a:rPr>
              <a:t>The Health Insurance Marketplace Makes Getting Insurance Easy</a:t>
            </a:r>
            <a:endParaRPr lang="en-US" sz="3200" b="1" dirty="0">
              <a:solidFill>
                <a:srgbClr val="C00000"/>
              </a:solidFill>
              <a:latin typeface="Arial" pitchFamily="34" charset="0"/>
              <a:cs typeface="Arial" pitchFamily="34" charset="0"/>
            </a:endParaRPr>
          </a:p>
        </p:txBody>
      </p:sp>
      <p:sp>
        <p:nvSpPr>
          <p:cNvPr id="4" name="TextBox 3" descr="Easy, Conveninet and Streamlined"/>
          <p:cNvSpPr txBox="1"/>
          <p:nvPr/>
        </p:nvSpPr>
        <p:spPr>
          <a:xfrm>
            <a:off x="2527261" y="3110447"/>
            <a:ext cx="2839650" cy="707886"/>
          </a:xfrm>
          <a:prstGeom prst="rect">
            <a:avLst/>
          </a:prstGeom>
          <a:noFill/>
        </p:spPr>
        <p:txBody>
          <a:bodyPr wrap="square" rtlCol="0">
            <a:spAutoFit/>
          </a:bodyPr>
          <a:lstStyle/>
          <a:p>
            <a:pPr marL="285750" indent="-285750">
              <a:buFont typeface="Wingdings" pitchFamily="2" charset="2"/>
              <a:buChar char="§"/>
            </a:pPr>
            <a:r>
              <a:rPr lang="en-US" sz="2000" dirty="0" smtClean="0">
                <a:solidFill>
                  <a:schemeClr val="tx2">
                    <a:lumMod val="75000"/>
                  </a:schemeClr>
                </a:solidFill>
                <a:latin typeface="Arial" pitchFamily="34" charset="0"/>
                <a:cs typeface="Arial" pitchFamily="34" charset="0"/>
              </a:rPr>
              <a:t>Multiple convenient </a:t>
            </a:r>
            <a:r>
              <a:rPr lang="en-US" sz="2000" dirty="0">
                <a:solidFill>
                  <a:schemeClr val="tx2">
                    <a:lumMod val="75000"/>
                  </a:schemeClr>
                </a:solidFill>
                <a:latin typeface="Arial" pitchFamily="34" charset="0"/>
                <a:cs typeface="Arial" pitchFamily="34" charset="0"/>
              </a:rPr>
              <a:t>ways </a:t>
            </a:r>
            <a:r>
              <a:rPr lang="en-US" sz="2000" dirty="0" smtClean="0">
                <a:solidFill>
                  <a:schemeClr val="tx2">
                    <a:lumMod val="75000"/>
                  </a:schemeClr>
                </a:solidFill>
                <a:latin typeface="Arial" pitchFamily="34" charset="0"/>
                <a:cs typeface="Arial" pitchFamily="34" charset="0"/>
              </a:rPr>
              <a:t>to apply</a:t>
            </a:r>
          </a:p>
        </p:txBody>
      </p:sp>
      <p:pic>
        <p:nvPicPr>
          <p:cNvPr id="6" name="Picture 2" descr="photo of man at a counte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862" t="20058" r="13554" b="15318"/>
          <a:stretch/>
        </p:blipFill>
        <p:spPr bwMode="auto">
          <a:xfrm>
            <a:off x="5455461" y="4054296"/>
            <a:ext cx="1470076" cy="182041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descr="by mail"/>
          <p:cNvSpPr txBox="1"/>
          <p:nvPr/>
        </p:nvSpPr>
        <p:spPr>
          <a:xfrm>
            <a:off x="5429221" y="3295828"/>
            <a:ext cx="1496316" cy="400110"/>
          </a:xfrm>
          <a:prstGeom prst="rect">
            <a:avLst/>
          </a:prstGeom>
          <a:noFill/>
        </p:spPr>
        <p:txBody>
          <a:bodyPr wrap="square" rtlCol="0">
            <a:spAutoFit/>
          </a:bodyPr>
          <a:lstStyle/>
          <a:p>
            <a:pPr algn="ctr"/>
            <a:r>
              <a:rPr lang="en-US" sz="2000" dirty="0" smtClean="0">
                <a:solidFill>
                  <a:schemeClr val="tx2">
                    <a:lumMod val="75000"/>
                  </a:schemeClr>
                </a:solidFill>
                <a:latin typeface="Arial" pitchFamily="34" charset="0"/>
                <a:cs typeface="Arial" pitchFamily="34" charset="0"/>
              </a:rPr>
              <a:t>Mail</a:t>
            </a:r>
            <a:endParaRPr lang="en-US" sz="2000" dirty="0">
              <a:solidFill>
                <a:schemeClr val="tx2">
                  <a:lumMod val="75000"/>
                </a:schemeClr>
              </a:solidFill>
              <a:latin typeface="Arial" pitchFamily="34" charset="0"/>
              <a:cs typeface="Arial" pitchFamily="34" charset="0"/>
            </a:endParaRPr>
          </a:p>
        </p:txBody>
      </p:sp>
      <p:pic>
        <p:nvPicPr>
          <p:cNvPr id="8" name="Picture 7" descr="photo of a person's hand holding a piece of mai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735" b="22535"/>
          <a:stretch/>
        </p:blipFill>
        <p:spPr bwMode="auto">
          <a:xfrm>
            <a:off x="5366912" y="1940089"/>
            <a:ext cx="1620937" cy="1355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descr="Photograph of woman on the telephon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775" t="23561" r="20833" b="23524"/>
          <a:stretch/>
        </p:blipFill>
        <p:spPr bwMode="auto">
          <a:xfrm>
            <a:off x="976694" y="4321035"/>
            <a:ext cx="1550566" cy="1451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descr="Online"/>
          <p:cNvSpPr txBox="1"/>
          <p:nvPr/>
        </p:nvSpPr>
        <p:spPr>
          <a:xfrm>
            <a:off x="1059207" y="3452745"/>
            <a:ext cx="1385540" cy="400110"/>
          </a:xfrm>
          <a:prstGeom prst="rect">
            <a:avLst/>
          </a:prstGeom>
          <a:noFill/>
        </p:spPr>
        <p:txBody>
          <a:bodyPr wrap="square" rtlCol="0">
            <a:spAutoFit/>
          </a:bodyPr>
          <a:lstStyle/>
          <a:p>
            <a:pPr algn="ctr"/>
            <a:r>
              <a:rPr lang="en-US" sz="2000" dirty="0">
                <a:solidFill>
                  <a:schemeClr val="tx2">
                    <a:lumMod val="75000"/>
                  </a:schemeClr>
                </a:solidFill>
                <a:latin typeface="Arial" pitchFamily="34" charset="0"/>
                <a:cs typeface="Arial" pitchFamily="34" charset="0"/>
              </a:rPr>
              <a:t>Online</a:t>
            </a:r>
          </a:p>
        </p:txBody>
      </p:sp>
      <p:pic>
        <p:nvPicPr>
          <p:cNvPr id="11" name="Picture 5" descr="Photo of woman at a compute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2145" b="19803"/>
          <a:stretch/>
        </p:blipFill>
        <p:spPr bwMode="auto">
          <a:xfrm>
            <a:off x="1191931" y="1765808"/>
            <a:ext cx="1252817" cy="170430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8977" y="5737689"/>
            <a:ext cx="2286000" cy="400110"/>
          </a:xfrm>
          <a:prstGeom prst="rect">
            <a:avLst/>
          </a:prstGeom>
        </p:spPr>
        <p:txBody>
          <a:bodyPr>
            <a:spAutoFit/>
          </a:bodyPr>
          <a:lstStyle/>
          <a:p>
            <a:pPr lvl="0" algn="ctr">
              <a:spcBef>
                <a:spcPct val="20000"/>
              </a:spcBef>
            </a:pPr>
            <a:r>
              <a:rPr lang="en-US" sz="2000" dirty="0" smtClean="0">
                <a:solidFill>
                  <a:srgbClr val="1F497D">
                    <a:lumMod val="75000"/>
                  </a:srgbClr>
                </a:solidFill>
                <a:latin typeface="Arial" pitchFamily="34" charset="0"/>
                <a:cs typeface="Arial" pitchFamily="34" charset="0"/>
              </a:rPr>
              <a:t>Phone</a:t>
            </a:r>
            <a:endParaRPr lang="en-US" sz="2000" dirty="0">
              <a:solidFill>
                <a:srgbClr val="1F497D">
                  <a:lumMod val="75000"/>
                </a:srgbClr>
              </a:solidFill>
              <a:latin typeface="Arial" pitchFamily="34" charset="0"/>
              <a:cs typeface="Arial" pitchFamily="34" charset="0"/>
            </a:endParaRPr>
          </a:p>
        </p:txBody>
      </p:sp>
      <p:sp>
        <p:nvSpPr>
          <p:cNvPr id="13" name="TextBox 12" descr="In person"/>
          <p:cNvSpPr txBox="1"/>
          <p:nvPr/>
        </p:nvSpPr>
        <p:spPr>
          <a:xfrm>
            <a:off x="5154773" y="5874715"/>
            <a:ext cx="2045212" cy="400110"/>
          </a:xfrm>
          <a:prstGeom prst="rect">
            <a:avLst/>
          </a:prstGeom>
          <a:noFill/>
        </p:spPr>
        <p:txBody>
          <a:bodyPr wrap="square" rtlCol="0">
            <a:spAutoFit/>
          </a:bodyPr>
          <a:lstStyle/>
          <a:p>
            <a:pPr algn="ctr"/>
            <a:r>
              <a:rPr lang="en-US" sz="2000" dirty="0" smtClean="0">
                <a:solidFill>
                  <a:schemeClr val="tx2">
                    <a:lumMod val="75000"/>
                  </a:schemeClr>
                </a:solidFill>
                <a:latin typeface="Arial" pitchFamily="34" charset="0"/>
                <a:cs typeface="Arial" pitchFamily="34" charset="0"/>
              </a:rPr>
              <a:t>In Person</a:t>
            </a:r>
            <a:endParaRPr lang="en-US" sz="2000" dirty="0">
              <a:solidFill>
                <a:schemeClr val="tx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18283857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075" y="1600201"/>
            <a:ext cx="8134350" cy="4525963"/>
          </a:xfrm>
        </p:spPr>
        <p:txBody>
          <a:bodyPr>
            <a:noAutofit/>
          </a:bodyPr>
          <a:lstStyle/>
          <a:p>
            <a:pPr marL="571500" indent="-571500">
              <a:buClr>
                <a:srgbClr val="C00000"/>
              </a:buClr>
              <a:buNone/>
            </a:pPr>
            <a:endParaRPr lang="en-US" sz="2200" dirty="0" smtClean="0">
              <a:latin typeface="Arial" pitchFamily="34" charset="0"/>
              <a:cs typeface="Arial" pitchFamily="34" charset="0"/>
            </a:endParaRPr>
          </a:p>
          <a:p>
            <a:pPr marL="571500" indent="-571500">
              <a:buClr>
                <a:srgbClr val="C00000"/>
              </a:buClr>
              <a:buFont typeface="Wingdings" pitchFamily="2" charset="2"/>
              <a:buChar char="è"/>
            </a:pPr>
            <a:r>
              <a:rPr lang="en-US" sz="2200" dirty="0" smtClean="0">
                <a:latin typeface="Arial" pitchFamily="34" charset="0"/>
                <a:cs typeface="Arial" pitchFamily="34" charset="0"/>
              </a:rPr>
              <a:t>Toll-free call center</a:t>
            </a:r>
          </a:p>
          <a:p>
            <a:pPr marL="571500" indent="-571500">
              <a:buClr>
                <a:srgbClr val="C00000"/>
              </a:buClr>
              <a:buFont typeface="Wingdings" pitchFamily="2" charset="2"/>
              <a:buChar char="è"/>
            </a:pPr>
            <a:r>
              <a:rPr lang="en-US" sz="2200" dirty="0" smtClean="0">
                <a:latin typeface="Arial" pitchFamily="34" charset="0"/>
                <a:cs typeface="Arial" pitchFamily="34" charset="0"/>
              </a:rPr>
              <a:t>Website</a:t>
            </a:r>
          </a:p>
          <a:p>
            <a:pPr marL="571500" indent="-571500">
              <a:buClr>
                <a:srgbClr val="C00000"/>
              </a:buClr>
              <a:buFont typeface="Wingdings" pitchFamily="2" charset="2"/>
              <a:buChar char="è"/>
            </a:pPr>
            <a:r>
              <a:rPr lang="en-US" sz="2200" dirty="0" smtClean="0">
                <a:latin typeface="Arial" pitchFamily="34" charset="0"/>
                <a:cs typeface="Arial" pitchFamily="34" charset="0"/>
              </a:rPr>
              <a:t>In-person help</a:t>
            </a:r>
          </a:p>
          <a:p>
            <a:pPr marL="971550" lvl="1" indent="-571500">
              <a:buClr>
                <a:srgbClr val="C00000"/>
              </a:buClr>
              <a:buFont typeface="Wingdings" pitchFamily="2" charset="2"/>
              <a:buChar char="è"/>
            </a:pPr>
            <a:r>
              <a:rPr lang="en-US" sz="1800" dirty="0" smtClean="0">
                <a:latin typeface="Arial" pitchFamily="34" charset="0"/>
                <a:cs typeface="Arial" pitchFamily="34" charset="0"/>
              </a:rPr>
              <a:t>Navigators and other trained assistors</a:t>
            </a:r>
          </a:p>
          <a:p>
            <a:pPr marL="971550" lvl="1" indent="-571500">
              <a:buClr>
                <a:srgbClr val="C00000"/>
              </a:buClr>
              <a:buFont typeface="Wingdings" pitchFamily="2" charset="2"/>
              <a:buChar char="è"/>
            </a:pPr>
            <a:r>
              <a:rPr lang="en-US" sz="1800" dirty="0" smtClean="0">
                <a:latin typeface="Arial" pitchFamily="34" charset="0"/>
                <a:cs typeface="Arial" pitchFamily="34" charset="0"/>
              </a:rPr>
              <a:t>Agents and brokers (state’s decision)</a:t>
            </a:r>
          </a:p>
        </p:txBody>
      </p:sp>
      <p:sp>
        <p:nvSpPr>
          <p:cNvPr id="5" name="Title 1"/>
          <p:cNvSpPr txBox="1">
            <a:spLocks/>
          </p:cNvSpPr>
          <p:nvPr/>
        </p:nvSpPr>
        <p:spPr>
          <a:xfrm>
            <a:off x="171450" y="-228600"/>
            <a:ext cx="8972550" cy="1828800"/>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rgbClr val="C00000"/>
                </a:solidFill>
                <a:latin typeface="Arial" pitchFamily="34" charset="0"/>
                <a:cs typeface="Arial" pitchFamily="34" charset="0"/>
              </a:rPr>
              <a:t>Assistance Is Available to Help People Get the Best Coverage for Their Needs</a:t>
            </a:r>
            <a:endParaRPr lang="en-US" sz="3200" b="1" dirty="0">
              <a:solidFill>
                <a:srgbClr val="C00000"/>
              </a:solidFill>
              <a:latin typeface="Arial" pitchFamily="34" charset="0"/>
              <a:cs typeface="Arial" pitchFamily="34" charset="0"/>
            </a:endParaRPr>
          </a:p>
        </p:txBody>
      </p:sp>
      <p:pic>
        <p:nvPicPr>
          <p:cNvPr id="4" name="Picture 2" descr="Photo of a customer service representative with a head se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517"/>
          <a:stretch/>
        </p:blipFill>
        <p:spPr bwMode="auto">
          <a:xfrm>
            <a:off x="6400800" y="2057400"/>
            <a:ext cx="1621134" cy="325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9002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398" y="38099"/>
            <a:ext cx="8991602" cy="1562101"/>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rgbClr val="C00000"/>
                </a:solidFill>
                <a:latin typeface="Arial" pitchFamily="34" charset="0"/>
                <a:cs typeface="Arial" pitchFamily="34" charset="0"/>
              </a:rPr>
              <a:t>What’s Happening Where I Am? </a:t>
            </a:r>
            <a:endParaRPr lang="en-US" sz="3200" b="1" dirty="0">
              <a:solidFill>
                <a:srgbClr val="C00000"/>
              </a:solidFill>
              <a:latin typeface="Arial" pitchFamily="34" charset="0"/>
              <a:cs typeface="Arial" pitchFamily="34" charset="0"/>
            </a:endParaRPr>
          </a:p>
        </p:txBody>
      </p:sp>
      <p:pic>
        <p:nvPicPr>
          <p:cNvPr id="7" name="Picture 6" descr="Screen Clipping">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742" y="1219201"/>
            <a:ext cx="6842142" cy="5038924"/>
          </a:xfrm>
          <a:prstGeom prst="rect">
            <a:avLst/>
          </a:prstGeom>
        </p:spPr>
      </p:pic>
      <p:sp>
        <p:nvSpPr>
          <p:cNvPr id="5" name="Rectangle 4"/>
          <p:cNvSpPr/>
          <p:nvPr/>
        </p:nvSpPr>
        <p:spPr>
          <a:xfrm>
            <a:off x="2286000" y="5715000"/>
            <a:ext cx="4572000" cy="646331"/>
          </a:xfrm>
          <a:prstGeom prst="rect">
            <a:avLst/>
          </a:prstGeom>
        </p:spPr>
        <p:txBody>
          <a:bodyPr>
            <a:spAutoFit/>
          </a:bodyPr>
          <a:lstStyle/>
          <a:p>
            <a:r>
              <a:rPr lang="en-US" u="sng" dirty="0" smtClean="0">
                <a:solidFill>
                  <a:srgbClr val="FF0000"/>
                </a:solidFill>
                <a:hlinkClick r:id="rId3"/>
              </a:rPr>
              <a:t>http://www.healthcare.gov/law/information-for-you/index.html</a:t>
            </a:r>
            <a:r>
              <a:rPr lang="en-US" u="sng" dirty="0" smtClean="0">
                <a:solidFill>
                  <a:srgbClr val="FF0000"/>
                </a:solidFill>
              </a:rPr>
              <a:t> </a:t>
            </a:r>
            <a:endParaRPr lang="en-US" dirty="0"/>
          </a:p>
        </p:txBody>
      </p:sp>
    </p:spTree>
    <p:extLst>
      <p:ext uri="{BB962C8B-B14F-4D97-AF65-F5344CB8AC3E}">
        <p14:creationId xmlns:p14="http://schemas.microsoft.com/office/powerpoint/2010/main" val="42239252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0"/>
            <a:ext cx="8229600" cy="1249363"/>
          </a:xfrm>
        </p:spPr>
        <p:txBody>
          <a:bodyPr/>
          <a:lstStyle/>
          <a:p>
            <a:r>
              <a:rPr lang="en-US" sz="3200" dirty="0" smtClean="0"/>
              <a:t>All-Health and MHSA Spending in 2009</a:t>
            </a:r>
            <a:br>
              <a:rPr lang="en-US" sz="3200" dirty="0" smtClean="0"/>
            </a:br>
            <a:endParaRPr lang="en-US" sz="3200" dirty="0" smtClean="0"/>
          </a:p>
        </p:txBody>
      </p:sp>
      <p:graphicFrame>
        <p:nvGraphicFramePr>
          <p:cNvPr id="4" name="Content Placeholder 3"/>
          <p:cNvGraphicFramePr>
            <a:graphicFrameLocks noGrp="1"/>
          </p:cNvGraphicFramePr>
          <p:nvPr>
            <p:ph idx="1"/>
          </p:nvPr>
        </p:nvGraphicFramePr>
        <p:xfrm>
          <a:off x="457200" y="1600200"/>
          <a:ext cx="82296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4294967295"/>
          </p:nvPr>
        </p:nvSpPr>
        <p:spPr>
          <a:xfrm>
            <a:off x="457200" y="6356350"/>
            <a:ext cx="2133600" cy="365125"/>
          </a:xfrm>
          <a:prstGeom prst="rect">
            <a:avLst/>
          </a:prstGeom>
        </p:spPr>
        <p:txBody>
          <a:bodyPr/>
          <a:lstStyle/>
          <a:p>
            <a:pPr>
              <a:defRPr/>
            </a:pPr>
            <a:fld id="{2A2421FD-4A62-48E6-B073-46FC7F912773}"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76200"/>
            <a:ext cx="9144000" cy="1219200"/>
          </a:xfrm>
        </p:spPr>
        <p:txBody>
          <a:bodyPr/>
          <a:lstStyle/>
          <a:p>
            <a:r>
              <a:rPr lang="en-US" sz="4000" b="1" dirty="0" smtClean="0"/>
              <a:t>Criminal Justice System and Eligibility</a:t>
            </a:r>
            <a:endParaRPr lang="en-US" sz="5400" b="1" dirty="0" smtClean="0"/>
          </a:p>
        </p:txBody>
      </p:sp>
      <p:sp>
        <p:nvSpPr>
          <p:cNvPr id="16387" name="Content Placeholder 2"/>
          <p:cNvSpPr>
            <a:spLocks noGrp="1"/>
          </p:cNvSpPr>
          <p:nvPr>
            <p:ph idx="1"/>
          </p:nvPr>
        </p:nvSpPr>
        <p:spPr>
          <a:xfrm>
            <a:off x="304800" y="1676400"/>
            <a:ext cx="8686800" cy="5181600"/>
          </a:xfrm>
        </p:spPr>
        <p:txBody>
          <a:bodyPr/>
          <a:lstStyle/>
          <a:p>
            <a:r>
              <a:rPr lang="en-US" sz="2000" dirty="0" smtClean="0"/>
              <a:t>Eligibility for persons on probation, parole, or released from jail before trial.</a:t>
            </a:r>
          </a:p>
          <a:p>
            <a:r>
              <a:rPr lang="en-US" sz="2000" dirty="0" smtClean="0"/>
              <a:t>Individuals who have been sentenced to serve time in prison or jail are not eligible to apply for </a:t>
            </a:r>
            <a:r>
              <a:rPr lang="en-US" sz="2000" u="sng" dirty="0" smtClean="0"/>
              <a:t>private</a:t>
            </a:r>
            <a:r>
              <a:rPr lang="en-US" sz="2000" dirty="0" smtClean="0"/>
              <a:t> health insurance for themselves through the Marketplace, although they can apply for Medicaid before release. </a:t>
            </a:r>
          </a:p>
          <a:p>
            <a:r>
              <a:rPr lang="en-US" sz="2000" dirty="0" smtClean="0"/>
              <a:t>However, Individuals who are in jail, but who have not pled guilty to charges or have been found guilty by a judge or jury, can apply for both private health insurance and Medicaid through the Marketplace.</a:t>
            </a:r>
          </a:p>
          <a:p>
            <a:r>
              <a:rPr lang="en-US" sz="2000" dirty="0" smtClean="0"/>
              <a:t>The ways someone may be able to apply for health coverage through the Marketplace maybe more limited for individuals who are incarcerated, e.g. may be unlikely to have access to apply on line, can’t use some application forms. </a:t>
            </a:r>
          </a:p>
          <a:p>
            <a:r>
              <a:rPr lang="en-US" sz="2000" dirty="0" smtClean="0"/>
              <a:t>You need to know your state Medicaid policies before you try to enroll incarcerated  populations. Please contact your state or county Medicaid office for specific requirements.</a:t>
            </a:r>
          </a:p>
          <a:p>
            <a:pPr>
              <a:buClr>
                <a:srgbClr val="666633"/>
              </a:buClr>
            </a:pPr>
            <a:endParaRPr lang="en-US" sz="2000" dirty="0" smtClean="0"/>
          </a:p>
          <a:p>
            <a:pPr marL="457200" lvl="1" indent="0">
              <a:buClr>
                <a:srgbClr val="666633"/>
              </a:buClr>
              <a:buNone/>
            </a:pPr>
            <a:endParaRPr lang="en-US" sz="2000" dirty="0"/>
          </a:p>
          <a:p>
            <a:pPr marL="457200" lvl="1" indent="0">
              <a:buClr>
                <a:srgbClr val="666633"/>
              </a:buClr>
              <a:buNone/>
            </a:pPr>
            <a:endParaRPr lang="en-US" sz="2000" dirty="0"/>
          </a:p>
          <a:p>
            <a:pPr>
              <a:buClr>
                <a:srgbClr val="666633"/>
              </a:buClr>
            </a:pPr>
            <a:endParaRPr lang="en-US" sz="2000" dirty="0"/>
          </a:p>
          <a:p>
            <a:pPr lvl="1">
              <a:buFontTx/>
              <a:buNone/>
            </a:pPr>
            <a:endParaRPr lang="en-US" sz="2000" dirty="0" smtClean="0"/>
          </a:p>
          <a:p>
            <a:endParaRPr lang="en-US" sz="2000" dirty="0" smtClean="0"/>
          </a:p>
        </p:txBody>
      </p:sp>
    </p:spTree>
    <p:extLst>
      <p:ext uri="{BB962C8B-B14F-4D97-AF65-F5344CB8AC3E}">
        <p14:creationId xmlns:p14="http://schemas.microsoft.com/office/powerpoint/2010/main" val="14071439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451" y="1600200"/>
            <a:ext cx="5314949" cy="5081473"/>
          </a:xfrm>
        </p:spPr>
        <p:txBody>
          <a:bodyPr>
            <a:noAutofit/>
          </a:bodyPr>
          <a:lstStyle/>
          <a:p>
            <a:pPr marL="571500" indent="-571500">
              <a:buClr>
                <a:srgbClr val="C00000"/>
              </a:buClr>
              <a:buFont typeface="Wingdings" pitchFamily="2" charset="2"/>
              <a:buChar char="è"/>
            </a:pPr>
            <a:r>
              <a:rPr lang="en-US" sz="2400" dirty="0" smtClean="0">
                <a:latin typeface="Arial" pitchFamily="34" charset="0"/>
                <a:cs typeface="Arial" pitchFamily="34" charset="0"/>
              </a:rPr>
              <a:t>Improved consumer access to mental and substance use treatment</a:t>
            </a:r>
          </a:p>
          <a:p>
            <a:pPr marL="571500" indent="-571500">
              <a:buClr>
                <a:srgbClr val="C00000"/>
              </a:buClr>
              <a:buFont typeface="Wingdings" pitchFamily="2" charset="2"/>
              <a:buChar char="è"/>
            </a:pPr>
            <a:r>
              <a:rPr lang="en-US" sz="2400" dirty="0" smtClean="0">
                <a:latin typeface="Arial" pitchFamily="34" charset="0"/>
                <a:cs typeface="Arial" pitchFamily="34" charset="0"/>
              </a:rPr>
              <a:t>Lower uncompensated care burden</a:t>
            </a:r>
          </a:p>
          <a:p>
            <a:pPr marL="571500" indent="-571500">
              <a:buClr>
                <a:srgbClr val="C00000"/>
              </a:buClr>
              <a:buFont typeface="Wingdings" pitchFamily="2" charset="2"/>
              <a:buChar char="è"/>
            </a:pPr>
            <a:r>
              <a:rPr lang="en-US" sz="2400" dirty="0" smtClean="0">
                <a:latin typeface="Arial" pitchFamily="34" charset="0"/>
                <a:cs typeface="Arial" pitchFamily="34" charset="0"/>
              </a:rPr>
              <a:t>Equal coverage</a:t>
            </a:r>
          </a:p>
          <a:p>
            <a:pPr marL="571500" indent="-571500">
              <a:buClr>
                <a:srgbClr val="C00000"/>
              </a:buClr>
              <a:buFont typeface="Wingdings" pitchFamily="2" charset="2"/>
              <a:buChar char="è"/>
            </a:pPr>
            <a:r>
              <a:rPr lang="en-US" sz="2400" dirty="0" smtClean="0">
                <a:latin typeface="Arial" pitchFamily="34" charset="0"/>
                <a:cs typeface="Arial" pitchFamily="34" charset="0"/>
              </a:rPr>
              <a:t>New consumer protections</a:t>
            </a:r>
          </a:p>
          <a:p>
            <a:pPr marL="571500" indent="-571500">
              <a:buClr>
                <a:srgbClr val="C00000"/>
              </a:buClr>
              <a:buFont typeface="Wingdings" pitchFamily="2" charset="2"/>
              <a:buChar char="è"/>
            </a:pPr>
            <a:r>
              <a:rPr lang="en-US" sz="2400" dirty="0" smtClean="0">
                <a:latin typeface="Arial" pitchFamily="34" charset="0"/>
                <a:cs typeface="Arial" pitchFamily="34" charset="0"/>
              </a:rPr>
              <a:t>Simplified claims and payment processes</a:t>
            </a:r>
          </a:p>
        </p:txBody>
      </p:sp>
      <p:sp>
        <p:nvSpPr>
          <p:cNvPr id="5" name="Title 1"/>
          <p:cNvSpPr txBox="1">
            <a:spLocks/>
          </p:cNvSpPr>
          <p:nvPr/>
        </p:nvSpPr>
        <p:spPr>
          <a:xfrm>
            <a:off x="171450" y="-228600"/>
            <a:ext cx="5543550" cy="1828800"/>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C00000"/>
                </a:solidFill>
                <a:latin typeface="Arial" pitchFamily="34" charset="0"/>
                <a:cs typeface="Arial" pitchFamily="34" charset="0"/>
              </a:rPr>
              <a:t>Why is the Health Care Law Important For Substance Use Providers?</a:t>
            </a:r>
            <a:endParaRPr lang="en-US" sz="2800" b="1" dirty="0">
              <a:solidFill>
                <a:srgbClr val="C00000"/>
              </a:solidFill>
              <a:latin typeface="Arial" pitchFamily="34" charset="0"/>
              <a:cs typeface="Arial" pitchFamily="34" charset="0"/>
            </a:endParaRPr>
          </a:p>
        </p:txBody>
      </p:sp>
      <p:pic>
        <p:nvPicPr>
          <p:cNvPr id="2" name="Picture 2" descr="\\betfilesrv02\redirected$\HollemanA\Desktop\Aaron\Coalition\Pictures\Therapist w client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0"/>
            <a:ext cx="3429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8250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76200"/>
            <a:ext cx="9144000" cy="1219200"/>
          </a:xfrm>
        </p:spPr>
        <p:txBody>
          <a:bodyPr/>
          <a:lstStyle/>
          <a:p>
            <a:r>
              <a:rPr lang="en-US" sz="4000" b="1" dirty="0" smtClean="0"/>
              <a:t>AFFORDABLE CARE ACT </a:t>
            </a:r>
            <a:br>
              <a:rPr lang="en-US" sz="4000" b="1" dirty="0" smtClean="0"/>
            </a:br>
            <a:r>
              <a:rPr lang="en-US" sz="4000" b="1" dirty="0" smtClean="0"/>
              <a:t>ENROLLMENT ASSISTANCE ACTIVITIES </a:t>
            </a:r>
            <a:endParaRPr lang="en-US" sz="5400" b="1" dirty="0" smtClean="0"/>
          </a:p>
        </p:txBody>
      </p:sp>
      <p:sp>
        <p:nvSpPr>
          <p:cNvPr id="16387" name="Content Placeholder 2"/>
          <p:cNvSpPr>
            <a:spLocks noGrp="1"/>
          </p:cNvSpPr>
          <p:nvPr>
            <p:ph idx="1"/>
          </p:nvPr>
        </p:nvSpPr>
        <p:spPr>
          <a:xfrm>
            <a:off x="304800" y="1676400"/>
            <a:ext cx="8686800" cy="5181600"/>
          </a:xfrm>
        </p:spPr>
        <p:txBody>
          <a:bodyPr/>
          <a:lstStyle/>
          <a:p>
            <a:pPr>
              <a:buClr>
                <a:srgbClr val="666633"/>
              </a:buClr>
            </a:pPr>
            <a:r>
              <a:rPr lang="en-US" sz="2400" dirty="0" smtClean="0"/>
              <a:t>Navigator </a:t>
            </a:r>
            <a:r>
              <a:rPr lang="en-US" sz="2400" dirty="0"/>
              <a:t>P</a:t>
            </a:r>
            <a:r>
              <a:rPr lang="en-US" sz="2400" dirty="0" smtClean="0"/>
              <a:t>rogram </a:t>
            </a:r>
            <a:r>
              <a:rPr lang="en-US" sz="2400" dirty="0"/>
              <a:t>(2014</a:t>
            </a:r>
            <a:r>
              <a:rPr lang="en-US" sz="2400" dirty="0" smtClean="0"/>
              <a:t>)</a:t>
            </a:r>
          </a:p>
          <a:p>
            <a:pPr lvl="1">
              <a:buClr>
                <a:srgbClr val="666633"/>
              </a:buClr>
            </a:pPr>
            <a:r>
              <a:rPr lang="en-US" sz="2000" dirty="0"/>
              <a:t>Include at least one consumer-focused </a:t>
            </a:r>
            <a:r>
              <a:rPr lang="en-US" sz="2000" dirty="0" smtClean="0"/>
              <a:t>non-profit</a:t>
            </a:r>
          </a:p>
          <a:p>
            <a:pPr lvl="1">
              <a:buClr>
                <a:srgbClr val="666633"/>
              </a:buClr>
            </a:pPr>
            <a:r>
              <a:rPr lang="en-US" sz="2000" dirty="0"/>
              <a:t>Required for and financed by each </a:t>
            </a:r>
            <a:r>
              <a:rPr lang="en-US" sz="2000" dirty="0" smtClean="0"/>
              <a:t>Exchange</a:t>
            </a:r>
            <a:endParaRPr lang="en-US" sz="2400" dirty="0" smtClean="0"/>
          </a:p>
          <a:p>
            <a:pPr lvl="1">
              <a:buClr>
                <a:srgbClr val="666633"/>
              </a:buClr>
            </a:pPr>
            <a:r>
              <a:rPr lang="en-US" sz="2000" dirty="0" smtClean="0"/>
              <a:t>FOA </a:t>
            </a:r>
            <a:r>
              <a:rPr lang="en-US" sz="2000" dirty="0"/>
              <a:t>for FFE/SPE Navigators </a:t>
            </a:r>
            <a:r>
              <a:rPr lang="en-US" sz="2000" dirty="0" smtClean="0"/>
              <a:t>closed</a:t>
            </a:r>
          </a:p>
          <a:p>
            <a:pPr lvl="1">
              <a:buClr>
                <a:srgbClr val="666633"/>
              </a:buClr>
            </a:pPr>
            <a:r>
              <a:rPr lang="en-US" sz="2000" dirty="0" smtClean="0"/>
              <a:t>At </a:t>
            </a:r>
            <a:r>
              <a:rPr lang="en-US" sz="2000" dirty="0"/>
              <a:t>least 13 States engaged in public planning work (Feb. 27, 2013) </a:t>
            </a:r>
          </a:p>
          <a:p>
            <a:pPr marL="457200" lvl="1" indent="0">
              <a:buClr>
                <a:srgbClr val="666633"/>
              </a:buClr>
              <a:buNone/>
            </a:pPr>
            <a:r>
              <a:rPr lang="en-US" sz="2000" dirty="0" smtClean="0"/>
              <a:t>     AR</a:t>
            </a:r>
            <a:r>
              <a:rPr lang="en-US" sz="2000" dirty="0"/>
              <a:t>, WA, WV, CA, CO, CT, DC, HI, MN, NV, OR, </a:t>
            </a:r>
            <a:r>
              <a:rPr lang="en-US" sz="2000" dirty="0" smtClean="0"/>
              <a:t>VT</a:t>
            </a:r>
          </a:p>
          <a:p>
            <a:pPr>
              <a:buClr>
                <a:srgbClr val="666633"/>
              </a:buClr>
            </a:pPr>
            <a:r>
              <a:rPr lang="en-US" sz="2400" dirty="0" smtClean="0"/>
              <a:t>In-person assistance personnel</a:t>
            </a:r>
          </a:p>
          <a:p>
            <a:pPr lvl="1">
              <a:buClr>
                <a:srgbClr val="666633"/>
              </a:buClr>
            </a:pPr>
            <a:r>
              <a:rPr lang="en-US" sz="2000" dirty="0" smtClean="0"/>
              <a:t>State-based or State-partnership Marketplaces only. State-based grants or contracts. Can be funded by Exchange Establishment grants.</a:t>
            </a:r>
          </a:p>
          <a:p>
            <a:pPr>
              <a:buClr>
                <a:srgbClr val="666633"/>
              </a:buClr>
            </a:pPr>
            <a:r>
              <a:rPr lang="en-US" sz="2400" dirty="0" smtClean="0"/>
              <a:t>Certified Application Counselors</a:t>
            </a:r>
          </a:p>
          <a:p>
            <a:pPr lvl="1">
              <a:buClr>
                <a:srgbClr val="666633"/>
              </a:buClr>
            </a:pPr>
            <a:r>
              <a:rPr lang="en-US" sz="2000" dirty="0" smtClean="0"/>
              <a:t>If State permits, Federal training and certification for Federally-facilitated and State-partnership Marketplaces (State-based can use). No dedicated funding but can use other Federal grants or Medicaid.</a:t>
            </a:r>
          </a:p>
          <a:p>
            <a:pPr marL="457200" lvl="1" indent="0">
              <a:buClr>
                <a:srgbClr val="666633"/>
              </a:buClr>
              <a:buNone/>
            </a:pPr>
            <a:endParaRPr lang="en-US" sz="2000" dirty="0"/>
          </a:p>
          <a:p>
            <a:pPr marL="457200" lvl="1" indent="0">
              <a:buClr>
                <a:srgbClr val="666633"/>
              </a:buClr>
              <a:buNone/>
            </a:pPr>
            <a:endParaRPr lang="en-US" sz="2000" dirty="0"/>
          </a:p>
          <a:p>
            <a:pPr>
              <a:buClr>
                <a:srgbClr val="666633"/>
              </a:buClr>
            </a:pPr>
            <a:endParaRPr lang="en-US" sz="2000" dirty="0"/>
          </a:p>
          <a:p>
            <a:pPr lvl="1">
              <a:buFontTx/>
              <a:buNone/>
            </a:pPr>
            <a:endParaRPr lang="en-US" sz="2000" dirty="0" smtClean="0"/>
          </a:p>
          <a:p>
            <a:endParaRPr lang="en-US" sz="2000" dirty="0" smtClean="0"/>
          </a:p>
        </p:txBody>
      </p:sp>
    </p:spTree>
    <p:extLst>
      <p:ext uri="{BB962C8B-B14F-4D97-AF65-F5344CB8AC3E}">
        <p14:creationId xmlns:p14="http://schemas.microsoft.com/office/powerpoint/2010/main" val="14071439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76200"/>
            <a:ext cx="9144000" cy="1219200"/>
          </a:xfrm>
        </p:spPr>
        <p:txBody>
          <a:bodyPr/>
          <a:lstStyle/>
          <a:p>
            <a:r>
              <a:rPr lang="en-US" sz="4000" b="1" dirty="0" smtClean="0"/>
              <a:t>AFFORDABLE CARE ACT </a:t>
            </a:r>
            <a:br>
              <a:rPr lang="en-US" sz="4000" b="1" dirty="0" smtClean="0"/>
            </a:br>
            <a:r>
              <a:rPr lang="en-US" sz="4000" b="1" dirty="0" smtClean="0"/>
              <a:t>ENROLLMENT ASSISTANCE ACTIVITIES </a:t>
            </a:r>
            <a:endParaRPr lang="en-US" sz="5400" b="1" dirty="0" smtClean="0"/>
          </a:p>
        </p:txBody>
      </p:sp>
      <p:sp>
        <p:nvSpPr>
          <p:cNvPr id="16387" name="Content Placeholder 2"/>
          <p:cNvSpPr>
            <a:spLocks noGrp="1"/>
          </p:cNvSpPr>
          <p:nvPr>
            <p:ph idx="1"/>
          </p:nvPr>
        </p:nvSpPr>
        <p:spPr>
          <a:xfrm>
            <a:off x="304800" y="1676400"/>
            <a:ext cx="8686800" cy="5181600"/>
          </a:xfrm>
        </p:spPr>
        <p:txBody>
          <a:bodyPr/>
          <a:lstStyle/>
          <a:p>
            <a:pPr>
              <a:buClr>
                <a:srgbClr val="666633"/>
              </a:buClr>
            </a:pPr>
            <a:r>
              <a:rPr lang="en-US" sz="2400" dirty="0" smtClean="0"/>
              <a:t>Marketplace messaging guide</a:t>
            </a:r>
          </a:p>
          <a:p>
            <a:pPr lvl="1">
              <a:buClr>
                <a:srgbClr val="666633"/>
              </a:buClr>
            </a:pPr>
            <a:r>
              <a:rPr lang="en-US" sz="2000" dirty="0" smtClean="0">
                <a:hlinkClick r:id="rId3"/>
              </a:rPr>
              <a:t>http://www.cms.gov/Outreach-and-Education/Outreach/HIMarketplace/Talking-About-the-Marketplace.pdf</a:t>
            </a:r>
            <a:endParaRPr lang="en-US" sz="2000" dirty="0" smtClean="0"/>
          </a:p>
          <a:p>
            <a:pPr>
              <a:buClr>
                <a:srgbClr val="666633"/>
              </a:buClr>
            </a:pPr>
            <a:r>
              <a:rPr lang="en-US" sz="2400" dirty="0" smtClean="0"/>
              <a:t>ACA Enrollment assistance programs overview</a:t>
            </a:r>
          </a:p>
          <a:p>
            <a:pPr lvl="1">
              <a:buClr>
                <a:srgbClr val="666633"/>
              </a:buClr>
            </a:pPr>
            <a:r>
              <a:rPr lang="en-US" sz="1800" dirty="0" smtClean="0">
                <a:hlinkClick r:id="rId4"/>
              </a:rPr>
              <a:t>http://www.cms.gov/CCIIO/Resources/Files/Downloads/marketplace-ways-to-help.pdf</a:t>
            </a:r>
            <a:endParaRPr lang="en-US" sz="1800" dirty="0" smtClean="0"/>
          </a:p>
          <a:p>
            <a:pPr>
              <a:buClr>
                <a:srgbClr val="666633"/>
              </a:buClr>
            </a:pPr>
            <a:r>
              <a:rPr lang="en-US" sz="2400" dirty="0" smtClean="0"/>
              <a:t>State-level navigator  program activities</a:t>
            </a:r>
          </a:p>
          <a:p>
            <a:pPr lvl="1">
              <a:buClr>
                <a:srgbClr val="666633"/>
              </a:buClr>
            </a:pPr>
            <a:r>
              <a:rPr lang="en-US" sz="2000" dirty="0" smtClean="0">
                <a:hlinkClick r:id="rId5"/>
              </a:rPr>
              <a:t>https://www.statereforum.org/exchange-navigator-assister-plans</a:t>
            </a:r>
            <a:endParaRPr lang="en-US" sz="2000" dirty="0" smtClean="0"/>
          </a:p>
          <a:p>
            <a:pPr>
              <a:buClr>
                <a:srgbClr val="666633"/>
              </a:buClr>
            </a:pPr>
            <a:r>
              <a:rPr lang="en-US" sz="2400" dirty="0" smtClean="0"/>
              <a:t>White paper on leveraging current enrollment assistance programs</a:t>
            </a:r>
          </a:p>
          <a:p>
            <a:pPr lvl="1">
              <a:buClr>
                <a:srgbClr val="666633"/>
              </a:buClr>
            </a:pPr>
            <a:r>
              <a:rPr lang="en-US" sz="2000" dirty="0" smtClean="0">
                <a:hlinkClick r:id="rId6"/>
              </a:rPr>
              <a:t>http://www.statenetwork.org/resource/building-on-a-solid-foundation-leveraging-current-programs-and-infrastructure-in-navigator-program-development/</a:t>
            </a:r>
            <a:endParaRPr lang="en-US" sz="2000" dirty="0" smtClean="0">
              <a:hlinkClick r:id="rId5"/>
            </a:endParaRPr>
          </a:p>
          <a:p>
            <a:pPr lvl="1">
              <a:buClr>
                <a:srgbClr val="666633"/>
              </a:buClr>
            </a:pPr>
            <a:endParaRPr lang="en-US" sz="1600" dirty="0"/>
          </a:p>
          <a:p>
            <a:pPr marL="457200" lvl="1" indent="0">
              <a:buClr>
                <a:srgbClr val="666633"/>
              </a:buClr>
              <a:buNone/>
            </a:pPr>
            <a:endParaRPr lang="en-US" sz="2000" dirty="0"/>
          </a:p>
          <a:p>
            <a:pPr>
              <a:buClr>
                <a:srgbClr val="666633"/>
              </a:buClr>
            </a:pPr>
            <a:endParaRPr lang="en-US" sz="2000" dirty="0"/>
          </a:p>
          <a:p>
            <a:pPr lvl="1">
              <a:buFontTx/>
              <a:buNone/>
            </a:pPr>
            <a:endParaRPr lang="en-US" sz="2000" dirty="0" smtClean="0"/>
          </a:p>
          <a:p>
            <a:endParaRPr lang="en-US" sz="2000" dirty="0" smtClean="0"/>
          </a:p>
        </p:txBody>
      </p:sp>
    </p:spTree>
    <p:extLst>
      <p:ext uri="{BB962C8B-B14F-4D97-AF65-F5344CB8AC3E}">
        <p14:creationId xmlns:p14="http://schemas.microsoft.com/office/powerpoint/2010/main" val="14071439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r>
              <a:rPr lang="en-US" sz="3200" dirty="0" smtClean="0"/>
              <a:t>SAMHSA Enrollment Coalitions Initiative </a:t>
            </a:r>
          </a:p>
        </p:txBody>
      </p:sp>
      <p:sp>
        <p:nvSpPr>
          <p:cNvPr id="109571" name="Content Placeholder 2"/>
          <p:cNvSpPr>
            <a:spLocks noGrp="1"/>
          </p:cNvSpPr>
          <p:nvPr>
            <p:ph idx="1"/>
          </p:nvPr>
        </p:nvSpPr>
        <p:spPr>
          <a:xfrm>
            <a:off x="457200" y="1600200"/>
            <a:ext cx="8229600" cy="5257800"/>
          </a:xfrm>
        </p:spPr>
        <p:txBody>
          <a:bodyPr/>
          <a:lstStyle/>
          <a:p>
            <a:r>
              <a:rPr lang="en-US" sz="2400" dirty="0" smtClean="0"/>
              <a:t>Collaborate with national organizations whose members/constituents interact regularly with individuals with mental health and/or substance use conditions to create and implement enrollment communication campaigns</a:t>
            </a:r>
          </a:p>
          <a:p>
            <a:r>
              <a:rPr lang="en-US" sz="2400" dirty="0" smtClean="0"/>
              <a:t>Promote and encourage the use of CMS materials  </a:t>
            </a:r>
          </a:p>
          <a:p>
            <a:r>
              <a:rPr lang="en-US" sz="2400" dirty="0" smtClean="0"/>
              <a:t>Provide training and technical assistance in developing enrollment communication campaigns using these materials</a:t>
            </a:r>
          </a:p>
          <a:p>
            <a:r>
              <a:rPr lang="en-US" sz="2400" dirty="0" smtClean="0"/>
              <a:t>SAMHSA will not be developing marketing or educational materials targeting consumers.  </a:t>
            </a:r>
          </a:p>
          <a:p>
            <a:r>
              <a:rPr lang="en-US" sz="2400" dirty="0" smtClean="0"/>
              <a:t>Channel feedback and evaluate success</a:t>
            </a:r>
          </a:p>
          <a:p>
            <a:endParaRPr lang="en-US" sz="2400" dirty="0" smtClean="0"/>
          </a:p>
        </p:txBody>
      </p:sp>
      <p:sp>
        <p:nvSpPr>
          <p:cNvPr id="109572" name="Slide Number Placeholder 3"/>
          <p:cNvSpPr>
            <a:spLocks noGrp="1"/>
          </p:cNvSpPr>
          <p:nvPr>
            <p:ph type="sldNum" sz="quarter" idx="10"/>
          </p:nvPr>
        </p:nvSpPr>
        <p:spPr>
          <a:xfrm>
            <a:off x="457200" y="6356350"/>
            <a:ext cx="2133600" cy="365125"/>
          </a:xfrm>
          <a:noFill/>
        </p:spPr>
        <p:txBody>
          <a:bodyPr/>
          <a:lstStyle/>
          <a:p>
            <a:fld id="{C15BECEF-0659-42AE-9A25-C0E330845480}" type="slidenum">
              <a:rPr lang="en-US" smtClean="0"/>
              <a:pPr/>
              <a:t>24</a:t>
            </a:fld>
            <a:endParaRPr lang="en-US"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US" sz="3200" spc="-30" dirty="0" smtClean="0"/>
              <a:t>Supporting Intermediaries</a:t>
            </a:r>
            <a:endParaRPr lang="en-US" sz="3200" dirty="0" smtClean="0">
              <a:ea typeface="ＭＳ Ｐゴシック" charset="-128"/>
            </a:endParaRPr>
          </a:p>
        </p:txBody>
      </p:sp>
      <p:sp>
        <p:nvSpPr>
          <p:cNvPr id="15362" name="Content Placeholder 2"/>
          <p:cNvSpPr>
            <a:spLocks noGrp="1"/>
          </p:cNvSpPr>
          <p:nvPr>
            <p:ph idx="1"/>
          </p:nvPr>
        </p:nvSpPr>
        <p:spPr>
          <a:xfrm>
            <a:off x="457200" y="1828800"/>
            <a:ext cx="3505200" cy="4297363"/>
          </a:xfrm>
        </p:spPr>
        <p:txBody>
          <a:bodyPr/>
          <a:lstStyle/>
          <a:p>
            <a:pPr eaLnBrk="1" hangingPunct="1"/>
            <a:r>
              <a:rPr lang="en-US" sz="2800" dirty="0" smtClean="0"/>
              <a:t>Intermediary focused efforts formed in five categories:			</a:t>
            </a:r>
          </a:p>
          <a:p>
            <a:pPr eaLnBrk="1" hangingPunct="1"/>
            <a:endParaRPr lang="en-US" dirty="0" smtClean="0">
              <a:ea typeface="ＭＳ Ｐゴシック" charset="-128"/>
            </a:endParaRPr>
          </a:p>
        </p:txBody>
      </p:sp>
      <p:sp>
        <p:nvSpPr>
          <p:cNvPr id="5" name="Rectangle 4"/>
          <p:cNvSpPr/>
          <p:nvPr/>
        </p:nvSpPr>
        <p:spPr>
          <a:xfrm>
            <a:off x="3962400" y="1828800"/>
            <a:ext cx="4876800" cy="4419600"/>
          </a:xfrm>
          <a:prstGeom prst="rect">
            <a:avLst/>
          </a:prstGeom>
          <a:blipFill rotWithShape="0">
            <a:blip r:embed="rId3" cstate="print"/>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457200" y="0"/>
            <a:ext cx="8229600" cy="1295400"/>
          </a:xfrm>
        </p:spPr>
        <p:txBody>
          <a:bodyPr/>
          <a:lstStyle/>
          <a:p>
            <a:r>
              <a:rPr lang="en-US" sz="3200" dirty="0" smtClean="0"/>
              <a:t>SAMHSA Enrollment Coalitions Initiative UPDATE</a:t>
            </a:r>
          </a:p>
        </p:txBody>
      </p:sp>
      <p:sp>
        <p:nvSpPr>
          <p:cNvPr id="109571" name="Content Placeholder 2"/>
          <p:cNvSpPr>
            <a:spLocks noGrp="1"/>
          </p:cNvSpPr>
          <p:nvPr>
            <p:ph idx="1"/>
          </p:nvPr>
        </p:nvSpPr>
        <p:spPr>
          <a:xfrm>
            <a:off x="457200" y="1600200"/>
            <a:ext cx="8229600" cy="5257800"/>
          </a:xfrm>
        </p:spPr>
        <p:txBody>
          <a:bodyPr/>
          <a:lstStyle/>
          <a:p>
            <a:r>
              <a:rPr lang="en-US" sz="2500" dirty="0" smtClean="0">
                <a:latin typeface="Arial" pitchFamily="34" charset="0"/>
                <a:cs typeface="Arial" pitchFamily="34" charset="0"/>
              </a:rPr>
              <a:t>Held two virtual meetings of coalitions to introduce the coalition initiative, preview CMS materials and discuss their dissemination; March 19 and April 7.</a:t>
            </a:r>
          </a:p>
          <a:p>
            <a:r>
              <a:rPr lang="en-US" sz="2500" dirty="0" smtClean="0">
                <a:latin typeface="Arial" pitchFamily="34" charset="0"/>
                <a:cs typeface="Arial" pitchFamily="34" charset="0"/>
              </a:rPr>
              <a:t>Created and populated an information sharing website (</a:t>
            </a:r>
            <a:r>
              <a:rPr lang="en-US" sz="2500" dirty="0" err="1" smtClean="0">
                <a:latin typeface="Arial" pitchFamily="34" charset="0"/>
                <a:cs typeface="Arial" pitchFamily="34" charset="0"/>
              </a:rPr>
              <a:t>Onehub</a:t>
            </a:r>
            <a:r>
              <a:rPr lang="en-US" sz="2500" dirty="0" smtClean="0">
                <a:latin typeface="Arial" pitchFamily="34" charset="0"/>
                <a:cs typeface="Arial" pitchFamily="34" charset="0"/>
              </a:rPr>
              <a:t>) for each coalition, containing all coalition meeting minutes and presentations, all CMS materials, coalition member materials and other enrollment resources.  </a:t>
            </a:r>
          </a:p>
          <a:p>
            <a:r>
              <a:rPr lang="en-US" sz="2500" dirty="0" smtClean="0">
                <a:latin typeface="Arial" pitchFamily="34" charset="0"/>
                <a:cs typeface="Arial" pitchFamily="34" charset="0"/>
              </a:rPr>
              <a:t>A resource manual and training video were sent to all members. This site is updated weekly with new materials.</a:t>
            </a:r>
          </a:p>
        </p:txBody>
      </p:sp>
      <p:sp>
        <p:nvSpPr>
          <p:cNvPr id="109572" name="Slide Number Placeholder 3"/>
          <p:cNvSpPr>
            <a:spLocks noGrp="1"/>
          </p:cNvSpPr>
          <p:nvPr>
            <p:ph type="sldNum" sz="quarter" idx="10"/>
          </p:nvPr>
        </p:nvSpPr>
        <p:spPr>
          <a:xfrm>
            <a:off x="457200" y="6356350"/>
            <a:ext cx="2133600" cy="365125"/>
          </a:xfrm>
          <a:noFill/>
        </p:spPr>
        <p:txBody>
          <a:bodyPr/>
          <a:lstStyle/>
          <a:p>
            <a:fld id="{C15BECEF-0659-42AE-9A25-C0E330845480}" type="slidenum">
              <a:rPr lang="en-US" smtClean="0"/>
              <a:pPr/>
              <a:t>26</a:t>
            </a:fld>
            <a:endParaRPr lang="en-US"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r>
              <a:rPr lang="en-US" sz="3200" dirty="0" smtClean="0"/>
              <a:t>SAMHSA Enrollment Coalitions Initiative UPDATE</a:t>
            </a:r>
          </a:p>
        </p:txBody>
      </p:sp>
      <p:sp>
        <p:nvSpPr>
          <p:cNvPr id="109571" name="Content Placeholder 2"/>
          <p:cNvSpPr>
            <a:spLocks noGrp="1"/>
          </p:cNvSpPr>
          <p:nvPr>
            <p:ph idx="1"/>
          </p:nvPr>
        </p:nvSpPr>
        <p:spPr>
          <a:xfrm>
            <a:off x="457200" y="1600200"/>
            <a:ext cx="8229600" cy="5257800"/>
          </a:xfrm>
        </p:spPr>
        <p:txBody>
          <a:bodyPr/>
          <a:lstStyle/>
          <a:p>
            <a:r>
              <a:rPr lang="en-US" sz="2500" b="0" dirty="0" smtClean="0"/>
              <a:t>Soliciting and responding to requests for health insurance reform presentations at upcoming conferences and meetings.</a:t>
            </a:r>
          </a:p>
          <a:p>
            <a:r>
              <a:rPr lang="en-US" sz="2500" b="0" dirty="0" smtClean="0"/>
              <a:t>Developing a training toolkit, an on-demand, e learning presentation and resource kit for each of the five coalitions’ national organizations to disseminate to their local members/affiliates on how to access and use CMS materials. </a:t>
            </a:r>
          </a:p>
          <a:p>
            <a:r>
              <a:rPr lang="en-US" sz="2500" b="0" dirty="0" smtClean="0"/>
              <a:t>Communicating with coalition members regarding CMS training opportunities and new resources on a regular basis.</a:t>
            </a:r>
          </a:p>
          <a:p>
            <a:endParaRPr lang="en-US" sz="2400" dirty="0" smtClean="0"/>
          </a:p>
        </p:txBody>
      </p:sp>
      <p:sp>
        <p:nvSpPr>
          <p:cNvPr id="109572" name="Slide Number Placeholder 3"/>
          <p:cNvSpPr>
            <a:spLocks noGrp="1"/>
          </p:cNvSpPr>
          <p:nvPr>
            <p:ph type="sldNum" sz="quarter" idx="10"/>
          </p:nvPr>
        </p:nvSpPr>
        <p:spPr>
          <a:xfrm>
            <a:off x="457200" y="6356350"/>
            <a:ext cx="2133600" cy="365125"/>
          </a:xfrm>
          <a:noFill/>
        </p:spPr>
        <p:txBody>
          <a:bodyPr/>
          <a:lstStyle/>
          <a:p>
            <a:fld id="{C15BECEF-0659-42AE-9A25-C0E330845480}" type="slidenum">
              <a:rPr lang="en-US" smtClean="0"/>
              <a:pPr/>
              <a:t>27</a:t>
            </a:fld>
            <a:endParaRPr lang="en-US"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61257" y="-256777"/>
            <a:ext cx="6604001" cy="1782840"/>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200" b="1" dirty="0">
                <a:solidFill>
                  <a:srgbClr val="C00000"/>
                </a:solidFill>
                <a:latin typeface="Arial" pitchFamily="34" charset="0"/>
                <a:cs typeface="Arial" pitchFamily="34" charset="0"/>
              </a:rPr>
              <a:t>Brochures and </a:t>
            </a:r>
            <a:r>
              <a:rPr lang="fr-FR" sz="3200" b="1" dirty="0" err="1" smtClean="0">
                <a:solidFill>
                  <a:srgbClr val="C00000"/>
                </a:solidFill>
                <a:latin typeface="Arial" pitchFamily="34" charset="0"/>
                <a:cs typeface="Arial" pitchFamily="34" charset="0"/>
              </a:rPr>
              <a:t>Fact</a:t>
            </a:r>
            <a:r>
              <a:rPr lang="fr-FR" sz="3200" b="1" dirty="0" smtClean="0">
                <a:solidFill>
                  <a:srgbClr val="C00000"/>
                </a:solidFill>
                <a:latin typeface="Arial" pitchFamily="34" charset="0"/>
                <a:cs typeface="Arial" pitchFamily="34" charset="0"/>
              </a:rPr>
              <a:t> </a:t>
            </a:r>
            <a:r>
              <a:rPr lang="fr-FR" sz="3200" b="1" dirty="0" err="1">
                <a:solidFill>
                  <a:srgbClr val="C00000"/>
                </a:solidFill>
                <a:latin typeface="Arial" pitchFamily="34" charset="0"/>
                <a:cs typeface="Arial" pitchFamily="34" charset="0"/>
              </a:rPr>
              <a:t>S</a:t>
            </a:r>
            <a:r>
              <a:rPr lang="fr-FR" sz="3200" b="1" dirty="0" err="1" smtClean="0">
                <a:solidFill>
                  <a:srgbClr val="C00000"/>
                </a:solidFill>
                <a:latin typeface="Arial" pitchFamily="34" charset="0"/>
                <a:cs typeface="Arial" pitchFamily="34" charset="0"/>
              </a:rPr>
              <a:t>heets</a:t>
            </a:r>
            <a:r>
              <a:rPr lang="fr-FR" sz="3200" b="1" dirty="0" smtClean="0">
                <a:solidFill>
                  <a:srgbClr val="C00000"/>
                </a:solidFill>
                <a:latin typeface="Arial" pitchFamily="34" charset="0"/>
                <a:cs typeface="Arial" pitchFamily="34" charset="0"/>
              </a:rPr>
              <a:t> </a:t>
            </a:r>
            <a:endParaRPr lang="en-US" sz="3200" b="1" dirty="0">
              <a:solidFill>
                <a:srgbClr val="C00000"/>
              </a:solidFill>
              <a:latin typeface="Arial" pitchFamily="34" charset="0"/>
              <a:cs typeface="Arial"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8973" y="1497710"/>
            <a:ext cx="2745881" cy="4737991"/>
          </a:xfrm>
          <a:prstGeom prst="rect">
            <a:avLst/>
          </a:prstGeom>
          <a:ln>
            <a:solidFill>
              <a:schemeClr val="tx1"/>
            </a:solidFill>
          </a:ln>
          <a:effectLst>
            <a:outerShdw blurRad="50800" dist="38100" dir="2700000" sx="102000" sy="102000" algn="tl" rotWithShape="0">
              <a:prstClr val="black">
                <a:alpha val="40000"/>
              </a:prstClr>
            </a:outerShdw>
          </a:effectLst>
        </p:spPr>
      </p:pic>
      <p:pic>
        <p:nvPicPr>
          <p:cNvPr id="2" name="Picture 1"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4326" y="2764468"/>
            <a:ext cx="3585844" cy="3685953"/>
          </a:xfrm>
          <a:prstGeom prst="rect">
            <a:avLst/>
          </a:prstGeom>
          <a:ln>
            <a:solidFill>
              <a:schemeClr val="tx1"/>
            </a:solidFill>
          </a:ln>
          <a:effectLst>
            <a:outerShdw blurRad="50800" dist="38100" dir="2700000" sx="102000" sy="102000" algn="tl" rotWithShape="0">
              <a:prstClr val="black">
                <a:alpha val="40000"/>
              </a:prstClr>
            </a:outerShdw>
          </a:effectLst>
        </p:spPr>
      </p:pic>
      <p:pic>
        <p:nvPicPr>
          <p:cNvPr id="5" name="Picture 4"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8141" y="1497709"/>
            <a:ext cx="3155115" cy="3246475"/>
          </a:xfrm>
          <a:prstGeom prst="rect">
            <a:avLst/>
          </a:prstGeom>
          <a:ln>
            <a:solidFill>
              <a:schemeClr val="tx1"/>
            </a:solidFill>
          </a:ln>
          <a:effectLst>
            <a:outerShdw blurRad="50800" dist="38100" dir="2700000" sx="102000" sy="102000" algn="tl" rotWithShape="0">
              <a:prstClr val="black">
                <a:alpha val="40000"/>
              </a:prstClr>
            </a:outerShdw>
          </a:effectLst>
        </p:spPr>
      </p:pic>
    </p:spTree>
    <p:extLst>
      <p:ext uri="{BB962C8B-B14F-4D97-AF65-F5344CB8AC3E}">
        <p14:creationId xmlns:p14="http://schemas.microsoft.com/office/powerpoint/2010/main" val="19854573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57175" y="-337115"/>
            <a:ext cx="8025588" cy="1782840"/>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200" b="1" dirty="0" smtClean="0">
                <a:solidFill>
                  <a:srgbClr val="C00000"/>
                </a:solidFill>
                <a:latin typeface="Arial" pitchFamily="34" charset="0"/>
                <a:cs typeface="Arial" pitchFamily="34" charset="0"/>
              </a:rPr>
              <a:t>About the </a:t>
            </a:r>
            <a:r>
              <a:rPr lang="fr-FR" sz="3200" b="1" dirty="0" err="1" smtClean="0">
                <a:solidFill>
                  <a:srgbClr val="C00000"/>
                </a:solidFill>
                <a:latin typeface="Arial" pitchFamily="34" charset="0"/>
                <a:cs typeface="Arial" pitchFamily="34" charset="0"/>
              </a:rPr>
              <a:t>Health</a:t>
            </a:r>
            <a:r>
              <a:rPr lang="fr-FR" sz="3200" b="1" dirty="0" smtClean="0">
                <a:solidFill>
                  <a:srgbClr val="C00000"/>
                </a:solidFill>
                <a:latin typeface="Arial" pitchFamily="34" charset="0"/>
                <a:cs typeface="Arial" pitchFamily="34" charset="0"/>
              </a:rPr>
              <a:t> </a:t>
            </a:r>
            <a:r>
              <a:rPr lang="fr-FR" sz="3200" b="1" dirty="0" err="1" smtClean="0">
                <a:solidFill>
                  <a:srgbClr val="C00000"/>
                </a:solidFill>
                <a:latin typeface="Arial" pitchFamily="34" charset="0"/>
                <a:cs typeface="Arial" pitchFamily="34" charset="0"/>
              </a:rPr>
              <a:t>Insurance</a:t>
            </a:r>
            <a:r>
              <a:rPr lang="fr-FR" sz="3200" b="1" dirty="0" smtClean="0">
                <a:solidFill>
                  <a:srgbClr val="C00000"/>
                </a:solidFill>
                <a:latin typeface="Arial" pitchFamily="34" charset="0"/>
                <a:cs typeface="Arial" pitchFamily="34" charset="0"/>
              </a:rPr>
              <a:t> </a:t>
            </a:r>
            <a:r>
              <a:rPr lang="fr-FR" sz="3200" b="1" dirty="0" err="1" smtClean="0">
                <a:solidFill>
                  <a:srgbClr val="C00000"/>
                </a:solidFill>
                <a:latin typeface="Arial" pitchFamily="34" charset="0"/>
                <a:cs typeface="Arial" pitchFamily="34" charset="0"/>
              </a:rPr>
              <a:t>Marketplace</a:t>
            </a:r>
            <a:endParaRPr lang="en-US" sz="3200" b="1" dirty="0">
              <a:solidFill>
                <a:srgbClr val="C00000"/>
              </a:solidFill>
              <a:latin typeface="Arial" pitchFamily="34" charset="0"/>
              <a:cs typeface="Arial" pitchFamily="34" charset="0"/>
            </a:endParaRPr>
          </a:p>
        </p:txBody>
      </p:sp>
      <p:sp>
        <p:nvSpPr>
          <p:cNvPr id="3" name="TextBox 2"/>
          <p:cNvSpPr txBox="1"/>
          <p:nvPr/>
        </p:nvSpPr>
        <p:spPr>
          <a:xfrm>
            <a:off x="257175" y="1049231"/>
            <a:ext cx="2552699" cy="4008790"/>
          </a:xfrm>
          <a:prstGeom prst="rect">
            <a:avLst/>
          </a:prstGeom>
          <a:noFill/>
          <a:effectLst/>
        </p:spPr>
        <p:txBody>
          <a:bodyPr wrap="square" rtlCol="0">
            <a:spAutoFit/>
          </a:bodyPr>
          <a:lstStyle/>
          <a:p>
            <a:pPr marL="342900" indent="-342900">
              <a:spcAft>
                <a:spcPts val="600"/>
              </a:spcAft>
              <a:buClr>
                <a:srgbClr val="C00000"/>
              </a:buClr>
              <a:buFont typeface="Wingdings" pitchFamily="2" charset="2"/>
              <a:buChar char="è"/>
              <a:defRPr/>
            </a:pPr>
            <a:endParaRPr lang="en-US" dirty="0" smtClean="0">
              <a:latin typeface="Arial" pitchFamily="34" charset="0"/>
              <a:cs typeface="Arial" pitchFamily="34" charset="0"/>
            </a:endParaRPr>
          </a:p>
          <a:p>
            <a:pPr>
              <a:spcAft>
                <a:spcPts val="300"/>
              </a:spcAft>
              <a:buClr>
                <a:srgbClr val="C00000"/>
              </a:buClr>
              <a:defRPr/>
            </a:pPr>
            <a:endParaRPr lang="en-US" sz="2000" b="1" dirty="0" smtClean="0">
              <a:latin typeface="Arial" pitchFamily="34" charset="0"/>
              <a:cs typeface="Arial" pitchFamily="34" charset="0"/>
            </a:endParaRPr>
          </a:p>
          <a:p>
            <a:pPr>
              <a:spcAft>
                <a:spcPts val="300"/>
              </a:spcAft>
              <a:buClr>
                <a:srgbClr val="C00000"/>
              </a:buClr>
              <a:defRPr/>
            </a:pPr>
            <a:r>
              <a:rPr lang="en-US" sz="2000" b="1" dirty="0" smtClean="0">
                <a:latin typeface="Arial" pitchFamily="34" charset="0"/>
                <a:cs typeface="Arial" pitchFamily="34" charset="0"/>
              </a:rPr>
              <a:t>Languages:</a:t>
            </a:r>
            <a:endParaRPr lang="en-US" sz="2000" b="1" dirty="0">
              <a:latin typeface="Arial" pitchFamily="34" charset="0"/>
              <a:cs typeface="Arial" pitchFamily="34" charset="0"/>
            </a:endParaRPr>
          </a:p>
          <a:p>
            <a:pPr marL="342900" indent="-342900">
              <a:spcAft>
                <a:spcPts val="300"/>
              </a:spcAft>
              <a:buClr>
                <a:srgbClr val="C00000"/>
              </a:buClr>
              <a:buFont typeface="Wingdings" pitchFamily="2" charset="2"/>
              <a:buChar char="è"/>
              <a:defRPr/>
            </a:pPr>
            <a:r>
              <a:rPr lang="en-US" dirty="0">
                <a:latin typeface="Arial" pitchFamily="34" charset="0"/>
                <a:cs typeface="Arial" pitchFamily="34" charset="0"/>
              </a:rPr>
              <a:t>Arabic</a:t>
            </a:r>
          </a:p>
          <a:p>
            <a:pPr marL="342900" indent="-342900">
              <a:spcAft>
                <a:spcPts val="300"/>
              </a:spcAft>
              <a:buClr>
                <a:srgbClr val="C00000"/>
              </a:buClr>
              <a:buFont typeface="Wingdings" pitchFamily="2" charset="2"/>
              <a:buChar char="è"/>
              <a:defRPr/>
            </a:pPr>
            <a:r>
              <a:rPr lang="en-US" dirty="0">
                <a:latin typeface="Arial" pitchFamily="34" charset="0"/>
                <a:cs typeface="Arial" pitchFamily="34" charset="0"/>
              </a:rPr>
              <a:t>Chinese</a:t>
            </a:r>
          </a:p>
          <a:p>
            <a:pPr marL="342900" indent="-342900">
              <a:spcAft>
                <a:spcPts val="300"/>
              </a:spcAft>
              <a:buClr>
                <a:srgbClr val="C00000"/>
              </a:buClr>
              <a:buFont typeface="Wingdings" pitchFamily="2" charset="2"/>
              <a:buChar char="è"/>
              <a:defRPr/>
            </a:pPr>
            <a:r>
              <a:rPr lang="en-US" dirty="0">
                <a:latin typeface="Arial" pitchFamily="34" charset="0"/>
                <a:cs typeface="Arial" pitchFamily="34" charset="0"/>
              </a:rPr>
              <a:t>Creole</a:t>
            </a:r>
          </a:p>
          <a:p>
            <a:pPr marL="342900" indent="-342900">
              <a:spcAft>
                <a:spcPts val="300"/>
              </a:spcAft>
              <a:buClr>
                <a:srgbClr val="C00000"/>
              </a:buClr>
              <a:buFont typeface="Wingdings" pitchFamily="2" charset="2"/>
              <a:buChar char="è"/>
              <a:defRPr/>
            </a:pPr>
            <a:r>
              <a:rPr lang="en-US" dirty="0">
                <a:latin typeface="Arial" pitchFamily="34" charset="0"/>
                <a:cs typeface="Arial" pitchFamily="34" charset="0"/>
              </a:rPr>
              <a:t>English</a:t>
            </a:r>
          </a:p>
          <a:p>
            <a:pPr marL="342900" indent="-342900">
              <a:spcAft>
                <a:spcPts val="300"/>
              </a:spcAft>
              <a:buClr>
                <a:srgbClr val="C00000"/>
              </a:buClr>
              <a:buFont typeface="Wingdings" pitchFamily="2" charset="2"/>
              <a:buChar char="è"/>
              <a:defRPr/>
            </a:pPr>
            <a:r>
              <a:rPr lang="en-US" dirty="0">
                <a:latin typeface="Arial" pitchFamily="34" charset="0"/>
                <a:cs typeface="Arial" pitchFamily="34" charset="0"/>
              </a:rPr>
              <a:t>Korean</a:t>
            </a:r>
          </a:p>
          <a:p>
            <a:pPr marL="342900" indent="-342900">
              <a:spcAft>
                <a:spcPts val="600"/>
              </a:spcAft>
              <a:buClr>
                <a:srgbClr val="C00000"/>
              </a:buClr>
              <a:buFont typeface="Wingdings" pitchFamily="2" charset="2"/>
              <a:buChar char="è"/>
              <a:defRPr/>
            </a:pPr>
            <a:r>
              <a:rPr lang="en-US" dirty="0" smtClean="0">
                <a:latin typeface="Arial" pitchFamily="34" charset="0"/>
                <a:cs typeface="Arial" pitchFamily="34" charset="0"/>
              </a:rPr>
              <a:t>Polish</a:t>
            </a:r>
          </a:p>
          <a:p>
            <a:pPr>
              <a:spcAft>
                <a:spcPts val="300"/>
              </a:spcAft>
              <a:buClr>
                <a:srgbClr val="C00000"/>
              </a:buClr>
              <a:defRPr/>
            </a:pPr>
            <a:r>
              <a:rPr lang="en-US" sz="2000" b="1" dirty="0">
                <a:latin typeface="Arial" pitchFamily="34" charset="0"/>
                <a:cs typeface="Arial" pitchFamily="34" charset="0"/>
              </a:rPr>
              <a:t>Also available for:</a:t>
            </a:r>
          </a:p>
          <a:p>
            <a:pPr marL="342900" indent="-342900">
              <a:spcAft>
                <a:spcPts val="300"/>
              </a:spcAft>
              <a:buClr>
                <a:srgbClr val="C00000"/>
              </a:buClr>
              <a:buFont typeface="Wingdings" pitchFamily="2" charset="2"/>
              <a:buChar char="è"/>
              <a:defRPr/>
            </a:pPr>
            <a:r>
              <a:rPr lang="en-US" dirty="0">
                <a:latin typeface="Arial" pitchFamily="34" charset="0"/>
                <a:cs typeface="Arial" pitchFamily="34" charset="0"/>
              </a:rPr>
              <a:t>Alaska Natives</a:t>
            </a:r>
          </a:p>
          <a:p>
            <a:pPr marL="342900" indent="-342900">
              <a:spcAft>
                <a:spcPts val="300"/>
              </a:spcAft>
              <a:buClr>
                <a:srgbClr val="C00000"/>
              </a:buClr>
              <a:buFont typeface="Wingdings" pitchFamily="2" charset="2"/>
              <a:buChar char="è"/>
              <a:defRPr/>
            </a:pPr>
            <a:r>
              <a:rPr lang="en-US" dirty="0">
                <a:latin typeface="Arial" pitchFamily="34" charset="0"/>
                <a:cs typeface="Arial" pitchFamily="34" charset="0"/>
              </a:rPr>
              <a:t>American </a:t>
            </a:r>
            <a:r>
              <a:rPr lang="en-US" dirty="0" smtClean="0">
                <a:latin typeface="Arial" pitchFamily="34" charset="0"/>
                <a:cs typeface="Arial" pitchFamily="34" charset="0"/>
              </a:rPr>
              <a:t>Indians</a:t>
            </a:r>
            <a:endParaRPr lang="en-US" dirty="0">
              <a:latin typeface="Arial" pitchFamily="34" charset="0"/>
              <a:cs typeface="Arial" pitchFamily="34" charset="0"/>
            </a:endParaRPr>
          </a:p>
        </p:txBody>
      </p:sp>
      <p:sp>
        <p:nvSpPr>
          <p:cNvPr id="8" name="TextBox 7"/>
          <p:cNvSpPr txBox="1"/>
          <p:nvPr/>
        </p:nvSpPr>
        <p:spPr>
          <a:xfrm>
            <a:off x="1838327" y="1854199"/>
            <a:ext cx="1904999" cy="1661993"/>
          </a:xfrm>
          <a:prstGeom prst="rect">
            <a:avLst/>
          </a:prstGeom>
          <a:noFill/>
          <a:effectLst/>
        </p:spPr>
        <p:txBody>
          <a:bodyPr wrap="square" rtlCol="0">
            <a:spAutoFit/>
          </a:bodyPr>
          <a:lstStyle/>
          <a:p>
            <a:pPr marL="342900" indent="-342900">
              <a:spcAft>
                <a:spcPts val="300"/>
              </a:spcAft>
              <a:buClr>
                <a:srgbClr val="C00000"/>
              </a:buClr>
              <a:buFont typeface="Wingdings" pitchFamily="2" charset="2"/>
              <a:buChar char="è"/>
              <a:defRPr/>
            </a:pPr>
            <a:r>
              <a:rPr lang="en-US" dirty="0" smtClean="0">
                <a:latin typeface="Arial" pitchFamily="34" charset="0"/>
                <a:cs typeface="Arial" pitchFamily="34" charset="0"/>
              </a:rPr>
              <a:t>Portuguese</a:t>
            </a:r>
            <a:endParaRPr lang="en-US" dirty="0">
              <a:latin typeface="Arial" pitchFamily="34" charset="0"/>
              <a:cs typeface="Arial" pitchFamily="34" charset="0"/>
            </a:endParaRPr>
          </a:p>
          <a:p>
            <a:pPr marL="342900" indent="-342900">
              <a:spcAft>
                <a:spcPts val="300"/>
              </a:spcAft>
              <a:buClr>
                <a:srgbClr val="C00000"/>
              </a:buClr>
              <a:buFont typeface="Wingdings" pitchFamily="2" charset="2"/>
              <a:buChar char="è"/>
              <a:defRPr/>
            </a:pPr>
            <a:r>
              <a:rPr lang="en-US" dirty="0">
                <a:latin typeface="Arial" pitchFamily="34" charset="0"/>
                <a:cs typeface="Arial" pitchFamily="34" charset="0"/>
              </a:rPr>
              <a:t>Russian</a:t>
            </a:r>
          </a:p>
          <a:p>
            <a:pPr marL="342900" indent="-342900">
              <a:spcAft>
                <a:spcPts val="300"/>
              </a:spcAft>
              <a:buClr>
                <a:srgbClr val="C00000"/>
              </a:buClr>
              <a:buFont typeface="Wingdings" pitchFamily="2" charset="2"/>
              <a:buChar char="è"/>
              <a:defRPr/>
            </a:pPr>
            <a:r>
              <a:rPr lang="en-US" dirty="0">
                <a:latin typeface="Arial" pitchFamily="34" charset="0"/>
                <a:cs typeface="Arial" pitchFamily="34" charset="0"/>
              </a:rPr>
              <a:t>Spanish</a:t>
            </a:r>
          </a:p>
          <a:p>
            <a:pPr marL="342900" indent="-342900">
              <a:spcAft>
                <a:spcPts val="300"/>
              </a:spcAft>
              <a:buClr>
                <a:srgbClr val="C00000"/>
              </a:buClr>
              <a:buFont typeface="Wingdings" pitchFamily="2" charset="2"/>
              <a:buChar char="è"/>
              <a:defRPr/>
            </a:pPr>
            <a:r>
              <a:rPr lang="en-US" dirty="0">
                <a:latin typeface="Arial" pitchFamily="34" charset="0"/>
                <a:cs typeface="Arial" pitchFamily="34" charset="0"/>
              </a:rPr>
              <a:t>Tagalog</a:t>
            </a:r>
          </a:p>
          <a:p>
            <a:pPr marL="342900" indent="-342900">
              <a:spcAft>
                <a:spcPts val="300"/>
              </a:spcAft>
              <a:buClr>
                <a:srgbClr val="C00000"/>
              </a:buClr>
              <a:buFont typeface="Wingdings" pitchFamily="2" charset="2"/>
              <a:buChar char="è"/>
              <a:defRPr/>
            </a:pPr>
            <a:r>
              <a:rPr lang="en-US" dirty="0" smtClean="0">
                <a:latin typeface="Arial" pitchFamily="34" charset="0"/>
                <a:cs typeface="Arial" pitchFamily="34" charset="0"/>
              </a:rPr>
              <a:t>Vietnamese</a:t>
            </a:r>
            <a:endParaRPr lang="en-US" sz="2000" dirty="0">
              <a:latin typeface="Arial" pitchFamily="34" charset="0"/>
              <a:cs typeface="Arial" pitchFamily="34" charset="0"/>
            </a:endParaRPr>
          </a:p>
        </p:txBody>
      </p:sp>
      <p:sp>
        <p:nvSpPr>
          <p:cNvPr id="10" name="TextBox 9"/>
          <p:cNvSpPr txBox="1"/>
          <p:nvPr/>
        </p:nvSpPr>
        <p:spPr>
          <a:xfrm>
            <a:off x="0" y="6550224"/>
            <a:ext cx="3572540" cy="230832"/>
          </a:xfrm>
          <a:prstGeom prst="rect">
            <a:avLst/>
          </a:prstGeom>
          <a:solidFill>
            <a:schemeClr val="bg1"/>
          </a:solidFill>
          <a:ln>
            <a:solidFill>
              <a:schemeClr val="tx1"/>
            </a:solidFill>
          </a:ln>
          <a:effectLst/>
        </p:spPr>
        <p:txBody>
          <a:bodyPr wrap="square" rtlCol="0">
            <a:spAutoFit/>
          </a:bodyPr>
          <a:lstStyle/>
          <a:p>
            <a:pPr marL="857250" indent="-857250"/>
            <a:r>
              <a:rPr lang="en-US" sz="900" b="1" dirty="0" smtClean="0">
                <a:solidFill>
                  <a:srgbClr val="C00000"/>
                </a:solidFill>
                <a:latin typeface="Arial" pitchFamily="34" charset="0"/>
                <a:cs typeface="Arial" pitchFamily="34" charset="0"/>
              </a:rPr>
              <a:t>Resources 24-36 – About the Health Insurance Marketplace</a:t>
            </a:r>
          </a:p>
        </p:txBody>
      </p:sp>
      <p:pic>
        <p:nvPicPr>
          <p:cNvPr id="7" name="Picture 6"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4171" y="1073441"/>
            <a:ext cx="4754528" cy="4922785"/>
          </a:xfrm>
          <a:prstGeom prst="rect">
            <a:avLst/>
          </a:prstGeom>
          <a:ln>
            <a:solidFill>
              <a:schemeClr val="tx1"/>
            </a:solidFill>
          </a:ln>
          <a:effectLst>
            <a:outerShdw blurRad="50800" dist="38100" dir="2700000" sx="102000" sy="102000" algn="tl" rotWithShape="0">
              <a:prstClr val="black">
                <a:alpha val="40000"/>
              </a:prstClr>
            </a:outerShdw>
          </a:effectLst>
        </p:spPr>
      </p:pic>
    </p:spTree>
    <p:extLst>
      <p:ext uri="{BB962C8B-B14F-4D97-AF65-F5344CB8AC3E}">
        <p14:creationId xmlns:p14="http://schemas.microsoft.com/office/powerpoint/2010/main" val="26996788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p:nvPr>
        </p:nvSpPr>
        <p:spPr>
          <a:xfrm>
            <a:off x="457200" y="0"/>
            <a:ext cx="8229600" cy="1295400"/>
          </a:xfrm>
        </p:spPr>
        <p:txBody>
          <a:bodyPr/>
          <a:lstStyle/>
          <a:p>
            <a:r>
              <a:rPr lang="en-US" sz="2800" dirty="0" smtClean="0"/>
              <a:t>MH &amp; SA Treatment Spending 2009 </a:t>
            </a:r>
          </a:p>
        </p:txBody>
      </p:sp>
      <p:graphicFrame>
        <p:nvGraphicFramePr>
          <p:cNvPr id="8" name="Chart 7"/>
          <p:cNvGraphicFramePr>
            <a:graphicFrameLocks/>
          </p:cNvGraphicFramePr>
          <p:nvPr/>
        </p:nvGraphicFramePr>
        <p:xfrm>
          <a:off x="-2743200" y="1143000"/>
          <a:ext cx="9601200" cy="4571999"/>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4294967295"/>
          </p:nvPr>
        </p:nvSpPr>
        <p:spPr>
          <a:xfrm>
            <a:off x="457200" y="6356350"/>
            <a:ext cx="2133600" cy="365125"/>
          </a:xfrm>
          <a:prstGeom prst="rect">
            <a:avLst/>
          </a:prstGeom>
        </p:spPr>
        <p:txBody>
          <a:bodyPr/>
          <a:lstStyle/>
          <a:p>
            <a:pPr>
              <a:defRPr/>
            </a:pPr>
            <a:fld id="{D4FED8D5-DB41-46A7-9E31-8B7181429B19}"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61257" y="0"/>
            <a:ext cx="6604001" cy="1782840"/>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200" b="1" dirty="0" smtClean="0">
                <a:solidFill>
                  <a:srgbClr val="C00000"/>
                </a:solidFill>
                <a:latin typeface="Arial" pitchFamily="34" charset="0"/>
                <a:cs typeface="Arial" pitchFamily="34" charset="0"/>
              </a:rPr>
              <a:t>The Value of </a:t>
            </a:r>
            <a:r>
              <a:rPr lang="fr-FR" sz="3200" b="1" dirty="0" err="1" smtClean="0">
                <a:solidFill>
                  <a:srgbClr val="C00000"/>
                </a:solidFill>
                <a:latin typeface="Arial" pitchFamily="34" charset="0"/>
                <a:cs typeface="Arial" pitchFamily="34" charset="0"/>
              </a:rPr>
              <a:t>Health</a:t>
            </a:r>
            <a:r>
              <a:rPr lang="fr-FR" sz="3200" b="1" dirty="0" smtClean="0">
                <a:solidFill>
                  <a:srgbClr val="C00000"/>
                </a:solidFill>
                <a:latin typeface="Arial" pitchFamily="34" charset="0"/>
                <a:cs typeface="Arial" pitchFamily="34" charset="0"/>
              </a:rPr>
              <a:t> </a:t>
            </a:r>
            <a:r>
              <a:rPr lang="fr-FR" sz="3200" b="1" dirty="0" err="1" smtClean="0">
                <a:solidFill>
                  <a:srgbClr val="C00000"/>
                </a:solidFill>
                <a:latin typeface="Arial" pitchFamily="34" charset="0"/>
                <a:cs typeface="Arial" pitchFamily="34" charset="0"/>
              </a:rPr>
              <a:t>Insurance</a:t>
            </a:r>
            <a:endParaRPr lang="en-US" sz="3200" b="1" dirty="0">
              <a:solidFill>
                <a:srgbClr val="C00000"/>
              </a:solidFill>
              <a:latin typeface="Arial" pitchFamily="34" charset="0"/>
              <a:cs typeface="Arial" pitchFamily="34" charset="0"/>
            </a:endParaRPr>
          </a:p>
        </p:txBody>
      </p:sp>
      <p:sp>
        <p:nvSpPr>
          <p:cNvPr id="3" name="TextBox 2"/>
          <p:cNvSpPr txBox="1"/>
          <p:nvPr/>
        </p:nvSpPr>
        <p:spPr>
          <a:xfrm>
            <a:off x="257176" y="1371599"/>
            <a:ext cx="1762124" cy="2908489"/>
          </a:xfrm>
          <a:prstGeom prst="rect">
            <a:avLst/>
          </a:prstGeom>
          <a:noFill/>
          <a:effectLst/>
        </p:spPr>
        <p:txBody>
          <a:bodyPr wrap="square" rtlCol="0">
            <a:spAutoFit/>
          </a:bodyPr>
          <a:lstStyle/>
          <a:p>
            <a:pPr>
              <a:spcAft>
                <a:spcPts val="600"/>
              </a:spcAft>
              <a:buClr>
                <a:srgbClr val="C00000"/>
              </a:buClr>
              <a:defRPr/>
            </a:pPr>
            <a:endParaRPr lang="en-US" sz="2000" b="1" dirty="0" smtClean="0">
              <a:latin typeface="Arial" pitchFamily="34" charset="0"/>
              <a:cs typeface="Arial" pitchFamily="34" charset="0"/>
            </a:endParaRPr>
          </a:p>
          <a:p>
            <a:pPr>
              <a:spcAft>
                <a:spcPts val="600"/>
              </a:spcAft>
              <a:buClr>
                <a:srgbClr val="C00000"/>
              </a:buClr>
              <a:defRPr/>
            </a:pPr>
            <a:r>
              <a:rPr lang="en-US" sz="2000" b="1" dirty="0" smtClean="0">
                <a:latin typeface="Arial" pitchFamily="34" charset="0"/>
                <a:cs typeface="Arial" pitchFamily="34" charset="0"/>
              </a:rPr>
              <a:t>Languages:</a:t>
            </a:r>
            <a:endParaRPr lang="en-US" sz="2000" b="1" dirty="0">
              <a:latin typeface="Arial" pitchFamily="34" charset="0"/>
              <a:cs typeface="Arial" pitchFamily="34" charset="0"/>
            </a:endParaRPr>
          </a:p>
          <a:p>
            <a:pPr marL="342900" indent="-342900">
              <a:spcAft>
                <a:spcPts val="600"/>
              </a:spcAft>
              <a:buClr>
                <a:srgbClr val="C00000"/>
              </a:buClr>
              <a:buFont typeface="Wingdings" pitchFamily="2" charset="2"/>
              <a:buChar char="è"/>
              <a:defRPr/>
            </a:pPr>
            <a:r>
              <a:rPr lang="en-US" dirty="0">
                <a:latin typeface="Arial" pitchFamily="34" charset="0"/>
                <a:cs typeface="Arial" pitchFamily="34" charset="0"/>
              </a:rPr>
              <a:t>Arabic</a:t>
            </a:r>
          </a:p>
          <a:p>
            <a:pPr marL="342900" indent="-342900">
              <a:spcAft>
                <a:spcPts val="600"/>
              </a:spcAft>
              <a:buClr>
                <a:srgbClr val="C00000"/>
              </a:buClr>
              <a:buFont typeface="Wingdings" pitchFamily="2" charset="2"/>
              <a:buChar char="è"/>
              <a:defRPr/>
            </a:pPr>
            <a:r>
              <a:rPr lang="en-US" dirty="0">
                <a:latin typeface="Arial" pitchFamily="34" charset="0"/>
                <a:cs typeface="Arial" pitchFamily="34" charset="0"/>
              </a:rPr>
              <a:t>Chinese</a:t>
            </a:r>
          </a:p>
          <a:p>
            <a:pPr marL="342900" indent="-342900">
              <a:spcAft>
                <a:spcPts val="600"/>
              </a:spcAft>
              <a:buClr>
                <a:srgbClr val="C00000"/>
              </a:buClr>
              <a:buFont typeface="Wingdings" pitchFamily="2" charset="2"/>
              <a:buChar char="è"/>
              <a:defRPr/>
            </a:pPr>
            <a:r>
              <a:rPr lang="en-US" dirty="0">
                <a:latin typeface="Arial" pitchFamily="34" charset="0"/>
                <a:cs typeface="Arial" pitchFamily="34" charset="0"/>
              </a:rPr>
              <a:t>Creole</a:t>
            </a:r>
          </a:p>
          <a:p>
            <a:pPr marL="342900" indent="-342900">
              <a:spcAft>
                <a:spcPts val="600"/>
              </a:spcAft>
              <a:buClr>
                <a:srgbClr val="C00000"/>
              </a:buClr>
              <a:buFont typeface="Wingdings" pitchFamily="2" charset="2"/>
              <a:buChar char="è"/>
              <a:defRPr/>
            </a:pPr>
            <a:r>
              <a:rPr lang="en-US" dirty="0">
                <a:latin typeface="Arial" pitchFamily="34" charset="0"/>
                <a:cs typeface="Arial" pitchFamily="34" charset="0"/>
              </a:rPr>
              <a:t>English</a:t>
            </a:r>
          </a:p>
          <a:p>
            <a:pPr marL="342900" indent="-342900">
              <a:spcAft>
                <a:spcPts val="600"/>
              </a:spcAft>
              <a:buClr>
                <a:srgbClr val="C00000"/>
              </a:buClr>
              <a:buFont typeface="Wingdings" pitchFamily="2" charset="2"/>
              <a:buChar char="è"/>
              <a:defRPr/>
            </a:pPr>
            <a:r>
              <a:rPr lang="en-US" dirty="0">
                <a:latin typeface="Arial" pitchFamily="34" charset="0"/>
                <a:cs typeface="Arial" pitchFamily="34" charset="0"/>
              </a:rPr>
              <a:t>Korean</a:t>
            </a:r>
          </a:p>
          <a:p>
            <a:pPr marL="342900" indent="-342900">
              <a:spcAft>
                <a:spcPts val="600"/>
              </a:spcAft>
              <a:buClr>
                <a:srgbClr val="C00000"/>
              </a:buClr>
              <a:buFont typeface="Wingdings" pitchFamily="2" charset="2"/>
              <a:buChar char="è"/>
              <a:defRPr/>
            </a:pPr>
            <a:r>
              <a:rPr lang="en-US" dirty="0" smtClean="0">
                <a:latin typeface="Arial" pitchFamily="34" charset="0"/>
                <a:cs typeface="Arial" pitchFamily="34" charset="0"/>
              </a:rPr>
              <a:t>Polish</a:t>
            </a:r>
            <a:endParaRPr lang="en-US" dirty="0">
              <a:latin typeface="Arial" pitchFamily="34" charset="0"/>
              <a:cs typeface="Arial" pitchFamily="34" charset="0"/>
            </a:endParaRPr>
          </a:p>
        </p:txBody>
      </p:sp>
      <p:sp>
        <p:nvSpPr>
          <p:cNvPr id="7" name="TextBox 6"/>
          <p:cNvSpPr txBox="1"/>
          <p:nvPr/>
        </p:nvSpPr>
        <p:spPr>
          <a:xfrm>
            <a:off x="257176" y="4711699"/>
            <a:ext cx="2981324" cy="1107996"/>
          </a:xfrm>
          <a:prstGeom prst="rect">
            <a:avLst/>
          </a:prstGeom>
          <a:noFill/>
          <a:effectLst/>
        </p:spPr>
        <p:txBody>
          <a:bodyPr wrap="square" rtlCol="0">
            <a:spAutoFit/>
          </a:bodyPr>
          <a:lstStyle/>
          <a:p>
            <a:pPr>
              <a:spcAft>
                <a:spcPts val="600"/>
              </a:spcAft>
              <a:buClr>
                <a:srgbClr val="C00000"/>
              </a:buClr>
              <a:defRPr/>
            </a:pPr>
            <a:r>
              <a:rPr lang="en-US" sz="2000" b="1" dirty="0" smtClean="0">
                <a:latin typeface="Arial" pitchFamily="34" charset="0"/>
                <a:cs typeface="Arial" pitchFamily="34" charset="0"/>
              </a:rPr>
              <a:t>Also </a:t>
            </a:r>
            <a:r>
              <a:rPr lang="en-US" sz="2000" b="1" dirty="0">
                <a:latin typeface="Arial" pitchFamily="34" charset="0"/>
                <a:cs typeface="Arial" pitchFamily="34" charset="0"/>
              </a:rPr>
              <a:t>available for:</a:t>
            </a:r>
          </a:p>
          <a:p>
            <a:pPr marL="342900" indent="-342900">
              <a:spcAft>
                <a:spcPts val="600"/>
              </a:spcAft>
              <a:buClr>
                <a:srgbClr val="C00000"/>
              </a:buClr>
              <a:buFont typeface="Wingdings" pitchFamily="2" charset="2"/>
              <a:buChar char="è"/>
              <a:defRPr/>
            </a:pPr>
            <a:r>
              <a:rPr lang="en-US" dirty="0">
                <a:latin typeface="Arial" pitchFamily="34" charset="0"/>
                <a:cs typeface="Arial" pitchFamily="34" charset="0"/>
              </a:rPr>
              <a:t>Alaska Natives</a:t>
            </a:r>
          </a:p>
          <a:p>
            <a:pPr marL="342900" indent="-342900">
              <a:spcAft>
                <a:spcPts val="600"/>
              </a:spcAft>
              <a:buClr>
                <a:srgbClr val="C00000"/>
              </a:buClr>
              <a:buFont typeface="Wingdings" pitchFamily="2" charset="2"/>
              <a:buChar char="è"/>
              <a:defRPr/>
            </a:pPr>
            <a:r>
              <a:rPr lang="en-US" dirty="0">
                <a:latin typeface="Arial" pitchFamily="34" charset="0"/>
                <a:cs typeface="Arial" pitchFamily="34" charset="0"/>
              </a:rPr>
              <a:t>American Indians</a:t>
            </a:r>
          </a:p>
        </p:txBody>
      </p:sp>
      <p:sp>
        <p:nvSpPr>
          <p:cNvPr id="8" name="TextBox 7"/>
          <p:cNvSpPr txBox="1"/>
          <p:nvPr/>
        </p:nvSpPr>
        <p:spPr>
          <a:xfrm>
            <a:off x="1838327" y="1854199"/>
            <a:ext cx="1904999" cy="1815882"/>
          </a:xfrm>
          <a:prstGeom prst="rect">
            <a:avLst/>
          </a:prstGeom>
          <a:noFill/>
          <a:effectLst/>
        </p:spPr>
        <p:txBody>
          <a:bodyPr wrap="square" rtlCol="0">
            <a:spAutoFit/>
          </a:bodyPr>
          <a:lstStyle/>
          <a:p>
            <a:pPr marL="342900" indent="-342900">
              <a:spcAft>
                <a:spcPts val="600"/>
              </a:spcAft>
              <a:buClr>
                <a:srgbClr val="C00000"/>
              </a:buClr>
              <a:buFont typeface="Wingdings" pitchFamily="2" charset="2"/>
              <a:buChar char="è"/>
              <a:defRPr/>
            </a:pPr>
            <a:r>
              <a:rPr lang="en-US" dirty="0" smtClean="0">
                <a:latin typeface="Arial" pitchFamily="34" charset="0"/>
                <a:cs typeface="Arial" pitchFamily="34" charset="0"/>
              </a:rPr>
              <a:t>Portuguese</a:t>
            </a:r>
            <a:endParaRPr lang="en-US" dirty="0">
              <a:latin typeface="Arial" pitchFamily="34" charset="0"/>
              <a:cs typeface="Arial" pitchFamily="34" charset="0"/>
            </a:endParaRPr>
          </a:p>
          <a:p>
            <a:pPr marL="342900" indent="-342900">
              <a:spcAft>
                <a:spcPts val="600"/>
              </a:spcAft>
              <a:buClr>
                <a:srgbClr val="C00000"/>
              </a:buClr>
              <a:buFont typeface="Wingdings" pitchFamily="2" charset="2"/>
              <a:buChar char="è"/>
              <a:defRPr/>
            </a:pPr>
            <a:r>
              <a:rPr lang="en-US" dirty="0">
                <a:latin typeface="Arial" pitchFamily="34" charset="0"/>
                <a:cs typeface="Arial" pitchFamily="34" charset="0"/>
              </a:rPr>
              <a:t>Russian</a:t>
            </a:r>
          </a:p>
          <a:p>
            <a:pPr marL="342900" indent="-342900">
              <a:spcAft>
                <a:spcPts val="600"/>
              </a:spcAft>
              <a:buClr>
                <a:srgbClr val="C00000"/>
              </a:buClr>
              <a:buFont typeface="Wingdings" pitchFamily="2" charset="2"/>
              <a:buChar char="è"/>
              <a:defRPr/>
            </a:pPr>
            <a:r>
              <a:rPr lang="en-US" dirty="0">
                <a:latin typeface="Arial" pitchFamily="34" charset="0"/>
                <a:cs typeface="Arial" pitchFamily="34" charset="0"/>
              </a:rPr>
              <a:t>Spanish</a:t>
            </a:r>
          </a:p>
          <a:p>
            <a:pPr marL="342900" indent="-342900">
              <a:spcAft>
                <a:spcPts val="600"/>
              </a:spcAft>
              <a:buClr>
                <a:srgbClr val="C00000"/>
              </a:buClr>
              <a:buFont typeface="Wingdings" pitchFamily="2" charset="2"/>
              <a:buChar char="è"/>
              <a:defRPr/>
            </a:pPr>
            <a:r>
              <a:rPr lang="en-US" dirty="0">
                <a:latin typeface="Arial" pitchFamily="34" charset="0"/>
                <a:cs typeface="Arial" pitchFamily="34" charset="0"/>
              </a:rPr>
              <a:t>Tagalog</a:t>
            </a:r>
          </a:p>
          <a:p>
            <a:pPr marL="342900" indent="-342900">
              <a:spcAft>
                <a:spcPts val="600"/>
              </a:spcAft>
              <a:buClr>
                <a:srgbClr val="C00000"/>
              </a:buClr>
              <a:buFont typeface="Wingdings" pitchFamily="2" charset="2"/>
              <a:buChar char="è"/>
              <a:defRPr/>
            </a:pPr>
            <a:r>
              <a:rPr lang="en-US" dirty="0" smtClean="0">
                <a:latin typeface="Arial" pitchFamily="34" charset="0"/>
                <a:cs typeface="Arial" pitchFamily="34" charset="0"/>
              </a:rPr>
              <a:t>Vietnamese</a:t>
            </a:r>
            <a:endParaRPr lang="en-US" sz="2000" dirty="0">
              <a:latin typeface="Arial" pitchFamily="34" charset="0"/>
              <a:cs typeface="Arial" pitchFamily="34" charset="0"/>
            </a:endParaRPr>
          </a:p>
        </p:txBody>
      </p:sp>
      <p:sp>
        <p:nvSpPr>
          <p:cNvPr id="12" name="TextBox 11"/>
          <p:cNvSpPr txBox="1"/>
          <p:nvPr/>
        </p:nvSpPr>
        <p:spPr>
          <a:xfrm>
            <a:off x="0" y="6550224"/>
            <a:ext cx="3040913" cy="230832"/>
          </a:xfrm>
          <a:prstGeom prst="rect">
            <a:avLst/>
          </a:prstGeom>
          <a:solidFill>
            <a:schemeClr val="bg1"/>
          </a:solidFill>
          <a:ln>
            <a:solidFill>
              <a:schemeClr val="tx1"/>
            </a:solidFill>
          </a:ln>
          <a:effectLst/>
        </p:spPr>
        <p:txBody>
          <a:bodyPr wrap="square" rtlCol="0">
            <a:spAutoFit/>
          </a:bodyPr>
          <a:lstStyle/>
          <a:p>
            <a:pPr marL="857250" indent="-857250"/>
            <a:r>
              <a:rPr lang="en-US" sz="900" b="1" dirty="0" smtClean="0">
                <a:solidFill>
                  <a:srgbClr val="C00000"/>
                </a:solidFill>
                <a:latin typeface="Arial" pitchFamily="34" charset="0"/>
                <a:cs typeface="Arial" pitchFamily="34" charset="0"/>
              </a:rPr>
              <a:t>Resources 37-49-– The Value of Health Insurance</a:t>
            </a:r>
          </a:p>
        </p:txBody>
      </p:sp>
      <p:pic>
        <p:nvPicPr>
          <p:cNvPr id="10" name="Picture 9"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599" y="1499805"/>
            <a:ext cx="4557262" cy="4689223"/>
          </a:xfrm>
          <a:prstGeom prst="rect">
            <a:avLst/>
          </a:prstGeom>
          <a:ln>
            <a:solidFill>
              <a:schemeClr val="tx1"/>
            </a:solidFill>
          </a:ln>
          <a:effectLst>
            <a:outerShdw blurRad="50800" dist="38100" dir="2700000" sx="102000" sy="102000" algn="tl" rotWithShape="0">
              <a:prstClr val="black">
                <a:alpha val="40000"/>
              </a:prstClr>
            </a:outerShdw>
          </a:effectLst>
        </p:spPr>
      </p:pic>
    </p:spTree>
    <p:extLst>
      <p:ext uri="{BB962C8B-B14F-4D97-AF65-F5344CB8AC3E}">
        <p14:creationId xmlns:p14="http://schemas.microsoft.com/office/powerpoint/2010/main" val="5495175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61257" y="-228600"/>
            <a:ext cx="6604001" cy="2011440"/>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C00000"/>
                </a:solidFill>
                <a:latin typeface="Arial" pitchFamily="34" charset="0"/>
                <a:cs typeface="Arial" pitchFamily="34" charset="0"/>
              </a:rPr>
              <a:t>The Top Five Things You Need to Know About the ACA</a:t>
            </a:r>
          </a:p>
        </p:txBody>
      </p:sp>
      <p:sp>
        <p:nvSpPr>
          <p:cNvPr id="3" name="TextBox 2"/>
          <p:cNvSpPr txBox="1"/>
          <p:nvPr/>
        </p:nvSpPr>
        <p:spPr>
          <a:xfrm>
            <a:off x="2895599" y="3644899"/>
            <a:ext cx="2905126" cy="1315745"/>
          </a:xfrm>
          <a:prstGeom prst="rect">
            <a:avLst/>
          </a:prstGeom>
          <a:noFill/>
          <a:effectLst/>
        </p:spPr>
        <p:txBody>
          <a:bodyPr wrap="square" rtlCol="0">
            <a:spAutoFit/>
          </a:bodyPr>
          <a:lstStyle/>
          <a:p>
            <a:pPr marL="342900" indent="-342900">
              <a:spcAft>
                <a:spcPts val="300"/>
              </a:spcAft>
              <a:buClr>
                <a:srgbClr val="C00000"/>
              </a:buClr>
              <a:buFont typeface="Wingdings" pitchFamily="2" charset="2"/>
              <a:buChar char="è"/>
              <a:defRPr/>
            </a:pPr>
            <a:r>
              <a:rPr lang="en-US" dirty="0" smtClean="0">
                <a:latin typeface="Arial" pitchFamily="34" charset="0"/>
                <a:cs typeface="Arial" pitchFamily="34" charset="0"/>
              </a:rPr>
              <a:t>LGBT</a:t>
            </a:r>
          </a:p>
          <a:p>
            <a:pPr marL="342900" indent="-342900">
              <a:spcAft>
                <a:spcPts val="300"/>
              </a:spcAft>
              <a:buClr>
                <a:srgbClr val="C00000"/>
              </a:buClr>
              <a:buFont typeface="Wingdings" pitchFamily="2" charset="2"/>
              <a:buChar char="è"/>
              <a:defRPr/>
            </a:pPr>
            <a:r>
              <a:rPr lang="en-US" dirty="0" smtClean="0">
                <a:latin typeface="Arial" pitchFamily="34" charset="0"/>
                <a:cs typeface="Arial" pitchFamily="34" charset="0"/>
              </a:rPr>
              <a:t>People with disabilities</a:t>
            </a:r>
          </a:p>
          <a:p>
            <a:pPr marL="342900" indent="-342900">
              <a:spcAft>
                <a:spcPts val="300"/>
              </a:spcAft>
              <a:buClr>
                <a:srgbClr val="C00000"/>
              </a:buClr>
              <a:buFont typeface="Wingdings" pitchFamily="2" charset="2"/>
              <a:buChar char="è"/>
              <a:defRPr/>
            </a:pPr>
            <a:r>
              <a:rPr lang="en-US" dirty="0" smtClean="0">
                <a:latin typeface="Arial" pitchFamily="34" charset="0"/>
                <a:cs typeface="Arial" pitchFamily="34" charset="0"/>
              </a:rPr>
              <a:t>Seniors</a:t>
            </a:r>
          </a:p>
          <a:p>
            <a:pPr marL="342900" indent="-342900">
              <a:spcAft>
                <a:spcPts val="300"/>
              </a:spcAft>
              <a:buClr>
                <a:srgbClr val="C00000"/>
              </a:buClr>
              <a:buFont typeface="Wingdings" pitchFamily="2" charset="2"/>
              <a:buChar char="è"/>
              <a:defRPr/>
            </a:pPr>
            <a:r>
              <a:rPr lang="en-US" dirty="0" smtClean="0">
                <a:latin typeface="Arial" pitchFamily="34" charset="0"/>
                <a:cs typeface="Arial" pitchFamily="34" charset="0"/>
              </a:rPr>
              <a:t>Young Adults</a:t>
            </a:r>
            <a:endParaRPr lang="en-US" dirty="0">
              <a:latin typeface="Arial" pitchFamily="34" charset="0"/>
              <a:cs typeface="Arial" pitchFamily="34" charset="0"/>
            </a:endParaRPr>
          </a:p>
        </p:txBody>
      </p:sp>
      <p:pic>
        <p:nvPicPr>
          <p:cNvPr id="10" name="Content Placeholder 1"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715665" y="1215122"/>
            <a:ext cx="3048856" cy="4971604"/>
          </a:xfrm>
          <a:prstGeom prst="rect">
            <a:avLst/>
          </a:prstGeom>
          <a:ln>
            <a:solidFill>
              <a:schemeClr val="tx1"/>
            </a:solidFill>
          </a:ln>
          <a:effectLst>
            <a:outerShdw blurRad="50800" dist="38100" dir="2700000" sx="102000" sy="102000" algn="tl" rotWithShape="0">
              <a:prstClr val="black">
                <a:alpha val="40000"/>
              </a:prstClr>
            </a:outerShdw>
          </a:effectLst>
        </p:spPr>
      </p:pic>
      <p:sp>
        <p:nvSpPr>
          <p:cNvPr id="12" name="TextBox 11"/>
          <p:cNvSpPr txBox="1"/>
          <p:nvPr/>
        </p:nvSpPr>
        <p:spPr>
          <a:xfrm>
            <a:off x="285751" y="1689099"/>
            <a:ext cx="2828925" cy="3347070"/>
          </a:xfrm>
          <a:prstGeom prst="rect">
            <a:avLst/>
          </a:prstGeom>
          <a:noFill/>
          <a:effectLst/>
        </p:spPr>
        <p:txBody>
          <a:bodyPr wrap="square" rtlCol="0">
            <a:spAutoFit/>
          </a:bodyPr>
          <a:lstStyle/>
          <a:p>
            <a:pPr>
              <a:spcAft>
                <a:spcPts val="600"/>
              </a:spcAft>
              <a:buClr>
                <a:srgbClr val="C00000"/>
              </a:buClr>
              <a:defRPr/>
            </a:pPr>
            <a:r>
              <a:rPr lang="en-US" sz="2000" b="1" dirty="0" smtClean="0">
                <a:latin typeface="Arial" pitchFamily="34" charset="0"/>
                <a:cs typeface="Arial" pitchFamily="34" charset="0"/>
              </a:rPr>
              <a:t>Languages:</a:t>
            </a:r>
          </a:p>
          <a:p>
            <a:pPr marL="342900" indent="-342900">
              <a:spcAft>
                <a:spcPts val="300"/>
              </a:spcAft>
              <a:buClr>
                <a:srgbClr val="C00000"/>
              </a:buClr>
              <a:buFont typeface="Wingdings" pitchFamily="2" charset="2"/>
              <a:buChar char="è"/>
              <a:defRPr/>
            </a:pPr>
            <a:r>
              <a:rPr lang="en-US" dirty="0" smtClean="0">
                <a:latin typeface="Arial" pitchFamily="34" charset="0"/>
                <a:cs typeface="Arial" pitchFamily="34" charset="0"/>
              </a:rPr>
              <a:t>English</a:t>
            </a:r>
          </a:p>
          <a:p>
            <a:pPr marL="342900" indent="-342900">
              <a:spcAft>
                <a:spcPts val="600"/>
              </a:spcAft>
              <a:buClr>
                <a:srgbClr val="C00000"/>
              </a:buClr>
              <a:buFont typeface="Wingdings" pitchFamily="2" charset="2"/>
              <a:buChar char="è"/>
              <a:defRPr/>
            </a:pPr>
            <a:r>
              <a:rPr lang="en-US" dirty="0" smtClean="0">
                <a:latin typeface="Arial" pitchFamily="34" charset="0"/>
                <a:cs typeface="Arial" pitchFamily="34" charset="0"/>
              </a:rPr>
              <a:t>Spanish</a:t>
            </a:r>
          </a:p>
          <a:p>
            <a:pPr>
              <a:spcAft>
                <a:spcPts val="600"/>
              </a:spcAft>
              <a:buClr>
                <a:srgbClr val="C00000"/>
              </a:buClr>
              <a:defRPr/>
            </a:pPr>
            <a:r>
              <a:rPr lang="en-US" sz="2000" b="1" dirty="0">
                <a:latin typeface="Arial" pitchFamily="34" charset="0"/>
                <a:cs typeface="Arial" pitchFamily="34" charset="0"/>
              </a:rPr>
              <a:t>A</a:t>
            </a:r>
            <a:r>
              <a:rPr lang="en-US" sz="2000" b="1" dirty="0" smtClean="0">
                <a:latin typeface="Arial" pitchFamily="34" charset="0"/>
                <a:cs typeface="Arial" pitchFamily="34" charset="0"/>
              </a:rPr>
              <a:t>vailable for:</a:t>
            </a:r>
          </a:p>
          <a:p>
            <a:pPr marL="342900" indent="-342900">
              <a:spcAft>
                <a:spcPts val="300"/>
              </a:spcAft>
              <a:buClr>
                <a:srgbClr val="C00000"/>
              </a:buClr>
              <a:buFont typeface="Wingdings" pitchFamily="2" charset="2"/>
              <a:buChar char="è"/>
              <a:defRPr/>
            </a:pPr>
            <a:r>
              <a:rPr lang="en-US" dirty="0" smtClean="0">
                <a:latin typeface="Arial" pitchFamily="34" charset="0"/>
                <a:cs typeface="Arial" pitchFamily="34" charset="0"/>
              </a:rPr>
              <a:t>African-Americans</a:t>
            </a:r>
          </a:p>
          <a:p>
            <a:pPr marL="342900" indent="-342900">
              <a:spcAft>
                <a:spcPts val="300"/>
              </a:spcAft>
              <a:buClr>
                <a:srgbClr val="C00000"/>
              </a:buClr>
              <a:buFont typeface="Wingdings" pitchFamily="2" charset="2"/>
              <a:buChar char="è"/>
              <a:defRPr/>
            </a:pPr>
            <a:r>
              <a:rPr lang="en-US" dirty="0" smtClean="0">
                <a:latin typeface="Arial" pitchFamily="34" charset="0"/>
                <a:cs typeface="Arial" pitchFamily="34" charset="0"/>
              </a:rPr>
              <a:t>Asian-Americans and Pacific Islanders</a:t>
            </a:r>
          </a:p>
          <a:p>
            <a:pPr marL="342900" indent="-342900">
              <a:spcAft>
                <a:spcPts val="300"/>
              </a:spcAft>
              <a:buClr>
                <a:srgbClr val="C00000"/>
              </a:buClr>
              <a:buFont typeface="Wingdings" pitchFamily="2" charset="2"/>
              <a:buChar char="è"/>
              <a:defRPr/>
            </a:pPr>
            <a:r>
              <a:rPr lang="en-US" dirty="0" smtClean="0">
                <a:latin typeface="Arial" pitchFamily="34" charset="0"/>
                <a:cs typeface="Arial" pitchFamily="34" charset="0"/>
              </a:rPr>
              <a:t>Families with children</a:t>
            </a:r>
          </a:p>
          <a:p>
            <a:pPr marL="342900" indent="-342900">
              <a:spcAft>
                <a:spcPts val="300"/>
              </a:spcAft>
              <a:buClr>
                <a:srgbClr val="C00000"/>
              </a:buClr>
              <a:buFont typeface="Wingdings" pitchFamily="2" charset="2"/>
              <a:buChar char="è"/>
              <a:defRPr/>
            </a:pPr>
            <a:r>
              <a:rPr lang="en-US" dirty="0" smtClean="0">
                <a:latin typeface="Arial" pitchFamily="34" charset="0"/>
                <a:cs typeface="Arial" pitchFamily="34" charset="0"/>
              </a:rPr>
              <a:t>Health care providers</a:t>
            </a:r>
          </a:p>
          <a:p>
            <a:pPr marL="342900" indent="-342900">
              <a:spcAft>
                <a:spcPts val="300"/>
              </a:spcAft>
              <a:buClr>
                <a:srgbClr val="C00000"/>
              </a:buClr>
              <a:buFont typeface="Wingdings" pitchFamily="2" charset="2"/>
              <a:buChar char="è"/>
              <a:defRPr/>
            </a:pPr>
            <a:r>
              <a:rPr lang="en-US" dirty="0" smtClean="0">
                <a:latin typeface="Arial" pitchFamily="34" charset="0"/>
                <a:cs typeface="Arial" pitchFamily="34" charset="0"/>
              </a:rPr>
              <a:t>Latinos</a:t>
            </a:r>
          </a:p>
        </p:txBody>
      </p:sp>
      <p:sp>
        <p:nvSpPr>
          <p:cNvPr id="13" name="TextBox 12"/>
          <p:cNvSpPr txBox="1"/>
          <p:nvPr/>
        </p:nvSpPr>
        <p:spPr>
          <a:xfrm>
            <a:off x="-1" y="6550224"/>
            <a:ext cx="4508206" cy="230832"/>
          </a:xfrm>
          <a:prstGeom prst="rect">
            <a:avLst/>
          </a:prstGeom>
          <a:solidFill>
            <a:schemeClr val="bg1"/>
          </a:solidFill>
          <a:ln>
            <a:solidFill>
              <a:schemeClr val="tx1"/>
            </a:solidFill>
          </a:ln>
          <a:effectLst/>
        </p:spPr>
        <p:txBody>
          <a:bodyPr wrap="square" rtlCol="0">
            <a:spAutoFit/>
          </a:bodyPr>
          <a:lstStyle/>
          <a:p>
            <a:pPr marL="857250" indent="-857250"/>
            <a:r>
              <a:rPr lang="en-US" sz="900" b="1" dirty="0" smtClean="0">
                <a:solidFill>
                  <a:srgbClr val="C00000"/>
                </a:solidFill>
                <a:latin typeface="Arial" pitchFamily="34" charset="0"/>
                <a:cs typeface="Arial" pitchFamily="34" charset="0"/>
              </a:rPr>
              <a:t>Resources 50-64 </a:t>
            </a:r>
            <a:r>
              <a:rPr lang="en-US" sz="900" b="1" dirty="0">
                <a:solidFill>
                  <a:srgbClr val="C00000"/>
                </a:solidFill>
                <a:latin typeface="Arial" pitchFamily="34" charset="0"/>
                <a:cs typeface="Arial" pitchFamily="34" charset="0"/>
              </a:rPr>
              <a:t>–  </a:t>
            </a:r>
            <a:r>
              <a:rPr lang="en-US" sz="900" b="1" dirty="0" smtClean="0">
                <a:solidFill>
                  <a:srgbClr val="C00000"/>
                </a:solidFill>
                <a:latin typeface="Arial" pitchFamily="34" charset="0"/>
                <a:cs typeface="Arial" pitchFamily="34" charset="0"/>
              </a:rPr>
              <a:t>The Top Five Things You Need to Know About the ACA</a:t>
            </a:r>
          </a:p>
        </p:txBody>
      </p:sp>
    </p:spTree>
    <p:extLst>
      <p:ext uri="{BB962C8B-B14F-4D97-AF65-F5344CB8AC3E}">
        <p14:creationId xmlns:p14="http://schemas.microsoft.com/office/powerpoint/2010/main" val="25755703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61257" y="0"/>
            <a:ext cx="8170362" cy="1782840"/>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rgbClr val="C00000"/>
                </a:solidFill>
                <a:latin typeface="Arial" pitchFamily="34" charset="0"/>
                <a:cs typeface="Arial" pitchFamily="34" charset="0"/>
              </a:rPr>
              <a:t>The Health Care Law and You—Brochure </a:t>
            </a:r>
            <a:endParaRPr lang="en-US" sz="3200" b="1" dirty="0">
              <a:solidFill>
                <a:srgbClr val="C00000"/>
              </a:solidFill>
              <a:latin typeface="Arial" pitchFamily="34" charset="0"/>
              <a:cs typeface="Arial" pitchFamily="34" charset="0"/>
            </a:endParaRPr>
          </a:p>
        </p:txBody>
      </p:sp>
      <p:sp>
        <p:nvSpPr>
          <p:cNvPr id="12" name="TextBox 11"/>
          <p:cNvSpPr txBox="1"/>
          <p:nvPr/>
        </p:nvSpPr>
        <p:spPr>
          <a:xfrm>
            <a:off x="285751" y="1689099"/>
            <a:ext cx="2828925" cy="1069524"/>
          </a:xfrm>
          <a:prstGeom prst="rect">
            <a:avLst/>
          </a:prstGeom>
          <a:noFill/>
          <a:effectLst/>
        </p:spPr>
        <p:txBody>
          <a:bodyPr wrap="square" rtlCol="0">
            <a:spAutoFit/>
          </a:bodyPr>
          <a:lstStyle/>
          <a:p>
            <a:pPr>
              <a:spcAft>
                <a:spcPts val="600"/>
              </a:spcAft>
              <a:buClr>
                <a:srgbClr val="C00000"/>
              </a:buClr>
              <a:defRPr/>
            </a:pPr>
            <a:r>
              <a:rPr lang="en-US" sz="2000" b="1" dirty="0" smtClean="0">
                <a:latin typeface="Arial" pitchFamily="34" charset="0"/>
                <a:cs typeface="Arial" pitchFamily="34" charset="0"/>
              </a:rPr>
              <a:t>Languages:</a:t>
            </a:r>
          </a:p>
          <a:p>
            <a:pPr marL="342900" indent="-342900">
              <a:spcAft>
                <a:spcPts val="300"/>
              </a:spcAft>
              <a:buClr>
                <a:srgbClr val="C00000"/>
              </a:buClr>
              <a:buFont typeface="Wingdings" pitchFamily="2" charset="2"/>
              <a:buChar char="è"/>
              <a:defRPr/>
            </a:pPr>
            <a:r>
              <a:rPr lang="en-US" dirty="0" smtClean="0">
                <a:latin typeface="Arial" pitchFamily="34" charset="0"/>
                <a:cs typeface="Arial" pitchFamily="34" charset="0"/>
              </a:rPr>
              <a:t>English</a:t>
            </a:r>
          </a:p>
          <a:p>
            <a:pPr marL="342900" indent="-342900">
              <a:spcAft>
                <a:spcPts val="600"/>
              </a:spcAft>
              <a:buClr>
                <a:srgbClr val="C00000"/>
              </a:buClr>
              <a:buFont typeface="Wingdings" pitchFamily="2" charset="2"/>
              <a:buChar char="è"/>
              <a:defRPr/>
            </a:pPr>
            <a:r>
              <a:rPr lang="en-US" dirty="0" smtClean="0">
                <a:latin typeface="Arial" pitchFamily="34" charset="0"/>
                <a:cs typeface="Arial" pitchFamily="34" charset="0"/>
              </a:rPr>
              <a:t>Spanish</a:t>
            </a:r>
          </a:p>
        </p:txBody>
      </p:sp>
      <p:sp>
        <p:nvSpPr>
          <p:cNvPr id="13" name="TextBox 12"/>
          <p:cNvSpPr txBox="1"/>
          <p:nvPr/>
        </p:nvSpPr>
        <p:spPr>
          <a:xfrm>
            <a:off x="-1" y="6550224"/>
            <a:ext cx="3456165" cy="230832"/>
          </a:xfrm>
          <a:prstGeom prst="rect">
            <a:avLst/>
          </a:prstGeom>
          <a:solidFill>
            <a:schemeClr val="bg1"/>
          </a:solidFill>
          <a:ln>
            <a:solidFill>
              <a:schemeClr val="tx1"/>
            </a:solidFill>
          </a:ln>
          <a:effectLst/>
        </p:spPr>
        <p:txBody>
          <a:bodyPr wrap="square" rtlCol="0">
            <a:spAutoFit/>
          </a:bodyPr>
          <a:lstStyle/>
          <a:p>
            <a:pPr marL="857250" indent="-857250"/>
            <a:r>
              <a:rPr lang="en-US" sz="900" b="1" dirty="0" smtClean="0">
                <a:solidFill>
                  <a:srgbClr val="C00000"/>
                </a:solidFill>
                <a:latin typeface="Arial" pitchFamily="34" charset="0"/>
                <a:cs typeface="Arial" pitchFamily="34" charset="0"/>
              </a:rPr>
              <a:t>Resources 65-66 – The Health Care Law and You Brochure</a:t>
            </a:r>
          </a:p>
        </p:txBody>
      </p:sp>
      <p:pic>
        <p:nvPicPr>
          <p:cNvPr id="8" name="Content Placeholder 6"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0225" y="2402115"/>
            <a:ext cx="3311876" cy="3395133"/>
          </a:xfrm>
          <a:prstGeom prst="rect">
            <a:avLst/>
          </a:prstGeom>
          <a:ln>
            <a:solidFill>
              <a:schemeClr val="tx1"/>
            </a:solidFill>
          </a:ln>
          <a:effectLst>
            <a:outerShdw blurRad="50800" dist="38100" dir="2700000" sx="102000" sy="102000" algn="tl" rotWithShape="0">
              <a:prstClr val="black">
                <a:alpha val="40000"/>
              </a:prstClr>
            </a:outerShdw>
          </a:effectLst>
        </p:spPr>
      </p:pic>
      <p:pic>
        <p:nvPicPr>
          <p:cNvPr id="9" name="Content Placeholder 7"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46072" y="2402115"/>
            <a:ext cx="3309605" cy="3395133"/>
          </a:xfrm>
          <a:prstGeom prst="rect">
            <a:avLst/>
          </a:prstGeom>
          <a:ln>
            <a:solidFill>
              <a:schemeClr val="tx1"/>
            </a:solidFill>
          </a:ln>
          <a:effectLst>
            <a:outerShdw blurRad="50800" dist="38100" dir="2700000" sx="102000" sy="102000" algn="tl" rotWithShape="0">
              <a:prstClr val="black">
                <a:alpha val="40000"/>
              </a:prstClr>
            </a:outerShdw>
          </a:effectLst>
        </p:spPr>
      </p:pic>
    </p:spTree>
    <p:extLst>
      <p:ext uri="{BB962C8B-B14F-4D97-AF65-F5344CB8AC3E}">
        <p14:creationId xmlns:p14="http://schemas.microsoft.com/office/powerpoint/2010/main" val="7738628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61257" y="0"/>
            <a:ext cx="6604001" cy="1782840"/>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rgbClr val="C00000"/>
                </a:solidFill>
                <a:latin typeface="Arial" pitchFamily="34" charset="0"/>
                <a:cs typeface="Arial" pitchFamily="34" charset="0"/>
              </a:rPr>
              <a:t>Additional Fact Sheets</a:t>
            </a:r>
            <a:endParaRPr lang="en-US" sz="3200" b="1" dirty="0">
              <a:solidFill>
                <a:srgbClr val="C00000"/>
              </a:solidFill>
              <a:latin typeface="Arial" pitchFamily="34" charset="0"/>
              <a:cs typeface="Arial" pitchFamily="34" charset="0"/>
            </a:endParaRPr>
          </a:p>
        </p:txBody>
      </p:sp>
      <p:sp>
        <p:nvSpPr>
          <p:cNvPr id="12" name="TextBox 11"/>
          <p:cNvSpPr txBox="1"/>
          <p:nvPr/>
        </p:nvSpPr>
        <p:spPr>
          <a:xfrm>
            <a:off x="285751" y="1689099"/>
            <a:ext cx="2828925" cy="1069524"/>
          </a:xfrm>
          <a:prstGeom prst="rect">
            <a:avLst/>
          </a:prstGeom>
          <a:noFill/>
          <a:effectLst/>
        </p:spPr>
        <p:txBody>
          <a:bodyPr wrap="square" rtlCol="0">
            <a:spAutoFit/>
          </a:bodyPr>
          <a:lstStyle/>
          <a:p>
            <a:pPr>
              <a:spcAft>
                <a:spcPts val="600"/>
              </a:spcAft>
              <a:buClr>
                <a:srgbClr val="C00000"/>
              </a:buClr>
              <a:defRPr/>
            </a:pPr>
            <a:r>
              <a:rPr lang="en-US" sz="2000" b="1" dirty="0" smtClean="0">
                <a:latin typeface="Arial" pitchFamily="34" charset="0"/>
                <a:cs typeface="Arial" pitchFamily="34" charset="0"/>
              </a:rPr>
              <a:t>Languages:</a:t>
            </a:r>
          </a:p>
          <a:p>
            <a:pPr marL="342900" indent="-342900">
              <a:spcAft>
                <a:spcPts val="300"/>
              </a:spcAft>
              <a:buClr>
                <a:srgbClr val="C00000"/>
              </a:buClr>
              <a:buFont typeface="Wingdings" pitchFamily="2" charset="2"/>
              <a:buChar char="è"/>
              <a:defRPr/>
            </a:pPr>
            <a:r>
              <a:rPr lang="en-US" dirty="0" smtClean="0">
                <a:latin typeface="Arial" pitchFamily="34" charset="0"/>
                <a:cs typeface="Arial" pitchFamily="34" charset="0"/>
              </a:rPr>
              <a:t>English</a:t>
            </a:r>
          </a:p>
          <a:p>
            <a:pPr marL="342900" indent="-342900">
              <a:spcAft>
                <a:spcPts val="600"/>
              </a:spcAft>
              <a:buClr>
                <a:srgbClr val="C00000"/>
              </a:buClr>
              <a:buFont typeface="Wingdings" pitchFamily="2" charset="2"/>
              <a:buChar char="è"/>
              <a:defRPr/>
            </a:pPr>
            <a:r>
              <a:rPr lang="en-US" dirty="0" smtClean="0">
                <a:latin typeface="Arial" pitchFamily="34" charset="0"/>
                <a:cs typeface="Arial" pitchFamily="34" charset="0"/>
              </a:rPr>
              <a:t>Spanish</a:t>
            </a:r>
          </a:p>
        </p:txBody>
      </p:sp>
      <p:sp>
        <p:nvSpPr>
          <p:cNvPr id="13" name="TextBox 12"/>
          <p:cNvSpPr txBox="1"/>
          <p:nvPr/>
        </p:nvSpPr>
        <p:spPr>
          <a:xfrm>
            <a:off x="0" y="6186726"/>
            <a:ext cx="4102601" cy="507831"/>
          </a:xfrm>
          <a:prstGeom prst="rect">
            <a:avLst/>
          </a:prstGeom>
          <a:solidFill>
            <a:schemeClr val="bg1"/>
          </a:solidFill>
          <a:ln>
            <a:solidFill>
              <a:schemeClr val="tx1"/>
            </a:solidFill>
          </a:ln>
          <a:effectLst/>
        </p:spPr>
        <p:txBody>
          <a:bodyPr wrap="square" rtlCol="0">
            <a:spAutoFit/>
          </a:bodyPr>
          <a:lstStyle/>
          <a:p>
            <a:pPr marL="857250" indent="-857250"/>
            <a:r>
              <a:rPr lang="en-US" sz="900" b="1" dirty="0" smtClean="0">
                <a:solidFill>
                  <a:srgbClr val="C00000"/>
                </a:solidFill>
                <a:latin typeface="Arial" pitchFamily="34" charset="0"/>
                <a:cs typeface="Arial" pitchFamily="34" charset="0"/>
              </a:rPr>
              <a:t>Resources 67-68 – Key Dates for the Health Insurance Marketplace </a:t>
            </a:r>
          </a:p>
          <a:p>
            <a:pPr marL="857250" indent="-857250"/>
            <a:r>
              <a:rPr lang="en-US" sz="900" b="1" dirty="0" smtClean="0">
                <a:solidFill>
                  <a:srgbClr val="C00000"/>
                </a:solidFill>
                <a:latin typeface="Arial" pitchFamily="34" charset="0"/>
                <a:cs typeface="Arial" pitchFamily="34" charset="0"/>
              </a:rPr>
              <a:t>Resources 69-70 – Get Ready to Enroll in the Marketplace </a:t>
            </a:r>
          </a:p>
          <a:p>
            <a:pPr marL="857250" indent="-857250"/>
            <a:r>
              <a:rPr lang="en-US" sz="900" b="1" dirty="0" smtClean="0">
                <a:solidFill>
                  <a:srgbClr val="C00000"/>
                </a:solidFill>
                <a:latin typeface="Arial" pitchFamily="34" charset="0"/>
                <a:cs typeface="Arial" pitchFamily="34" charset="0"/>
              </a:rPr>
              <a:t>Resources 71-72 – Things to Think About When Choosing a Health Plan</a:t>
            </a:r>
          </a:p>
        </p:txBody>
      </p:sp>
      <p:pic>
        <p:nvPicPr>
          <p:cNvPr id="2" name="Picture 1"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9318" y="778005"/>
            <a:ext cx="2371821" cy="4098248"/>
          </a:xfrm>
          <a:prstGeom prst="rect">
            <a:avLst/>
          </a:prstGeom>
          <a:ln>
            <a:solidFill>
              <a:schemeClr val="tx1"/>
            </a:solidFill>
          </a:ln>
          <a:effectLst>
            <a:outerShdw blurRad="50800" dist="38100" dir="2700000" sx="102000" sy="102000" algn="tl" rotWithShape="0">
              <a:prstClr val="black">
                <a:alpha val="40000"/>
              </a:prstClr>
            </a:outerShdw>
          </a:effectLst>
        </p:spPr>
      </p:pic>
      <p:pic>
        <p:nvPicPr>
          <p:cNvPr id="3" name="Picture 2"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2656" y="1448095"/>
            <a:ext cx="2379888" cy="4098248"/>
          </a:xfrm>
          <a:prstGeom prst="rect">
            <a:avLst/>
          </a:prstGeom>
          <a:ln>
            <a:solidFill>
              <a:schemeClr val="tx1"/>
            </a:solidFill>
          </a:ln>
          <a:effectLst>
            <a:outerShdw blurRad="50800" dist="38100" dir="2700000" sx="102000" sy="102000" algn="tl" rotWithShape="0">
              <a:prstClr val="black">
                <a:alpha val="40000"/>
              </a:prstClr>
            </a:outerShdw>
          </a:effectLst>
        </p:spPr>
      </p:pic>
      <p:pic>
        <p:nvPicPr>
          <p:cNvPr id="4" name="Picture 3"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6188" y="1960887"/>
            <a:ext cx="2387054" cy="4098248"/>
          </a:xfrm>
          <a:prstGeom prst="rect">
            <a:avLst/>
          </a:prstGeom>
          <a:ln>
            <a:solidFill>
              <a:schemeClr val="tx1"/>
            </a:solidFill>
          </a:ln>
          <a:effectLst>
            <a:outerShdw blurRad="50800" dist="38100" dir="2700000" sx="102000" sy="102000" algn="tl" rotWithShape="0">
              <a:prstClr val="black">
                <a:alpha val="40000"/>
              </a:prstClr>
            </a:outerShdw>
          </a:effectLst>
        </p:spPr>
      </p:pic>
    </p:spTree>
    <p:extLst>
      <p:ext uri="{BB962C8B-B14F-4D97-AF65-F5344CB8AC3E}">
        <p14:creationId xmlns:p14="http://schemas.microsoft.com/office/powerpoint/2010/main" val="40820267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1" y="0"/>
            <a:ext cx="9144000" cy="6858000"/>
          </a:xfrm>
          <a:prstGeom prst="rect">
            <a:avLst/>
          </a:prstGeom>
        </p:spPr>
      </p:pic>
      <p:sp>
        <p:nvSpPr>
          <p:cNvPr id="9" name="Title 1"/>
          <p:cNvSpPr txBox="1">
            <a:spLocks/>
          </p:cNvSpPr>
          <p:nvPr/>
        </p:nvSpPr>
        <p:spPr>
          <a:xfrm>
            <a:off x="0" y="0"/>
            <a:ext cx="3286125" cy="6858000"/>
          </a:xfrm>
          <a:prstGeom prst="rect">
            <a:avLst/>
          </a:prstGeom>
          <a:gradFill>
            <a:gsLst>
              <a:gs pos="0">
                <a:schemeClr val="bg1"/>
              </a:gs>
              <a:gs pos="50000">
                <a:schemeClr val="bg1">
                  <a:alpha val="76000"/>
                </a:schemeClr>
              </a:gs>
              <a:gs pos="100000">
                <a:schemeClr val="bg1">
                  <a:alpha val="0"/>
                </a:schemeClr>
              </a:gs>
            </a:gsLst>
            <a:lin ang="0" scaled="0"/>
          </a:gradFill>
          <a:effectLst/>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200" b="1" dirty="0">
              <a:solidFill>
                <a:schemeClr val="bg1"/>
              </a:solidFill>
              <a:latin typeface="Arial" pitchFamily="34" charset="0"/>
              <a:cs typeface="Arial" pitchFamily="34" charset="0"/>
            </a:endParaRPr>
          </a:p>
        </p:txBody>
      </p:sp>
      <p:sp>
        <p:nvSpPr>
          <p:cNvPr id="6" name="Title 1"/>
          <p:cNvSpPr txBox="1">
            <a:spLocks/>
          </p:cNvSpPr>
          <p:nvPr/>
        </p:nvSpPr>
        <p:spPr>
          <a:xfrm>
            <a:off x="261257" y="0"/>
            <a:ext cx="6604001" cy="1782840"/>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200" b="1" dirty="0" err="1" smtClean="0">
                <a:solidFill>
                  <a:srgbClr val="C00000"/>
                </a:solidFill>
                <a:latin typeface="Arial" pitchFamily="34" charset="0"/>
                <a:cs typeface="Arial" pitchFamily="34" charset="0"/>
              </a:rPr>
              <a:t>Video</a:t>
            </a:r>
            <a:r>
              <a:rPr lang="fr-FR" sz="3200" b="1" dirty="0" err="1">
                <a:solidFill>
                  <a:srgbClr val="C00000"/>
                </a:solidFill>
                <a:latin typeface="Arial" pitchFamily="34" charset="0"/>
                <a:cs typeface="Arial" pitchFamily="34" charset="0"/>
              </a:rPr>
              <a:t>s</a:t>
            </a:r>
            <a:endParaRPr lang="en-US" sz="32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7094388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61257" y="0"/>
            <a:ext cx="6604001" cy="1782840"/>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200" b="1" dirty="0" smtClean="0">
                <a:solidFill>
                  <a:srgbClr val="C00000"/>
                </a:solidFill>
                <a:latin typeface="Arial" pitchFamily="34" charset="0"/>
                <a:cs typeface="Arial" pitchFamily="34" charset="0"/>
              </a:rPr>
              <a:t>Real-Life </a:t>
            </a:r>
            <a:r>
              <a:rPr lang="fr-FR" sz="3200" b="1" dirty="0" err="1" smtClean="0">
                <a:solidFill>
                  <a:srgbClr val="C00000"/>
                </a:solidFill>
                <a:latin typeface="Arial" pitchFamily="34" charset="0"/>
                <a:cs typeface="Arial" pitchFamily="34" charset="0"/>
              </a:rPr>
              <a:t>Testimonials</a:t>
            </a:r>
            <a:endParaRPr lang="en-US" sz="3200" b="1" dirty="0">
              <a:solidFill>
                <a:srgbClr val="C00000"/>
              </a:solidFill>
              <a:latin typeface="Arial" pitchFamily="34" charset="0"/>
              <a:cs typeface="Arial" pitchFamily="34" charset="0"/>
            </a:endParaRPr>
          </a:p>
        </p:txBody>
      </p:sp>
      <p:sp>
        <p:nvSpPr>
          <p:cNvPr id="3" name="TextBox 2"/>
          <p:cNvSpPr txBox="1"/>
          <p:nvPr/>
        </p:nvSpPr>
        <p:spPr>
          <a:xfrm>
            <a:off x="257176" y="1847628"/>
            <a:ext cx="3081448" cy="1477328"/>
          </a:xfrm>
          <a:prstGeom prst="rect">
            <a:avLst/>
          </a:prstGeom>
          <a:noFill/>
          <a:effectLst/>
        </p:spPr>
        <p:txBody>
          <a:bodyPr wrap="square" rtlCol="0">
            <a:spAutoFit/>
          </a:bodyPr>
          <a:lstStyle/>
          <a:p>
            <a:pPr>
              <a:spcAft>
                <a:spcPts val="600"/>
              </a:spcAft>
              <a:buClr>
                <a:srgbClr val="C00000"/>
              </a:buClr>
              <a:defRPr/>
            </a:pPr>
            <a:r>
              <a:rPr lang="en-US" dirty="0" smtClean="0">
                <a:latin typeface="Arial" pitchFamily="34" charset="0"/>
                <a:cs typeface="Arial" pitchFamily="34" charset="0"/>
              </a:rPr>
              <a:t>Videos that show how people without insurance like Jaime are preparing to enroll in the new coverage options this fall</a:t>
            </a:r>
            <a:endParaRPr lang="en-US" dirty="0">
              <a:latin typeface="Arial" pitchFamily="34" charset="0"/>
              <a:cs typeface="Arial" pitchFamily="34" charset="0"/>
            </a:endParaRPr>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6661" y="1847628"/>
            <a:ext cx="4184235" cy="3499159"/>
          </a:xfrm>
          <a:prstGeom prst="rect">
            <a:avLst/>
          </a:prstGeom>
          <a:ln>
            <a:solidFill>
              <a:schemeClr val="tx1"/>
            </a:solidFill>
          </a:ln>
          <a:effectLst>
            <a:outerShdw blurRad="50800" dist="38100" dir="2700000" sx="102000" sy="102000" algn="tl" rotWithShape="0">
              <a:prstClr val="black">
                <a:alpha val="40000"/>
              </a:prstClr>
            </a:outerShdw>
          </a:effectLst>
        </p:spPr>
      </p:pic>
      <p:sp>
        <p:nvSpPr>
          <p:cNvPr id="7" name="TextBox 6"/>
          <p:cNvSpPr txBox="1"/>
          <p:nvPr/>
        </p:nvSpPr>
        <p:spPr>
          <a:xfrm>
            <a:off x="0" y="6550423"/>
            <a:ext cx="3487479" cy="230832"/>
          </a:xfrm>
          <a:prstGeom prst="rect">
            <a:avLst/>
          </a:prstGeom>
          <a:solidFill>
            <a:schemeClr val="bg1"/>
          </a:solidFill>
          <a:ln>
            <a:solidFill>
              <a:schemeClr val="tx1"/>
            </a:solidFill>
          </a:ln>
          <a:effectLst/>
        </p:spPr>
        <p:txBody>
          <a:bodyPr wrap="square" rtlCol="0">
            <a:spAutoFit/>
          </a:bodyPr>
          <a:lstStyle/>
          <a:p>
            <a:pPr marL="857250" indent="-857250"/>
            <a:r>
              <a:rPr lang="en-US" sz="900" b="1" dirty="0" smtClean="0">
                <a:solidFill>
                  <a:srgbClr val="C00000"/>
                </a:solidFill>
                <a:latin typeface="Arial" pitchFamily="34" charset="0"/>
                <a:cs typeface="Arial" pitchFamily="34" charset="0"/>
              </a:rPr>
              <a:t>Resource 73 – Life Without Health Insurance: Jaime’s Story</a:t>
            </a:r>
          </a:p>
        </p:txBody>
      </p:sp>
    </p:spTree>
    <p:extLst>
      <p:ext uri="{BB962C8B-B14F-4D97-AF65-F5344CB8AC3E}">
        <p14:creationId xmlns:p14="http://schemas.microsoft.com/office/powerpoint/2010/main" val="2369744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a:xfrm>
            <a:off x="457200" y="0"/>
            <a:ext cx="8229600" cy="1052513"/>
          </a:xfrm>
        </p:spPr>
        <p:txBody>
          <a:bodyPr/>
          <a:lstStyle/>
          <a:p>
            <a:r>
              <a:rPr lang="en-US" sz="3200" dirty="0" smtClean="0"/>
              <a:t>Other SAMHSA Resources</a:t>
            </a:r>
          </a:p>
        </p:txBody>
      </p:sp>
      <p:sp>
        <p:nvSpPr>
          <p:cNvPr id="113667" name="Content Placeholder 2"/>
          <p:cNvSpPr>
            <a:spLocks noGrp="1"/>
          </p:cNvSpPr>
          <p:nvPr>
            <p:ph idx="1"/>
          </p:nvPr>
        </p:nvSpPr>
        <p:spPr>
          <a:xfrm>
            <a:off x="457200" y="1600200"/>
            <a:ext cx="8229600" cy="4572000"/>
          </a:xfrm>
        </p:spPr>
        <p:txBody>
          <a:bodyPr/>
          <a:lstStyle/>
          <a:p>
            <a:r>
              <a:rPr lang="en-US" sz="2400" dirty="0" smtClean="0"/>
              <a:t>Office of Behavioral Health Equity is working with African American, Latino, Native American and Asian American organizations to develop and promote best practices for CBOs to enroll eligible populations </a:t>
            </a:r>
          </a:p>
          <a:p>
            <a:r>
              <a:rPr lang="en-US" sz="2400" dirty="0" smtClean="0"/>
              <a:t>CMHS’ SOAR project training to assist access to entitlement programs for homeless populations will  incorporate enrollment training </a:t>
            </a:r>
          </a:p>
          <a:p>
            <a:r>
              <a:rPr lang="en-US" sz="2400" dirty="0" smtClean="0"/>
              <a:t>BRSS TACS is managing eight awards to recovery CBOs   in eight different states  to build collaboration and disseminate information about state enrollment activities and effective outreach strategies.</a:t>
            </a:r>
          </a:p>
          <a:p>
            <a:endParaRPr lang="en-US" sz="2400" dirty="0" smtClean="0"/>
          </a:p>
        </p:txBody>
      </p:sp>
      <p:sp>
        <p:nvSpPr>
          <p:cNvPr id="113668" name="Slide Number Placeholder 3"/>
          <p:cNvSpPr>
            <a:spLocks noGrp="1"/>
          </p:cNvSpPr>
          <p:nvPr>
            <p:ph type="sldNum" sz="quarter" idx="10"/>
          </p:nvPr>
        </p:nvSpPr>
        <p:spPr>
          <a:xfrm>
            <a:off x="457200" y="6356350"/>
            <a:ext cx="2133600" cy="365125"/>
          </a:xfrm>
          <a:noFill/>
        </p:spPr>
        <p:txBody>
          <a:bodyPr/>
          <a:lstStyle/>
          <a:p>
            <a:fld id="{5215E51D-6D95-408E-A6DE-AFEB4DC229C1}" type="slidenum">
              <a:rPr lang="en-US" smtClean="0"/>
              <a:pPr/>
              <a:t>36</a:t>
            </a:fld>
            <a:endParaRPr lang="en-US"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r>
              <a:rPr lang="en-US" sz="3600" dirty="0" smtClean="0"/>
              <a:t>Illinois TASC Project</a:t>
            </a:r>
          </a:p>
        </p:txBody>
      </p:sp>
      <p:sp>
        <p:nvSpPr>
          <p:cNvPr id="109571" name="Content Placeholder 2"/>
          <p:cNvSpPr>
            <a:spLocks noGrp="1"/>
          </p:cNvSpPr>
          <p:nvPr>
            <p:ph idx="1"/>
          </p:nvPr>
        </p:nvSpPr>
        <p:spPr>
          <a:xfrm>
            <a:off x="457200" y="1600200"/>
            <a:ext cx="8229600" cy="5257800"/>
          </a:xfrm>
        </p:spPr>
        <p:txBody>
          <a:bodyPr/>
          <a:lstStyle/>
          <a:p>
            <a:r>
              <a:rPr lang="en-US" sz="2800" dirty="0" smtClean="0"/>
              <a:t>SAMHSA has funded a partnership with TASC to </a:t>
            </a:r>
          </a:p>
          <a:p>
            <a:pPr lvl="1"/>
            <a:r>
              <a:rPr lang="en-US" sz="2300" dirty="0" smtClean="0"/>
              <a:t>Identify a core set of best practices for community-based organizations performing health insurance enrollment assistance for the pre-adjudication status population and community re-entry population; </a:t>
            </a:r>
          </a:p>
          <a:p>
            <a:pPr lvl="1"/>
            <a:r>
              <a:rPr lang="en-US" sz="2300" dirty="0" smtClean="0"/>
              <a:t>Create a written summary of the practices identified; and </a:t>
            </a:r>
          </a:p>
          <a:p>
            <a:pPr lvl="1"/>
            <a:r>
              <a:rPr lang="en-US" sz="2300" dirty="0" smtClean="0"/>
              <a:t>Work with the </a:t>
            </a:r>
            <a:r>
              <a:rPr lang="en-US" sz="2300" dirty="0" err="1" smtClean="0"/>
              <a:t>BHBusiness</a:t>
            </a:r>
            <a:r>
              <a:rPr lang="en-US" sz="2300" dirty="0" smtClean="0"/>
              <a:t> project to  develop a training curriculum that would support broader adoption of these best practices and encourage line officers and providers-- probation, parole, correctional officers, jail social workers, etc. -- to facilitate enrollment for people under their direct care.</a:t>
            </a:r>
          </a:p>
        </p:txBody>
      </p:sp>
      <p:sp>
        <p:nvSpPr>
          <p:cNvPr id="109572" name="Slide Number Placeholder 3"/>
          <p:cNvSpPr>
            <a:spLocks noGrp="1"/>
          </p:cNvSpPr>
          <p:nvPr>
            <p:ph type="sldNum" sz="quarter" idx="10"/>
          </p:nvPr>
        </p:nvSpPr>
        <p:spPr>
          <a:xfrm>
            <a:off x="457200" y="6356350"/>
            <a:ext cx="2133600" cy="365125"/>
          </a:xfrm>
          <a:noFill/>
        </p:spPr>
        <p:txBody>
          <a:bodyPr/>
          <a:lstStyle/>
          <a:p>
            <a:fld id="{C15BECEF-0659-42AE-9A25-C0E330845480}" type="slidenum">
              <a:rPr lang="en-US" smtClean="0"/>
              <a:pPr/>
              <a:t>37</a:t>
            </a:fld>
            <a:endParaRPr lang="en-US"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r>
              <a:rPr lang="en-US" sz="3600" dirty="0" err="1" smtClean="0"/>
              <a:t>BHBusiness</a:t>
            </a:r>
            <a:endParaRPr lang="en-US" sz="3600" dirty="0" smtClean="0"/>
          </a:p>
        </p:txBody>
      </p:sp>
      <p:sp>
        <p:nvSpPr>
          <p:cNvPr id="116739" name="Content Placeholder 2"/>
          <p:cNvSpPr>
            <a:spLocks noGrp="1"/>
          </p:cNvSpPr>
          <p:nvPr>
            <p:ph idx="1"/>
          </p:nvPr>
        </p:nvSpPr>
        <p:spPr>
          <a:xfrm>
            <a:off x="457200" y="1143000"/>
            <a:ext cx="8229600" cy="5715000"/>
          </a:xfrm>
        </p:spPr>
        <p:txBody>
          <a:bodyPr/>
          <a:lstStyle/>
          <a:p>
            <a:pPr>
              <a:buNone/>
            </a:pPr>
            <a:endParaRPr lang="en-US" sz="2400" dirty="0" smtClean="0"/>
          </a:p>
          <a:p>
            <a:r>
              <a:rPr lang="en-US" sz="2400" dirty="0" smtClean="0"/>
              <a:t>TA to help 900+ provider orgs/year in 5 areas of practice</a:t>
            </a:r>
          </a:p>
          <a:p>
            <a:pPr lvl="1"/>
            <a:r>
              <a:rPr lang="en-US" sz="2400" dirty="0" smtClean="0"/>
              <a:t>Strategic business planning in an era of health reform</a:t>
            </a:r>
          </a:p>
          <a:p>
            <a:pPr lvl="1"/>
            <a:r>
              <a:rPr lang="en-US" sz="2400" dirty="0" smtClean="0"/>
              <a:t>3rd-party contract negotiations</a:t>
            </a:r>
          </a:p>
          <a:p>
            <a:pPr lvl="1"/>
            <a:r>
              <a:rPr lang="en-US" sz="2400" dirty="0" smtClean="0"/>
              <a:t>3rd-party billing and compliance</a:t>
            </a:r>
          </a:p>
          <a:p>
            <a:pPr lvl="1"/>
            <a:r>
              <a:rPr lang="en-US" sz="2400" dirty="0" smtClean="0"/>
              <a:t>Health insurance eligibility determinations and enrollment</a:t>
            </a:r>
          </a:p>
          <a:p>
            <a:pPr lvl="1"/>
            <a:r>
              <a:rPr lang="en-US" sz="2400" dirty="0" smtClean="0"/>
              <a:t>Health information technology adoption</a:t>
            </a:r>
          </a:p>
          <a:p>
            <a:r>
              <a:rPr lang="en-US" sz="2400" dirty="0" smtClean="0"/>
              <a:t>Special focus on providers of peer &amp; recovery support services &amp; providers serving racial &amp; ethnic minority and other vulnerable populations</a:t>
            </a:r>
          </a:p>
          <a:p>
            <a:r>
              <a:rPr lang="en-US" sz="2400" u="sng" dirty="0" smtClean="0">
                <a:hlinkClick r:id="rId3"/>
              </a:rPr>
              <a:t>http://bhbusiness.org</a:t>
            </a:r>
            <a:r>
              <a:rPr lang="en-US" sz="2400" dirty="0" smtClean="0"/>
              <a:t>.  </a:t>
            </a:r>
          </a:p>
          <a:p>
            <a:pPr>
              <a:buFontTx/>
              <a:buNone/>
            </a:pPr>
            <a:endParaRPr lang="en-US" dirty="0" smtClean="0"/>
          </a:p>
          <a:p>
            <a:endParaRPr lang="en-US" dirty="0" smtClean="0"/>
          </a:p>
          <a:p>
            <a:pPr lvl="2"/>
            <a:endParaRPr lang="en-US" dirty="0" smtClean="0"/>
          </a:p>
          <a:p>
            <a:pPr lvl="2"/>
            <a:endParaRPr lang="en-US" dirty="0" smtClean="0"/>
          </a:p>
          <a:p>
            <a:endParaRPr lang="en-US" dirty="0" smtClean="0"/>
          </a:p>
        </p:txBody>
      </p:sp>
      <p:sp>
        <p:nvSpPr>
          <p:cNvPr id="4" name="Slide Number Placeholder 8"/>
          <p:cNvSpPr txBox="1">
            <a:spLocks noGrp="1"/>
          </p:cNvSpPr>
          <p:nvPr/>
        </p:nvSpPr>
        <p:spPr>
          <a:xfrm>
            <a:off x="8077200" y="1219200"/>
            <a:ext cx="914400" cy="365125"/>
          </a:xfrm>
          <a:prstGeom prst="rect">
            <a:avLst/>
          </a:prstGeom>
          <a:noFill/>
        </p:spPr>
        <p:txBody>
          <a:bodyPr anchor="ctr"/>
          <a:lstStyle/>
          <a:p>
            <a:pPr algn="r" defTabSz="914400" fontAlgn="auto">
              <a:spcBef>
                <a:spcPts val="0"/>
              </a:spcBef>
              <a:spcAft>
                <a:spcPts val="0"/>
              </a:spcAft>
              <a:defRPr/>
            </a:pPr>
            <a:fld id="{EA10953D-D5F3-4012-8FD6-FC582FEDB813}" type="slidenum">
              <a:rPr lang="en-US" sz="1200">
                <a:solidFill>
                  <a:srgbClr val="FFFFFF"/>
                </a:solidFill>
                <a:latin typeface="Arial"/>
                <a:ea typeface="+mn-ea"/>
              </a:rPr>
              <a:pPr algn="r" defTabSz="914400" fontAlgn="auto">
                <a:spcBef>
                  <a:spcPts val="0"/>
                </a:spcBef>
                <a:spcAft>
                  <a:spcPts val="0"/>
                </a:spcAft>
                <a:defRPr/>
              </a:pPr>
              <a:t>38</a:t>
            </a:fld>
            <a:endParaRPr lang="en-US" sz="1200" dirty="0">
              <a:solidFill>
                <a:srgbClr val="FFFFFF"/>
              </a:solidFill>
              <a:latin typeface="Arial"/>
              <a:ea typeface="+mn-ea"/>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US" smtClean="0"/>
              <a:t>Enrollment Resources</a:t>
            </a:r>
          </a:p>
        </p:txBody>
      </p:sp>
      <p:sp>
        <p:nvSpPr>
          <p:cNvPr id="120835" name="Content Placeholder 2"/>
          <p:cNvSpPr>
            <a:spLocks noGrp="1"/>
          </p:cNvSpPr>
          <p:nvPr>
            <p:ph idx="1"/>
          </p:nvPr>
        </p:nvSpPr>
        <p:spPr>
          <a:xfrm>
            <a:off x="457200" y="1143000"/>
            <a:ext cx="8229600" cy="5029200"/>
          </a:xfrm>
        </p:spPr>
        <p:txBody>
          <a:bodyPr/>
          <a:lstStyle/>
          <a:p>
            <a:pPr>
              <a:buNone/>
            </a:pPr>
            <a:endParaRPr lang="en-US" sz="2800" dirty="0" smtClean="0"/>
          </a:p>
          <a:p>
            <a:r>
              <a:rPr lang="en-US" sz="2800" dirty="0" smtClean="0"/>
              <a:t>The Marketplace Homepage</a:t>
            </a:r>
          </a:p>
          <a:p>
            <a:pPr lvl="1"/>
            <a:r>
              <a:rPr lang="en-US" sz="2400" u="sng" dirty="0" smtClean="0">
                <a:hlinkClick r:id="rId3"/>
              </a:rPr>
              <a:t>https://www.healthcare.gov/</a:t>
            </a:r>
            <a:endParaRPr lang="en-US" sz="2400" u="sng" dirty="0" smtClean="0"/>
          </a:p>
          <a:p>
            <a:r>
              <a:rPr lang="en-US" sz="2800" dirty="0" smtClean="0"/>
              <a:t>HHS Partners Resources </a:t>
            </a:r>
          </a:p>
          <a:p>
            <a:pPr lvl="1"/>
            <a:r>
              <a:rPr lang="en-US" sz="2400" u="sng" dirty="0" smtClean="0">
                <a:hlinkClick r:id="rId4"/>
              </a:rPr>
              <a:t>http://www.cms.gov/Outreach-and-Education/Outreach/HIMarketplace/index.html</a:t>
            </a:r>
            <a:endParaRPr lang="en-US" sz="2400" dirty="0" smtClean="0">
              <a:solidFill>
                <a:srgbClr val="00B0F0"/>
              </a:solidFill>
            </a:endParaRPr>
          </a:p>
          <a:p>
            <a:r>
              <a:rPr lang="en-US" sz="2800" dirty="0" smtClean="0"/>
              <a:t>SAMHSA Health reform resources </a:t>
            </a:r>
          </a:p>
          <a:p>
            <a:pPr lvl="1"/>
            <a:r>
              <a:rPr lang="en-US" sz="2400" dirty="0" smtClean="0">
                <a:hlinkClick r:id="rId5"/>
              </a:rPr>
              <a:t>http://www.samhsa.gov/healthReform/</a:t>
            </a:r>
            <a:endParaRPr lang="en-US" sz="2400" dirty="0" smtClean="0"/>
          </a:p>
          <a:p>
            <a:r>
              <a:rPr lang="en-US" sz="2800" dirty="0" smtClean="0"/>
              <a:t>Behavioral Health Needs Assessment Tool-kit for States</a:t>
            </a:r>
          </a:p>
          <a:p>
            <a:pPr lvl="1"/>
            <a:r>
              <a:rPr lang="en-US" sz="2400" dirty="0" smtClean="0">
                <a:hlinkClick r:id="rId6"/>
              </a:rPr>
              <a:t>http://www.statereforum.org/sites/default/files/samhsa_bh_needs_assessment_.pdf</a:t>
            </a:r>
            <a:endParaRPr lang="en-US" sz="2400" dirty="0" smtClean="0"/>
          </a:p>
          <a:p>
            <a:pPr lvl="1"/>
            <a:endParaRPr lang="en-US" dirty="0" smtClean="0"/>
          </a:p>
          <a:p>
            <a:endParaRPr lang="en-US" sz="2400" dirty="0" smtClean="0">
              <a:solidFill>
                <a:srgbClr val="00B0F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a:xfrm>
            <a:off x="457200" y="152400"/>
            <a:ext cx="8229600" cy="1020763"/>
          </a:xfrm>
        </p:spPr>
        <p:txBody>
          <a:bodyPr/>
          <a:lstStyle/>
          <a:p>
            <a:r>
              <a:rPr lang="en-US" sz="3200" dirty="0" smtClean="0"/>
              <a:t>Medicaid and Private Insurance Were the </a:t>
            </a:r>
            <a:br>
              <a:rPr lang="en-US" sz="3200" dirty="0" smtClean="0"/>
            </a:br>
            <a:r>
              <a:rPr lang="en-US" sz="3200" dirty="0" smtClean="0"/>
              <a:t>Largest Payers of MH Treatment in 2009</a:t>
            </a:r>
          </a:p>
        </p:txBody>
      </p:sp>
      <p:pic>
        <p:nvPicPr>
          <p:cNvPr id="23555" name="Picture 6"/>
          <p:cNvPicPr>
            <a:picLocks noChangeAspect="1" noChangeArrowheads="1"/>
          </p:cNvPicPr>
          <p:nvPr/>
        </p:nvPicPr>
        <p:blipFill>
          <a:blip r:embed="rId3" cstate="print"/>
          <a:srcRect/>
          <a:stretch>
            <a:fillRect/>
          </a:stretch>
        </p:blipFill>
        <p:spPr bwMode="auto">
          <a:xfrm>
            <a:off x="0" y="1600200"/>
            <a:ext cx="8872538" cy="4478338"/>
          </a:xfrm>
          <a:prstGeom prst="rect">
            <a:avLst/>
          </a:prstGeom>
          <a:noFill/>
          <a:ln w="9525">
            <a:noFill/>
            <a:miter lim="800000"/>
            <a:headEnd/>
            <a:tailEnd/>
          </a:ln>
        </p:spPr>
      </p:pic>
      <p:sp>
        <p:nvSpPr>
          <p:cNvPr id="8" name="Slide Number Placeholder 7"/>
          <p:cNvSpPr>
            <a:spLocks noGrp="1"/>
          </p:cNvSpPr>
          <p:nvPr>
            <p:ph type="sldNum" sz="quarter" idx="4294967295"/>
          </p:nvPr>
        </p:nvSpPr>
        <p:spPr>
          <a:xfrm>
            <a:off x="457200" y="6356350"/>
            <a:ext cx="2133600" cy="365125"/>
          </a:xfrm>
          <a:prstGeom prst="rect">
            <a:avLst/>
          </a:prstGeom>
        </p:spPr>
        <p:txBody>
          <a:bodyPr/>
          <a:lstStyle/>
          <a:p>
            <a:pPr>
              <a:defRPr/>
            </a:pPr>
            <a:fld id="{E18ECFCF-62E1-414A-B63B-70B894DC748F}"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smtClean="0"/>
              <a:t>Contact Information</a:t>
            </a:r>
          </a:p>
        </p:txBody>
      </p:sp>
      <p:sp>
        <p:nvSpPr>
          <p:cNvPr id="31747" name="Content Placeholder 2"/>
          <p:cNvSpPr>
            <a:spLocks noGrp="1"/>
          </p:cNvSpPr>
          <p:nvPr>
            <p:ph idx="1"/>
          </p:nvPr>
        </p:nvSpPr>
        <p:spPr/>
        <p:txBody>
          <a:bodyPr/>
          <a:lstStyle/>
          <a:p>
            <a:pPr>
              <a:buFontTx/>
              <a:buNone/>
            </a:pPr>
            <a:r>
              <a:rPr lang="en-US" u="sng" dirty="0" smtClean="0"/>
              <a:t>Jeffrey A. </a:t>
            </a:r>
            <a:r>
              <a:rPr lang="en-US" u="sng" dirty="0" err="1" smtClean="0"/>
              <a:t>Coady</a:t>
            </a:r>
            <a:r>
              <a:rPr lang="en-US" u="sng" dirty="0" smtClean="0"/>
              <a:t>, </a:t>
            </a:r>
            <a:r>
              <a:rPr lang="en-US" u="sng" dirty="0" err="1" smtClean="0"/>
              <a:t>Psy.D</a:t>
            </a:r>
            <a:endParaRPr lang="en-US" dirty="0" smtClean="0"/>
          </a:p>
          <a:p>
            <a:pPr>
              <a:buFontTx/>
              <a:buNone/>
            </a:pPr>
            <a:r>
              <a:rPr lang="en-US" b="0" dirty="0" smtClean="0"/>
              <a:t>233 North Michigan Avenue, </a:t>
            </a:r>
          </a:p>
          <a:p>
            <a:pPr>
              <a:buFontTx/>
              <a:buNone/>
            </a:pPr>
            <a:r>
              <a:rPr lang="en-US" b="0" dirty="0" smtClean="0"/>
              <a:t>Suite 200</a:t>
            </a:r>
            <a:endParaRPr lang="en-US" dirty="0" smtClean="0"/>
          </a:p>
          <a:p>
            <a:pPr>
              <a:buFontTx/>
              <a:buNone/>
            </a:pPr>
            <a:r>
              <a:rPr lang="en-US" b="0" dirty="0" smtClean="0"/>
              <a:t>Chicago, Il 60601</a:t>
            </a:r>
            <a:endParaRPr lang="en-US" dirty="0" smtClean="0"/>
          </a:p>
          <a:p>
            <a:pPr>
              <a:buFontTx/>
              <a:buNone/>
            </a:pPr>
            <a:r>
              <a:rPr lang="en-US" b="0" dirty="0" smtClean="0"/>
              <a:t>312-353-1250 </a:t>
            </a:r>
          </a:p>
          <a:p>
            <a:pPr>
              <a:buNone/>
            </a:pPr>
            <a:r>
              <a:rPr lang="en-US" dirty="0" smtClean="0">
                <a:hlinkClick r:id="rId3"/>
              </a:rPr>
              <a:t>Jeffrey.Coady@samhsa.hhs.gov</a:t>
            </a:r>
            <a:endParaRPr lang="en-US" dirty="0" smtClean="0"/>
          </a:p>
          <a:p>
            <a:pPr>
              <a:buFontTx/>
              <a:buNone/>
            </a:pPr>
            <a:r>
              <a:rPr lang="en-US" i="0" dirty="0" smtClean="0">
                <a:hlinkClick r:id="rId4"/>
              </a:rPr>
              <a:t>www.SAMHSA.gov/healthreform</a:t>
            </a:r>
            <a:endParaRPr lang="en-US" i="0" dirty="0" smtClean="0"/>
          </a:p>
          <a:p>
            <a:pPr>
              <a:buFontTx/>
              <a:buNone/>
            </a:pP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5800" y="228600"/>
            <a:ext cx="7543800" cy="762000"/>
          </a:xfrm>
        </p:spPr>
        <p:txBody>
          <a:bodyPr/>
          <a:lstStyle/>
          <a:p>
            <a:pPr algn="ctr"/>
            <a:r>
              <a:rPr lang="en-US" sz="2800" b="1" dirty="0" smtClean="0">
                <a:solidFill>
                  <a:schemeClr val="tx1"/>
                </a:solidFill>
                <a:latin typeface="+mn-lt"/>
              </a:rPr>
              <a:t>Other State and Local Governments and Medicaid Were the Largest Payers of SA Treatment in 2009</a:t>
            </a:r>
          </a:p>
        </p:txBody>
      </p:sp>
      <p:pic>
        <p:nvPicPr>
          <p:cNvPr id="25603" name="Picture 4"/>
          <p:cNvPicPr>
            <a:picLocks noChangeAspect="1" noChangeArrowheads="1"/>
          </p:cNvPicPr>
          <p:nvPr/>
        </p:nvPicPr>
        <p:blipFill>
          <a:blip r:embed="rId2" cstate="print"/>
          <a:srcRect/>
          <a:stretch>
            <a:fillRect/>
          </a:stretch>
        </p:blipFill>
        <p:spPr bwMode="auto">
          <a:xfrm>
            <a:off x="838200" y="1524000"/>
            <a:ext cx="7086600" cy="4716463"/>
          </a:xfrm>
          <a:prstGeom prst="rect">
            <a:avLst/>
          </a:prstGeom>
          <a:noFill/>
          <a:ln w="9525">
            <a:noFill/>
            <a:miter lim="800000"/>
            <a:headEnd/>
            <a:tailEnd/>
          </a:ln>
        </p:spPr>
      </p:pic>
      <p:sp>
        <p:nvSpPr>
          <p:cNvPr id="7" name="Slide Number Placeholder 6"/>
          <p:cNvSpPr>
            <a:spLocks noGrp="1"/>
          </p:cNvSpPr>
          <p:nvPr>
            <p:ph type="sldNum" sz="quarter" idx="10"/>
          </p:nvPr>
        </p:nvSpPr>
        <p:spPr/>
        <p:txBody>
          <a:bodyPr/>
          <a:lstStyle/>
          <a:p>
            <a:pPr>
              <a:defRPr/>
            </a:pPr>
            <a:fld id="{0DC2A279-5BF7-4FF1-B7ED-449B332922D1}"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2"/>
          <p:cNvPicPr>
            <a:picLocks noGrp="1" noChangeAspect="1" noChangeArrowheads="1"/>
          </p:cNvPicPr>
          <p:nvPr>
            <p:ph idx="1"/>
          </p:nvPr>
        </p:nvPicPr>
        <p:blipFill>
          <a:blip r:embed="rId3" cstate="print"/>
          <a:srcRect/>
          <a:stretch>
            <a:fillRect/>
          </a:stretch>
        </p:blipFill>
        <p:spPr>
          <a:xfrm>
            <a:off x="914400" y="1600200"/>
            <a:ext cx="7315200" cy="5029200"/>
          </a:xfrm>
          <a:noFill/>
        </p:spPr>
      </p:pic>
      <p:sp>
        <p:nvSpPr>
          <p:cNvPr id="4" name="Title 1"/>
          <p:cNvSpPr txBox="1">
            <a:spLocks/>
          </p:cNvSpPr>
          <p:nvPr/>
        </p:nvSpPr>
        <p:spPr bwMode="auto">
          <a:xfrm>
            <a:off x="457200" y="274638"/>
            <a:ext cx="8229600" cy="777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ea typeface="ＭＳ Ｐゴシック" charset="0"/>
                <a:cs typeface="Arial" pitchFamily="34" charset="0"/>
              </a:rPr>
              <a:t>Persons Who Are Uninsured</a:t>
            </a:r>
            <a:endParaRPr kumimoji="0" lang="en-US" sz="3200" b="1" i="0" u="none" strike="noStrike" kern="1200" cap="none" spc="0" normalizeH="0" baseline="0" noProof="0" dirty="0">
              <a:ln>
                <a:noFill/>
              </a:ln>
              <a:solidFill>
                <a:schemeClr val="tx1"/>
              </a:solidFill>
              <a:effectLst/>
              <a:uLnTx/>
              <a:uFillTx/>
              <a:ea typeface="ＭＳ Ｐゴシック"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20762"/>
          </a:xfrm>
        </p:spPr>
        <p:txBody>
          <a:bodyPr/>
          <a:lstStyle/>
          <a:p>
            <a:r>
              <a:rPr lang="en-US" sz="3200" b="1" dirty="0" smtClean="0">
                <a:latin typeface="Arial" pitchFamily="34" charset="0"/>
                <a:cs typeface="Arial" pitchFamily="34" charset="0"/>
              </a:rPr>
              <a:t>Prevalence Estimates Data Sources</a:t>
            </a:r>
            <a:endParaRPr lang="en-US" sz="3200" b="1" dirty="0">
              <a:latin typeface="Arial" pitchFamily="34" charset="0"/>
              <a:cs typeface="Arial" pitchFamily="34" charset="0"/>
            </a:endParaRPr>
          </a:p>
        </p:txBody>
      </p:sp>
      <p:graphicFrame>
        <p:nvGraphicFramePr>
          <p:cNvPr id="5" name="Chart 4"/>
          <p:cNvGraphicFramePr/>
          <p:nvPr>
            <p:extLst>
              <p:ext uri="{D42A27DB-BD31-4B8C-83A1-F6EECF244321}">
                <p14:modId xmlns:p14="http://schemas.microsoft.com/office/powerpoint/2010/main" val="2132601804"/>
              </p:ext>
            </p:extLst>
          </p:nvPr>
        </p:nvGraphicFramePr>
        <p:xfrm>
          <a:off x="1066800" y="1983264"/>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46100" y="1651000"/>
            <a:ext cx="5860579" cy="692497"/>
          </a:xfrm>
          <a:prstGeom prst="rect">
            <a:avLst/>
          </a:prstGeom>
          <a:noFill/>
        </p:spPr>
        <p:txBody>
          <a:bodyPr vert="horz" wrap="none" lIns="0" tIns="0" rIns="0" bIns="0" rtlCol="0">
            <a:spAutoFit/>
          </a:bodyPr>
          <a:lstStyle/>
          <a:p>
            <a:pPr>
              <a:lnSpc>
                <a:spcPts val="2700"/>
              </a:lnSpc>
            </a:pPr>
            <a:r>
              <a:rPr lang="en-US" sz="2410" dirty="0" smtClean="0">
                <a:solidFill>
                  <a:srgbClr val="000000"/>
                </a:solidFill>
                <a:latin typeface="Arial"/>
                <a:cs typeface="Arial"/>
              </a:rPr>
              <a:t>• National Survey on Drug Use and Health </a:t>
            </a:r>
          </a:p>
          <a:p>
            <a:pPr>
              <a:lnSpc>
                <a:spcPts val="2700"/>
              </a:lnSpc>
            </a:pPr>
            <a:endParaRPr lang="en-US" sz="2410" dirty="0">
              <a:solidFill>
                <a:srgbClr val="000000"/>
              </a:solidFill>
              <a:latin typeface="Arial"/>
            </a:endParaRPr>
          </a:p>
        </p:txBody>
      </p:sp>
      <p:sp>
        <p:nvSpPr>
          <p:cNvPr id="7" name="TextBox 6"/>
          <p:cNvSpPr txBox="1"/>
          <p:nvPr/>
        </p:nvSpPr>
        <p:spPr>
          <a:xfrm>
            <a:off x="1003300" y="2006600"/>
            <a:ext cx="3557641" cy="666849"/>
          </a:xfrm>
          <a:prstGeom prst="rect">
            <a:avLst/>
          </a:prstGeom>
          <a:noFill/>
        </p:spPr>
        <p:txBody>
          <a:bodyPr vert="horz" wrap="none" lIns="0" tIns="0" rIns="0" bIns="0" rtlCol="0">
            <a:spAutoFit/>
          </a:bodyPr>
          <a:lstStyle/>
          <a:p>
            <a:pPr>
              <a:lnSpc>
                <a:spcPts val="2700"/>
              </a:lnSpc>
            </a:pPr>
            <a:r>
              <a:rPr lang="en-US" sz="2410" dirty="0" smtClean="0">
                <a:solidFill>
                  <a:srgbClr val="000000"/>
                </a:solidFill>
                <a:latin typeface="Arial"/>
              </a:rPr>
              <a:t>- Sponsored by SAMHSA </a:t>
            </a:r>
          </a:p>
          <a:p>
            <a:pPr>
              <a:lnSpc>
                <a:spcPts val="2700"/>
              </a:lnSpc>
            </a:pPr>
            <a:endParaRPr lang="en-US" dirty="0"/>
          </a:p>
        </p:txBody>
      </p:sp>
      <p:sp>
        <p:nvSpPr>
          <p:cNvPr id="8" name="TextBox 7"/>
          <p:cNvSpPr txBox="1"/>
          <p:nvPr/>
        </p:nvSpPr>
        <p:spPr>
          <a:xfrm>
            <a:off x="1003300" y="2362200"/>
            <a:ext cx="6545061" cy="1093056"/>
          </a:xfrm>
          <a:prstGeom prst="rect">
            <a:avLst/>
          </a:prstGeom>
          <a:noFill/>
        </p:spPr>
        <p:txBody>
          <a:bodyPr vert="horz" wrap="none" lIns="0" tIns="0" rIns="0" bIns="0" rtlCol="0">
            <a:spAutoFit/>
          </a:bodyPr>
          <a:lstStyle/>
          <a:p>
            <a:pPr>
              <a:lnSpc>
                <a:spcPts val="2900"/>
              </a:lnSpc>
            </a:pPr>
            <a:r>
              <a:rPr lang="en-US" sz="2410" dirty="0" smtClean="0">
                <a:solidFill>
                  <a:srgbClr val="000000"/>
                </a:solidFill>
                <a:latin typeface="Arial"/>
              </a:rPr>
              <a:t>- National and state estimates on prevalence of </a:t>
            </a:r>
            <a:br>
              <a:rPr lang="en-US" sz="2410" dirty="0" smtClean="0">
                <a:solidFill>
                  <a:srgbClr val="000000"/>
                </a:solidFill>
                <a:latin typeface="Arial"/>
              </a:rPr>
            </a:br>
            <a:r>
              <a:rPr lang="en-US" sz="2410" dirty="0" smtClean="0">
                <a:solidFill>
                  <a:srgbClr val="000000"/>
                </a:solidFill>
                <a:latin typeface="Arial"/>
              </a:rPr>
              <a:t>behavioral health conditions and treatment </a:t>
            </a:r>
          </a:p>
          <a:p>
            <a:pPr>
              <a:lnSpc>
                <a:spcPts val="2900"/>
              </a:lnSpc>
            </a:pPr>
            <a:endParaRPr lang="en-US" sz="2410" dirty="0">
              <a:solidFill>
                <a:srgbClr val="000000"/>
              </a:solidFill>
              <a:latin typeface="Arial"/>
            </a:endParaRPr>
          </a:p>
        </p:txBody>
      </p:sp>
      <p:sp>
        <p:nvSpPr>
          <p:cNvPr id="9" name="TextBox 8"/>
          <p:cNvSpPr txBox="1"/>
          <p:nvPr/>
        </p:nvSpPr>
        <p:spPr>
          <a:xfrm>
            <a:off x="1003300" y="3111500"/>
            <a:ext cx="2588337" cy="692497"/>
          </a:xfrm>
          <a:prstGeom prst="rect">
            <a:avLst/>
          </a:prstGeom>
          <a:noFill/>
        </p:spPr>
        <p:txBody>
          <a:bodyPr vert="horz" wrap="none" lIns="0" tIns="0" rIns="0" bIns="0" rtlCol="0">
            <a:spAutoFit/>
          </a:bodyPr>
          <a:lstStyle/>
          <a:p>
            <a:pPr>
              <a:lnSpc>
                <a:spcPts val="2700"/>
              </a:lnSpc>
            </a:pPr>
            <a:r>
              <a:rPr lang="en-US" sz="2410" dirty="0" smtClean="0">
                <a:solidFill>
                  <a:srgbClr val="000000"/>
                </a:solidFill>
                <a:latin typeface="Arial"/>
              </a:rPr>
              <a:t>- 2008 - 2011 data </a:t>
            </a:r>
          </a:p>
          <a:p>
            <a:pPr>
              <a:lnSpc>
                <a:spcPts val="2700"/>
              </a:lnSpc>
            </a:pPr>
            <a:endParaRPr lang="en-US" dirty="0"/>
          </a:p>
        </p:txBody>
      </p:sp>
      <p:sp>
        <p:nvSpPr>
          <p:cNvPr id="10" name="TextBox 9"/>
          <p:cNvSpPr txBox="1"/>
          <p:nvPr/>
        </p:nvSpPr>
        <p:spPr>
          <a:xfrm>
            <a:off x="1003300" y="3479800"/>
            <a:ext cx="5923673" cy="666849"/>
          </a:xfrm>
          <a:prstGeom prst="rect">
            <a:avLst/>
          </a:prstGeom>
          <a:noFill/>
        </p:spPr>
        <p:txBody>
          <a:bodyPr vert="horz" wrap="none" lIns="0" tIns="0" rIns="0" bIns="0" rtlCol="0">
            <a:spAutoFit/>
          </a:bodyPr>
          <a:lstStyle/>
          <a:p>
            <a:pPr>
              <a:lnSpc>
                <a:spcPts val="2700"/>
              </a:lnSpc>
            </a:pPr>
            <a:r>
              <a:rPr lang="en-US" sz="2410" dirty="0" smtClean="0">
                <a:solidFill>
                  <a:srgbClr val="000000"/>
                </a:solidFill>
                <a:latin typeface="Arial"/>
              </a:rPr>
              <a:t>- Approximately 67,500 interviews per year </a:t>
            </a:r>
          </a:p>
          <a:p>
            <a:pPr>
              <a:lnSpc>
                <a:spcPts val="2700"/>
              </a:lnSpc>
            </a:pPr>
            <a:endParaRPr lang="en-US" dirty="0"/>
          </a:p>
        </p:txBody>
      </p:sp>
      <p:sp>
        <p:nvSpPr>
          <p:cNvPr id="11" name="TextBox 10"/>
          <p:cNvSpPr txBox="1"/>
          <p:nvPr/>
        </p:nvSpPr>
        <p:spPr>
          <a:xfrm>
            <a:off x="546100" y="3911600"/>
            <a:ext cx="4264565" cy="692497"/>
          </a:xfrm>
          <a:prstGeom prst="rect">
            <a:avLst/>
          </a:prstGeom>
          <a:noFill/>
        </p:spPr>
        <p:txBody>
          <a:bodyPr vert="horz" wrap="none" lIns="0" tIns="0" rIns="0" bIns="0" rtlCol="0">
            <a:spAutoFit/>
          </a:bodyPr>
          <a:lstStyle/>
          <a:p>
            <a:pPr>
              <a:lnSpc>
                <a:spcPts val="2700"/>
              </a:lnSpc>
            </a:pPr>
            <a:r>
              <a:rPr lang="en-US" sz="2410" dirty="0" smtClean="0">
                <a:solidFill>
                  <a:srgbClr val="000000"/>
                </a:solidFill>
                <a:latin typeface="Arial"/>
                <a:cs typeface="Arial"/>
              </a:rPr>
              <a:t>• American Community Survey </a:t>
            </a:r>
          </a:p>
          <a:p>
            <a:pPr>
              <a:lnSpc>
                <a:spcPts val="2700"/>
              </a:lnSpc>
            </a:pPr>
            <a:endParaRPr lang="en-US" sz="2410" dirty="0">
              <a:solidFill>
                <a:srgbClr val="000000"/>
              </a:solidFill>
              <a:latin typeface="Arial"/>
            </a:endParaRPr>
          </a:p>
        </p:txBody>
      </p:sp>
      <p:sp>
        <p:nvSpPr>
          <p:cNvPr id="12" name="TextBox 11"/>
          <p:cNvSpPr txBox="1"/>
          <p:nvPr/>
        </p:nvSpPr>
        <p:spPr>
          <a:xfrm>
            <a:off x="1003300" y="4279900"/>
            <a:ext cx="6460102" cy="666849"/>
          </a:xfrm>
          <a:prstGeom prst="rect">
            <a:avLst/>
          </a:prstGeom>
          <a:noFill/>
        </p:spPr>
        <p:txBody>
          <a:bodyPr vert="horz" wrap="none" lIns="0" tIns="0" rIns="0" bIns="0" rtlCol="0">
            <a:spAutoFit/>
          </a:bodyPr>
          <a:lstStyle/>
          <a:p>
            <a:pPr>
              <a:lnSpc>
                <a:spcPts val="2700"/>
              </a:lnSpc>
            </a:pPr>
            <a:r>
              <a:rPr lang="en-US" sz="2410" smtClean="0">
                <a:solidFill>
                  <a:srgbClr val="000000"/>
                </a:solidFill>
                <a:latin typeface="Arial"/>
              </a:rPr>
              <a:t>- Sponsored by the U.S. Bureau of the Census </a:t>
            </a:r>
          </a:p>
          <a:p>
            <a:pPr>
              <a:lnSpc>
                <a:spcPts val="2700"/>
              </a:lnSpc>
            </a:pPr>
            <a:endParaRPr lang="en-US"/>
          </a:p>
        </p:txBody>
      </p:sp>
      <p:sp>
        <p:nvSpPr>
          <p:cNvPr id="13" name="TextBox 12"/>
          <p:cNvSpPr txBox="1"/>
          <p:nvPr/>
        </p:nvSpPr>
        <p:spPr>
          <a:xfrm>
            <a:off x="1003300" y="4648200"/>
            <a:ext cx="7131761" cy="1077218"/>
          </a:xfrm>
          <a:prstGeom prst="rect">
            <a:avLst/>
          </a:prstGeom>
          <a:noFill/>
        </p:spPr>
        <p:txBody>
          <a:bodyPr vert="horz" wrap="none" lIns="0" tIns="0" rIns="0" bIns="0" rtlCol="0">
            <a:spAutoFit/>
          </a:bodyPr>
          <a:lstStyle/>
          <a:p>
            <a:pPr>
              <a:lnSpc>
                <a:spcPts val="2800"/>
              </a:lnSpc>
            </a:pPr>
            <a:r>
              <a:rPr lang="en-US" sz="2410" smtClean="0">
                <a:solidFill>
                  <a:srgbClr val="000000"/>
                </a:solidFill>
                <a:latin typeface="Arial"/>
              </a:rPr>
              <a:t>- National and State population estimates, including </a:t>
            </a:r>
            <a:br>
              <a:rPr lang="en-US" sz="2410" smtClean="0">
                <a:solidFill>
                  <a:srgbClr val="000000"/>
                </a:solidFill>
                <a:latin typeface="Arial"/>
              </a:rPr>
            </a:br>
            <a:r>
              <a:rPr lang="en-US" sz="2410" smtClean="0">
                <a:solidFill>
                  <a:srgbClr val="000000"/>
                </a:solidFill>
                <a:latin typeface="Arial"/>
              </a:rPr>
              <a:t>counts of uninsured by income level </a:t>
            </a:r>
          </a:p>
          <a:p>
            <a:pPr>
              <a:lnSpc>
                <a:spcPts val="2800"/>
              </a:lnSpc>
            </a:pPr>
            <a:endParaRPr lang="en-US" sz="2410">
              <a:solidFill>
                <a:srgbClr val="000000"/>
              </a:solidFill>
              <a:latin typeface="Arial"/>
            </a:endParaRPr>
          </a:p>
        </p:txBody>
      </p:sp>
      <p:sp>
        <p:nvSpPr>
          <p:cNvPr id="14" name="TextBox 13"/>
          <p:cNvSpPr txBox="1"/>
          <p:nvPr/>
        </p:nvSpPr>
        <p:spPr>
          <a:xfrm>
            <a:off x="1003300" y="5372100"/>
            <a:ext cx="1649491" cy="666849"/>
          </a:xfrm>
          <a:prstGeom prst="rect">
            <a:avLst/>
          </a:prstGeom>
          <a:noFill/>
        </p:spPr>
        <p:txBody>
          <a:bodyPr vert="horz" wrap="none" lIns="0" tIns="0" rIns="0" bIns="0" rtlCol="0">
            <a:spAutoFit/>
          </a:bodyPr>
          <a:lstStyle/>
          <a:p>
            <a:pPr>
              <a:lnSpc>
                <a:spcPts val="2700"/>
              </a:lnSpc>
            </a:pPr>
            <a:r>
              <a:rPr lang="en-US" sz="2410" smtClean="0">
                <a:solidFill>
                  <a:srgbClr val="000000"/>
                </a:solidFill>
                <a:latin typeface="Arial"/>
              </a:rPr>
              <a:t>- 2010 data </a:t>
            </a:r>
          </a:p>
          <a:p>
            <a:pPr>
              <a:lnSpc>
                <a:spcPts val="2700"/>
              </a:lnSpc>
            </a:pPr>
            <a:endParaRPr lang="en-US"/>
          </a:p>
        </p:txBody>
      </p:sp>
      <p:sp>
        <p:nvSpPr>
          <p:cNvPr id="15" name="TextBox 14"/>
          <p:cNvSpPr txBox="1"/>
          <p:nvPr/>
        </p:nvSpPr>
        <p:spPr>
          <a:xfrm>
            <a:off x="1003300" y="5740400"/>
            <a:ext cx="6287555" cy="666849"/>
          </a:xfrm>
          <a:prstGeom prst="rect">
            <a:avLst/>
          </a:prstGeom>
          <a:noFill/>
        </p:spPr>
        <p:txBody>
          <a:bodyPr vert="horz" wrap="none" lIns="0" tIns="0" rIns="0" bIns="0" rtlCol="0">
            <a:spAutoFit/>
          </a:bodyPr>
          <a:lstStyle/>
          <a:p>
            <a:pPr>
              <a:lnSpc>
                <a:spcPts val="2700"/>
              </a:lnSpc>
            </a:pPr>
            <a:r>
              <a:rPr lang="en-US" sz="2410" dirty="0" smtClean="0">
                <a:solidFill>
                  <a:srgbClr val="000000"/>
                </a:solidFill>
                <a:latin typeface="Arial"/>
              </a:rPr>
              <a:t>- Approximately 1.9 million persons in sample </a:t>
            </a:r>
          </a:p>
          <a:p>
            <a:pPr>
              <a:lnSpc>
                <a:spcPts val="2700"/>
              </a:lnSpc>
            </a:pPr>
            <a:endParaRPr lang="en-US" dirty="0"/>
          </a:p>
        </p:txBody>
      </p:sp>
    </p:spTree>
    <p:extLst>
      <p:ext uri="{BB962C8B-B14F-4D97-AF65-F5344CB8AC3E}">
        <p14:creationId xmlns:p14="http://schemas.microsoft.com/office/powerpoint/2010/main" val="13944556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20762"/>
          </a:xfrm>
        </p:spPr>
        <p:txBody>
          <a:bodyPr/>
          <a:lstStyle/>
          <a:p>
            <a:pPr marL="0" marR="0" lvl="0" defTabSz="914400" eaLnBrk="1" fontAlgn="auto" latinLnBrk="0" hangingPunct="1">
              <a:lnSpc>
                <a:spcPts val="3400"/>
              </a:lnSpc>
              <a:spcBef>
                <a:spcPts val="0"/>
              </a:spcBef>
              <a:spcAft>
                <a:spcPts val="0"/>
              </a:spcAft>
              <a:tabLst>
                <a:tab pos="2235200" algn="l"/>
              </a:tabLst>
              <a:defRPr/>
            </a:pPr>
            <a:r>
              <a:rPr lang="en-US" sz="3200" b="1" dirty="0" smtClean="0">
                <a:solidFill>
                  <a:srgbClr val="000000"/>
                </a:solidFill>
                <a:latin typeface="Arial"/>
              </a:rPr>
              <a:t>Methods for Estimating Uninsured with</a:t>
            </a:r>
            <a:br>
              <a:rPr lang="en-US" sz="3200" b="1" dirty="0" smtClean="0">
                <a:solidFill>
                  <a:srgbClr val="000000"/>
                </a:solidFill>
                <a:latin typeface="Arial"/>
              </a:rPr>
            </a:br>
            <a:r>
              <a:rPr lang="en-US" sz="3200" b="1" dirty="0" smtClean="0">
                <a:solidFill>
                  <a:srgbClr val="000000"/>
                </a:solidFill>
                <a:latin typeface="Arial"/>
              </a:rPr>
              <a:t>M/SU Conditions by FPL</a:t>
            </a:r>
            <a:endParaRPr lang="en-US" sz="3200" b="1" dirty="0">
              <a:solidFill>
                <a:srgbClr val="000000"/>
              </a:solidFill>
              <a:latin typeface="Arial"/>
            </a:endParaRPr>
          </a:p>
        </p:txBody>
      </p:sp>
      <p:sp>
        <p:nvSpPr>
          <p:cNvPr id="6" name="TextBox 5"/>
          <p:cNvSpPr txBox="1"/>
          <p:nvPr/>
        </p:nvSpPr>
        <p:spPr>
          <a:xfrm>
            <a:off x="546100" y="1638300"/>
            <a:ext cx="6812762" cy="1093056"/>
          </a:xfrm>
          <a:prstGeom prst="rect">
            <a:avLst/>
          </a:prstGeom>
          <a:noFill/>
        </p:spPr>
        <p:txBody>
          <a:bodyPr vert="horz" wrap="none" lIns="0" tIns="0" rIns="0" bIns="0" rtlCol="0">
            <a:spAutoFit/>
          </a:bodyPr>
          <a:lstStyle/>
          <a:p>
            <a:pPr marL="0" marR="0" lvl="0" defTabSz="914400" eaLnBrk="1" fontAlgn="auto" latinLnBrk="0" hangingPunct="1">
              <a:lnSpc>
                <a:spcPts val="2900"/>
              </a:lnSpc>
              <a:spcBef>
                <a:spcPts val="0"/>
              </a:spcBef>
              <a:spcAft>
                <a:spcPts val="0"/>
              </a:spcAft>
              <a:buClrTx/>
              <a:buSzTx/>
              <a:buNone/>
              <a:tabLst>
                <a:tab pos="342900" algn="l"/>
              </a:tabLst>
              <a:defRPr/>
            </a:pPr>
            <a:r>
              <a:rPr lang="en-US" sz="2410" dirty="0" smtClean="0">
                <a:solidFill>
                  <a:srgbClr val="000000"/>
                </a:solidFill>
                <a:latin typeface="Arial"/>
                <a:cs typeface="Arial"/>
              </a:rPr>
              <a:t>• From </a:t>
            </a:r>
            <a:r>
              <a:rPr lang="en-US" sz="2410" dirty="0" err="1" smtClean="0">
                <a:solidFill>
                  <a:srgbClr val="000000"/>
                </a:solidFill>
                <a:latin typeface="Arial"/>
                <a:cs typeface="Arial"/>
              </a:rPr>
              <a:t>NSDUH</a:t>
            </a:r>
            <a:r>
              <a:rPr lang="en-US" sz="2410" dirty="0" smtClean="0">
                <a:solidFill>
                  <a:srgbClr val="000000"/>
                </a:solidFill>
                <a:latin typeface="Arial"/>
                <a:cs typeface="Arial"/>
              </a:rPr>
              <a:t>, identified by State the number of </a:t>
            </a:r>
            <a:br>
              <a:rPr lang="en-US" sz="2410" dirty="0" smtClean="0">
                <a:solidFill>
                  <a:srgbClr val="000000"/>
                </a:solidFill>
                <a:latin typeface="Arial"/>
                <a:cs typeface="Arial"/>
              </a:rPr>
            </a:br>
            <a:r>
              <a:rPr lang="en-US" sz="2410" dirty="0" smtClean="0">
                <a:solidFill>
                  <a:srgbClr val="000000"/>
                </a:solidFill>
                <a:latin typeface="Arial"/>
                <a:cs typeface="Arial"/>
              </a:rPr>
              <a:t>	uninsured persons aged 18-64 with income: </a:t>
            </a:r>
          </a:p>
          <a:p>
            <a:pPr marL="0" marR="0" lvl="0" indent="0" defTabSz="914400" eaLnBrk="1" fontAlgn="auto" latinLnBrk="0" hangingPunct="1">
              <a:lnSpc>
                <a:spcPts val="2900"/>
              </a:lnSpc>
              <a:spcBef>
                <a:spcPts val="0"/>
              </a:spcBef>
              <a:spcAft>
                <a:spcPts val="0"/>
              </a:spcAft>
              <a:buClrTx/>
              <a:buSzTx/>
              <a:buNone/>
              <a:tabLst>
                <a:tab pos="342900" algn="l"/>
              </a:tabLst>
              <a:defRPr/>
            </a:pPr>
            <a:endParaRPr lang="en-US" sz="2410" dirty="0">
              <a:solidFill>
                <a:srgbClr val="000000"/>
              </a:solidFill>
              <a:latin typeface="Arial"/>
            </a:endParaRPr>
          </a:p>
        </p:txBody>
      </p:sp>
      <p:sp>
        <p:nvSpPr>
          <p:cNvPr id="7" name="TextBox 6"/>
          <p:cNvSpPr txBox="1"/>
          <p:nvPr/>
        </p:nvSpPr>
        <p:spPr>
          <a:xfrm>
            <a:off x="1003300" y="2438400"/>
            <a:ext cx="7643118" cy="1093056"/>
          </a:xfrm>
          <a:prstGeom prst="rect">
            <a:avLst/>
          </a:prstGeom>
          <a:noFill/>
        </p:spPr>
        <p:txBody>
          <a:bodyPr vert="horz" wrap="none" lIns="0" tIns="0" rIns="0" bIns="0" rtlCol="0">
            <a:spAutoFit/>
          </a:bodyPr>
          <a:lstStyle/>
          <a:p>
            <a:pPr>
              <a:lnSpc>
                <a:spcPts val="2900"/>
              </a:lnSpc>
            </a:pPr>
            <a:r>
              <a:rPr lang="en-US" sz="2410" dirty="0" smtClean="0">
                <a:solidFill>
                  <a:srgbClr val="000000"/>
                </a:solidFill>
                <a:latin typeface="Arial"/>
              </a:rPr>
              <a:t>- Between 133% and 400% of the Federal poverty level </a:t>
            </a:r>
            <a:br>
              <a:rPr lang="en-US" sz="2410" dirty="0" smtClean="0">
                <a:solidFill>
                  <a:srgbClr val="000000"/>
                </a:solidFill>
                <a:latin typeface="Arial"/>
              </a:rPr>
            </a:br>
            <a:r>
              <a:rPr lang="en-US" sz="2410" dirty="0" smtClean="0">
                <a:solidFill>
                  <a:srgbClr val="000000"/>
                </a:solidFill>
                <a:latin typeface="Arial"/>
              </a:rPr>
              <a:t>(FPL) eligible for health insurance exchanges </a:t>
            </a:r>
          </a:p>
          <a:p>
            <a:pPr>
              <a:lnSpc>
                <a:spcPts val="2900"/>
              </a:lnSpc>
            </a:pPr>
            <a:endParaRPr lang="en-US" sz="2410" dirty="0">
              <a:solidFill>
                <a:srgbClr val="000000"/>
              </a:solidFill>
              <a:latin typeface="Arial"/>
            </a:endParaRPr>
          </a:p>
        </p:txBody>
      </p:sp>
      <p:sp>
        <p:nvSpPr>
          <p:cNvPr id="8" name="TextBox 7"/>
          <p:cNvSpPr txBox="1"/>
          <p:nvPr/>
        </p:nvSpPr>
        <p:spPr>
          <a:xfrm>
            <a:off x="1003300" y="3238500"/>
            <a:ext cx="6810903" cy="1115690"/>
          </a:xfrm>
          <a:prstGeom prst="rect">
            <a:avLst/>
          </a:prstGeom>
          <a:noFill/>
        </p:spPr>
        <p:txBody>
          <a:bodyPr vert="horz" wrap="none" lIns="0" tIns="0" rIns="0" bIns="0" rtlCol="0">
            <a:spAutoFit/>
          </a:bodyPr>
          <a:lstStyle/>
          <a:p>
            <a:pPr>
              <a:lnSpc>
                <a:spcPts val="2900"/>
              </a:lnSpc>
            </a:pPr>
            <a:r>
              <a:rPr lang="en-US" sz="2410" dirty="0" smtClean="0">
                <a:solidFill>
                  <a:srgbClr val="000000"/>
                </a:solidFill>
                <a:latin typeface="Arial"/>
              </a:rPr>
              <a:t>- Less than 133% of the FPL eligible for Medicaid </a:t>
            </a:r>
            <a:br>
              <a:rPr lang="en-US" sz="2410" dirty="0" smtClean="0">
                <a:solidFill>
                  <a:srgbClr val="000000"/>
                </a:solidFill>
                <a:latin typeface="Arial"/>
              </a:rPr>
            </a:br>
            <a:r>
              <a:rPr lang="en-US" sz="2410" dirty="0" smtClean="0">
                <a:solidFill>
                  <a:srgbClr val="000000"/>
                </a:solidFill>
                <a:latin typeface="Arial"/>
              </a:rPr>
              <a:t>expansion </a:t>
            </a:r>
          </a:p>
          <a:p>
            <a:pPr>
              <a:lnSpc>
                <a:spcPts val="2900"/>
              </a:lnSpc>
            </a:pPr>
            <a:endParaRPr lang="en-US" sz="2410" dirty="0">
              <a:solidFill>
                <a:srgbClr val="000000"/>
              </a:solidFill>
              <a:latin typeface="Arial"/>
            </a:endParaRPr>
          </a:p>
        </p:txBody>
      </p:sp>
      <p:sp>
        <p:nvSpPr>
          <p:cNvPr id="9" name="TextBox 8"/>
          <p:cNvSpPr txBox="1"/>
          <p:nvPr/>
        </p:nvSpPr>
        <p:spPr>
          <a:xfrm>
            <a:off x="546100" y="4064000"/>
            <a:ext cx="7835478" cy="692497"/>
          </a:xfrm>
          <a:prstGeom prst="rect">
            <a:avLst/>
          </a:prstGeom>
          <a:noFill/>
        </p:spPr>
        <p:txBody>
          <a:bodyPr vert="horz" wrap="none" lIns="0" tIns="0" rIns="0" bIns="0" rtlCol="0">
            <a:spAutoFit/>
          </a:bodyPr>
          <a:lstStyle/>
          <a:p>
            <a:pPr>
              <a:lnSpc>
                <a:spcPts val="2700"/>
              </a:lnSpc>
            </a:pPr>
            <a:r>
              <a:rPr lang="en-US" sz="2412" dirty="0" smtClean="0">
                <a:solidFill>
                  <a:srgbClr val="000000"/>
                </a:solidFill>
                <a:latin typeface="Arial"/>
                <a:cs typeface="Arial"/>
              </a:rPr>
              <a:t>• Calculated </a:t>
            </a:r>
            <a:r>
              <a:rPr lang="en-US" sz="2412" dirty="0" err="1" smtClean="0">
                <a:solidFill>
                  <a:srgbClr val="000000"/>
                </a:solidFill>
                <a:latin typeface="Arial"/>
                <a:cs typeface="Arial"/>
              </a:rPr>
              <a:t>NSDUH</a:t>
            </a:r>
            <a:r>
              <a:rPr lang="en-US" sz="2412" dirty="0" smtClean="0">
                <a:solidFill>
                  <a:srgbClr val="000000"/>
                </a:solidFill>
                <a:latin typeface="Arial"/>
                <a:cs typeface="Arial"/>
              </a:rPr>
              <a:t> prevalence rates for serious mental </a:t>
            </a:r>
          </a:p>
          <a:p>
            <a:pPr>
              <a:lnSpc>
                <a:spcPts val="2700"/>
              </a:lnSpc>
            </a:pPr>
            <a:endParaRPr lang="en-US" sz="2412" dirty="0">
              <a:solidFill>
                <a:srgbClr val="000000"/>
              </a:solidFill>
              <a:latin typeface="Arial"/>
            </a:endParaRPr>
          </a:p>
        </p:txBody>
      </p:sp>
      <p:sp>
        <p:nvSpPr>
          <p:cNvPr id="10" name="TextBox 9"/>
          <p:cNvSpPr txBox="1"/>
          <p:nvPr/>
        </p:nvSpPr>
        <p:spPr>
          <a:xfrm>
            <a:off x="889000" y="4406900"/>
            <a:ext cx="7021153" cy="1093056"/>
          </a:xfrm>
          <a:prstGeom prst="rect">
            <a:avLst/>
          </a:prstGeom>
          <a:noFill/>
        </p:spPr>
        <p:txBody>
          <a:bodyPr vert="horz" wrap="none" lIns="0" tIns="0" rIns="0" bIns="0" rtlCol="0">
            <a:spAutoFit/>
          </a:bodyPr>
          <a:lstStyle/>
          <a:p>
            <a:pPr>
              <a:lnSpc>
                <a:spcPts val="2900"/>
              </a:lnSpc>
            </a:pPr>
            <a:r>
              <a:rPr lang="en-US" sz="2410" smtClean="0">
                <a:solidFill>
                  <a:srgbClr val="000000"/>
                </a:solidFill>
                <a:latin typeface="Arial"/>
              </a:rPr>
              <a:t>illness (SMI) and substance use disorder (SUD) by </a:t>
            </a:r>
            <a:br>
              <a:rPr lang="en-US" sz="2410" smtClean="0">
                <a:solidFill>
                  <a:srgbClr val="000000"/>
                </a:solidFill>
                <a:latin typeface="Arial"/>
              </a:rPr>
            </a:br>
            <a:r>
              <a:rPr lang="en-US" sz="2410" smtClean="0">
                <a:solidFill>
                  <a:srgbClr val="000000"/>
                </a:solidFill>
                <a:latin typeface="Arial"/>
              </a:rPr>
              <a:t>State, for the above groups </a:t>
            </a:r>
          </a:p>
          <a:p>
            <a:pPr>
              <a:lnSpc>
                <a:spcPts val="2900"/>
              </a:lnSpc>
            </a:pPr>
            <a:endParaRPr lang="en-US" sz="2410">
              <a:solidFill>
                <a:srgbClr val="000000"/>
              </a:solidFill>
              <a:latin typeface="Arial"/>
            </a:endParaRPr>
          </a:p>
        </p:txBody>
      </p:sp>
      <p:sp>
        <p:nvSpPr>
          <p:cNvPr id="11" name="TextBox 10"/>
          <p:cNvSpPr txBox="1"/>
          <p:nvPr/>
        </p:nvSpPr>
        <p:spPr>
          <a:xfrm>
            <a:off x="546100" y="5219700"/>
            <a:ext cx="7045198" cy="1093056"/>
          </a:xfrm>
          <a:prstGeom prst="rect">
            <a:avLst/>
          </a:prstGeom>
          <a:noFill/>
        </p:spPr>
        <p:txBody>
          <a:bodyPr vert="horz" wrap="none" lIns="0" tIns="0" rIns="0" bIns="0" rtlCol="0">
            <a:spAutoFit/>
          </a:bodyPr>
          <a:lstStyle/>
          <a:p>
            <a:pPr marL="0" marR="0" lvl="0" defTabSz="914400" eaLnBrk="1" fontAlgn="auto" latinLnBrk="0" hangingPunct="1">
              <a:lnSpc>
                <a:spcPts val="2900"/>
              </a:lnSpc>
              <a:spcBef>
                <a:spcPts val="0"/>
              </a:spcBef>
              <a:spcAft>
                <a:spcPts val="0"/>
              </a:spcAft>
              <a:buClrTx/>
              <a:buSzTx/>
              <a:buNone/>
              <a:tabLst>
                <a:tab pos="342900" algn="l"/>
              </a:tabLst>
              <a:defRPr/>
            </a:pPr>
            <a:r>
              <a:rPr lang="en-US" sz="2410" dirty="0" smtClean="0">
                <a:solidFill>
                  <a:srgbClr val="000000"/>
                </a:solidFill>
                <a:latin typeface="Arial"/>
                <a:cs typeface="Arial"/>
              </a:rPr>
              <a:t>• Applied SMI/SUD prevalence rates to American </a:t>
            </a:r>
            <a:br>
              <a:rPr lang="en-US" sz="2410" dirty="0" smtClean="0">
                <a:solidFill>
                  <a:srgbClr val="000000"/>
                </a:solidFill>
                <a:latin typeface="Arial"/>
                <a:cs typeface="Arial"/>
              </a:rPr>
            </a:br>
            <a:r>
              <a:rPr lang="en-US" sz="2410" dirty="0" smtClean="0">
                <a:solidFill>
                  <a:srgbClr val="000000"/>
                </a:solidFill>
                <a:latin typeface="Arial"/>
                <a:cs typeface="Arial"/>
              </a:rPr>
              <a:t>	Community Survey counts of uninsured by State </a:t>
            </a:r>
          </a:p>
          <a:p>
            <a:pPr marL="0" marR="0" lvl="0" indent="0" defTabSz="914400" eaLnBrk="1" fontAlgn="auto" latinLnBrk="0" hangingPunct="1">
              <a:lnSpc>
                <a:spcPts val="2900"/>
              </a:lnSpc>
              <a:spcBef>
                <a:spcPts val="0"/>
              </a:spcBef>
              <a:spcAft>
                <a:spcPts val="0"/>
              </a:spcAft>
              <a:buClrTx/>
              <a:buSzTx/>
              <a:buNone/>
              <a:tabLst>
                <a:tab pos="342900" algn="l"/>
              </a:tabLst>
              <a:defRPr/>
            </a:pPr>
            <a:endParaRPr lang="en-US" sz="2410" dirty="0">
              <a:solidFill>
                <a:srgbClr val="000000"/>
              </a:solidFill>
              <a:latin typeface="Arial"/>
            </a:endParaRPr>
          </a:p>
        </p:txBody>
      </p:sp>
    </p:spTree>
    <p:extLst>
      <p:ext uri="{BB962C8B-B14F-4D97-AF65-F5344CB8AC3E}">
        <p14:creationId xmlns:p14="http://schemas.microsoft.com/office/powerpoint/2010/main" val="13944556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20762"/>
          </a:xfrm>
        </p:spPr>
        <p:txBody>
          <a:bodyPr/>
          <a:lstStyle/>
          <a:p>
            <a:r>
              <a:rPr lang="en-US" sz="2400" b="1" dirty="0" smtClean="0">
                <a:latin typeface="Arial" pitchFamily="34" charset="0"/>
                <a:cs typeface="Arial" pitchFamily="34" charset="0"/>
              </a:rPr>
              <a:t>Prevalence of Behavioral Health Conditions Among Uninsured Adults Ages 18-64 with Incomes &lt;400% FPL</a:t>
            </a:r>
            <a:endParaRPr lang="en-US" sz="2400" b="1" dirty="0">
              <a:latin typeface="Arial" pitchFamily="34" charset="0"/>
              <a:cs typeface="Arial" pitchFamily="34" charset="0"/>
            </a:endParaRPr>
          </a:p>
        </p:txBody>
      </p:sp>
      <p:sp>
        <p:nvSpPr>
          <p:cNvPr id="4" name="Slide Number Placeholder 3"/>
          <p:cNvSpPr>
            <a:spLocks noGrp="1"/>
          </p:cNvSpPr>
          <p:nvPr>
            <p:ph type="sldNum" sz="quarter" idx="4294967295"/>
          </p:nvPr>
        </p:nvSpPr>
        <p:spPr>
          <a:xfrm>
            <a:off x="152400" y="6400800"/>
            <a:ext cx="5334000" cy="365125"/>
          </a:xfrm>
          <a:prstGeom prst="rect">
            <a:avLst/>
          </a:prstGeom>
        </p:spPr>
        <p:txBody>
          <a:bodyPr/>
          <a:lstStyle/>
          <a:p>
            <a:pPr>
              <a:defRPr/>
            </a:pPr>
            <a:r>
              <a:rPr lang="en-US" dirty="0" smtClean="0">
                <a:solidFill>
                  <a:schemeClr val="tx1"/>
                </a:solidFill>
              </a:rPr>
              <a:t>Source: </a:t>
            </a:r>
            <a:r>
              <a:rPr lang="en-US" dirty="0">
                <a:solidFill>
                  <a:schemeClr val="tx1"/>
                </a:solidFill>
              </a:rPr>
              <a:t>2008–2011 National Survey of Drug Use and Health</a:t>
            </a:r>
          </a:p>
        </p:txBody>
      </p:sp>
      <p:graphicFrame>
        <p:nvGraphicFramePr>
          <p:cNvPr id="5" name="Chart 4"/>
          <p:cNvGraphicFramePr/>
          <p:nvPr>
            <p:extLst>
              <p:ext uri="{D42A27DB-BD31-4B8C-83A1-F6EECF244321}">
                <p14:modId xmlns:p14="http://schemas.microsoft.com/office/powerpoint/2010/main" val="2132601804"/>
              </p:ext>
            </p:extLst>
          </p:nvPr>
        </p:nvGraphicFramePr>
        <p:xfrm>
          <a:off x="1066800" y="1983264"/>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94455656"/>
      </p:ext>
    </p:extLst>
  </p:cSld>
  <p:clrMapOvr>
    <a:masterClrMapping/>
  </p:clrMapOvr>
  <p:timing>
    <p:tnLst>
      <p:par>
        <p:cTn id="1" dur="indefinite" restart="never" nodeType="tmRoot"/>
      </p:par>
    </p:tnLst>
  </p:timing>
</p:sld>
</file>

<file path=ppt/theme/theme1.xml><?xml version="1.0" encoding="utf-8"?>
<a:theme xmlns:a="http://schemas.openxmlformats.org/drawingml/2006/main" name="SAMHSA_PPTMaster">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3953</Words>
  <Application>Microsoft Office PowerPoint</Application>
  <PresentationFormat>On-screen Show (4:3)</PresentationFormat>
  <Paragraphs>586</Paragraphs>
  <Slides>40</Slides>
  <Notes>38</Notes>
  <HiddenSlides>0</HiddenSlides>
  <MMClips>0</MMClips>
  <ScaleCrop>false</ScaleCrop>
  <HeadingPairs>
    <vt:vector size="4" baseType="variant">
      <vt:variant>
        <vt:lpstr>Theme</vt:lpstr>
      </vt:variant>
      <vt:variant>
        <vt:i4>3</vt:i4>
      </vt:variant>
      <vt:variant>
        <vt:lpstr>Slide Titles</vt:lpstr>
      </vt:variant>
      <vt:variant>
        <vt:i4>40</vt:i4>
      </vt:variant>
    </vt:vector>
  </HeadingPairs>
  <TitlesOfParts>
    <vt:vector size="43" baseType="lpstr">
      <vt:lpstr>SAMHSA_PPTMaster</vt:lpstr>
      <vt:lpstr>Default Design</vt:lpstr>
      <vt:lpstr>Office Theme</vt:lpstr>
      <vt:lpstr>AFFORDABLE CARE ACT IMPLICATIONS AND OPPORTUNITIES FOR IMPROVING ENROLLMENT FOR MENTAL HEALTH CONSUMERS</vt:lpstr>
      <vt:lpstr>All-Health and MHSA Spending in 2009 </vt:lpstr>
      <vt:lpstr>MH &amp; SA Treatment Spending 2009 </vt:lpstr>
      <vt:lpstr>Medicaid and Private Insurance Were the  Largest Payers of MH Treatment in 2009</vt:lpstr>
      <vt:lpstr>Other State and Local Governments and Medicaid Were the Largest Payers of SA Treatment in 2009</vt:lpstr>
      <vt:lpstr>PowerPoint Presentation</vt:lpstr>
      <vt:lpstr>Prevalence Estimates Data Sources</vt:lpstr>
      <vt:lpstr>Methods for Estimating Uninsured with M/SU Conditions by FPL</vt:lpstr>
      <vt:lpstr>Prevalence of Behavioral Health Conditions Among Uninsured Adults Ages 18-64 with Incomes &lt;400% FPL</vt:lpstr>
      <vt:lpstr>PREVALENCE OF BH CONDITIONS AMONG MEDICAID EXPANSION POPULATION</vt:lpstr>
      <vt:lpstr>PREVALENCE OF BH CONDITIONS AMONG EXCHANGE POPULATION</vt:lpstr>
      <vt:lpstr>PREVALENCE OF BH CONDITIONS AMONG MEDICAID POPULATION</vt:lpstr>
      <vt:lpstr>PREVALENCE OF BH CONDITIONS AMONG UNINSURED ADULT &lt;400% FPL POPULATION</vt:lpstr>
      <vt:lpstr>PowerPoint Presentation</vt:lpstr>
      <vt:lpstr>PowerPoint Presentation</vt:lpstr>
      <vt:lpstr>PowerPoint Presentation</vt:lpstr>
      <vt:lpstr>PowerPoint Presentation</vt:lpstr>
      <vt:lpstr>PowerPoint Presentation</vt:lpstr>
      <vt:lpstr>PowerPoint Presentation</vt:lpstr>
      <vt:lpstr>Criminal Justice System and Eligibility</vt:lpstr>
      <vt:lpstr>PowerPoint Presentation</vt:lpstr>
      <vt:lpstr>AFFORDABLE CARE ACT  ENROLLMENT ASSISTANCE ACTIVITIES </vt:lpstr>
      <vt:lpstr>AFFORDABLE CARE ACT  ENROLLMENT ASSISTANCE ACTIVITIES </vt:lpstr>
      <vt:lpstr>SAMHSA Enrollment Coalitions Initiative </vt:lpstr>
      <vt:lpstr>Supporting Intermediaries</vt:lpstr>
      <vt:lpstr>SAMHSA Enrollment Coalitions Initiative UPDATE</vt:lpstr>
      <vt:lpstr>SAMHSA Enrollment Coalitions Initiative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SAMHSA Resources</vt:lpstr>
      <vt:lpstr>Illinois TASC Project</vt:lpstr>
      <vt:lpstr>BHBusiness</vt:lpstr>
      <vt:lpstr>Enrollment Resources</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2011-12-05T20:35:55Z</dcterms:created>
  <dcterms:modified xsi:type="dcterms:W3CDTF">2013-07-26T15:37:57Z</dcterms:modified>
</cp:coreProperties>
</file>